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FA0D-46A7-47D8-B8F9-96498261A1E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21AF-B06A-4943-A5D0-A4DF88C39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FA0D-46A7-47D8-B8F9-96498261A1E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21AF-B06A-4943-A5D0-A4DF88C39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58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FA0D-46A7-47D8-B8F9-96498261A1E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21AF-B06A-4943-A5D0-A4DF88C39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20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FA0D-46A7-47D8-B8F9-96498261A1E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21AF-B06A-4943-A5D0-A4DF88C39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796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FA0D-46A7-47D8-B8F9-96498261A1E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21AF-B06A-4943-A5D0-A4DF88C39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847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FA0D-46A7-47D8-B8F9-96498261A1E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21AF-B06A-4943-A5D0-A4DF88C39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431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FA0D-46A7-47D8-B8F9-96498261A1E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21AF-B06A-4943-A5D0-A4DF88C39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395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FA0D-46A7-47D8-B8F9-96498261A1E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21AF-B06A-4943-A5D0-A4DF88C39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970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FA0D-46A7-47D8-B8F9-96498261A1E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21AF-B06A-4943-A5D0-A4DF88C39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79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FA0D-46A7-47D8-B8F9-96498261A1E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21AF-B06A-4943-A5D0-A4DF88C39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28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FA0D-46A7-47D8-B8F9-96498261A1E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321AF-B06A-4943-A5D0-A4DF88C39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582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5FA0D-46A7-47D8-B8F9-96498261A1EE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321AF-B06A-4943-A5D0-A4DF88C39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574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6000" b="-1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BA" dirty="0">
                <a:solidFill>
                  <a:srgbClr val="FF0000"/>
                </a:solidFill>
              </a:rPr>
              <a:t>МАРИНА ИВАНОВНА ЦВЕТАЈЕВА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algn="r"/>
            <a:r>
              <a:rPr lang="sr-Cyrl-BA" sz="6400" dirty="0"/>
              <a:t>                                                                                                          </a:t>
            </a:r>
            <a:r>
              <a:rPr lang="sr-Cyrl-BA" sz="6400" dirty="0">
                <a:solidFill>
                  <a:srgbClr val="FFFF00"/>
                </a:solidFill>
              </a:rPr>
              <a:t>УЧЕНИЦЕ: Милица Малешевић</a:t>
            </a:r>
          </a:p>
          <a:p>
            <a:pPr algn="r"/>
            <a:r>
              <a:rPr lang="sr-Cyrl-BA" sz="6400" dirty="0">
                <a:solidFill>
                  <a:srgbClr val="FFFF00"/>
                </a:solidFill>
              </a:rPr>
              <a:t>                                                                                                                       Бланка Ратковић</a:t>
            </a:r>
          </a:p>
          <a:p>
            <a:pPr algn="r"/>
            <a:r>
              <a:rPr lang="sr-Cyrl-BA" sz="6400" dirty="0">
                <a:solidFill>
                  <a:srgbClr val="FFFF00"/>
                </a:solidFill>
              </a:rPr>
              <a:t>                                                                                                                         Александра Тодоровић</a:t>
            </a:r>
          </a:p>
          <a:p>
            <a:pPr algn="r"/>
            <a:r>
              <a:rPr lang="sr-Cyrl-BA" sz="6400" dirty="0">
                <a:solidFill>
                  <a:srgbClr val="FFFF00"/>
                </a:solidFill>
              </a:rPr>
              <a:t>                                                                                                                      Анђела Штрбац</a:t>
            </a:r>
          </a:p>
          <a:p>
            <a:pPr algn="r"/>
            <a:r>
              <a:rPr lang="sr-Cyrl-BA" sz="6400" dirty="0">
                <a:solidFill>
                  <a:srgbClr val="FFFF00"/>
                </a:solidFill>
              </a:rPr>
              <a:t>                                                                                                                     Анђела Шуман</a:t>
            </a:r>
            <a:endParaRPr lang="en-US" sz="6400" dirty="0">
              <a:solidFill>
                <a:srgbClr val="FFFF00"/>
              </a:solidFill>
            </a:endParaRPr>
          </a:p>
          <a:p>
            <a:pPr algn="l"/>
            <a:r>
              <a:rPr lang="sr-Cyrl-BA" sz="6400" dirty="0">
                <a:solidFill>
                  <a:srgbClr val="FFFF00"/>
                </a:solidFill>
              </a:rPr>
              <a:t>РАЗРЕД: </a:t>
            </a:r>
            <a:r>
              <a:rPr lang="en-US" sz="6400" dirty="0">
                <a:solidFill>
                  <a:srgbClr val="FFFF00"/>
                </a:solidFill>
              </a:rPr>
              <a:t>IV-8</a:t>
            </a:r>
          </a:p>
          <a:p>
            <a:pPr algn="l"/>
            <a:r>
              <a:rPr lang="sr-Cyrl-BA" sz="6400" dirty="0">
                <a:solidFill>
                  <a:srgbClr val="FFFF00"/>
                </a:solidFill>
              </a:rPr>
              <a:t>ПРОФЕСОР: 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391293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8000" b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9303" y="522514"/>
            <a:ext cx="11443063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sr-Cyrl-BA" sz="2000" dirty="0">
                <a:solidFill>
                  <a:schemeClr val="bg1"/>
                </a:solidFill>
              </a:rPr>
              <a:t>Марина Ивановна Цветајева  (8. октобар 1892 – 31. август 1941) рођена у Москви,је била руска и совјетска лирска пјесникиња и писац,</a:t>
            </a:r>
          </a:p>
          <a:p>
            <a:endParaRPr lang="sr-Cyrl-BA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Cyrl-BA" sz="2000" dirty="0">
                <a:solidFill>
                  <a:schemeClr val="bg1"/>
                </a:solidFill>
              </a:rPr>
              <a:t>Бавила се темама женске сексуалности и емоција,</a:t>
            </a:r>
          </a:p>
          <a:p>
            <a:endParaRPr lang="sr-Cyrl-BA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Cyrl-BA" sz="2000" dirty="0">
                <a:solidFill>
                  <a:schemeClr val="bg1"/>
                </a:solidFill>
              </a:rPr>
              <a:t>У својим дјелима је комбиновала супростављене школе акмеизма и симболизма,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sr-Cyrl-BA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Cyrl-BA" sz="2000" dirty="0">
                <a:solidFill>
                  <a:schemeClr val="bg1"/>
                </a:solidFill>
              </a:rPr>
              <a:t>Студије је завршила на познатом француском универзитету Сорбона,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sr-Cyrl-BA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Cyrl-BA" sz="2000" dirty="0">
                <a:solidFill>
                  <a:schemeClr val="bg1"/>
                </a:solidFill>
              </a:rPr>
              <a:t>Свог будућег супруга – царског вишег официра Сергеја Ефрона упознала је у мјесту Плава Висина, које је било познато као уточиште за књижевнике, пјеснике и умјетнике,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sr-Cyrl-BA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Cyrl-BA" sz="2000" dirty="0">
                <a:solidFill>
                  <a:schemeClr val="bg1"/>
                </a:solidFill>
              </a:rPr>
              <a:t>Она је имала деветнаест, а он осамнаест година када су се заљубили, а одмах послије тога, 1912. године, и вјенчали,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sr-Cyrl-BA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Cyrl-BA" sz="2000" dirty="0">
                <a:solidFill>
                  <a:schemeClr val="bg1"/>
                </a:solidFill>
              </a:rPr>
              <a:t>Њихова љубав је била страсна и интензивна, али то Марину Цветајеву није спријечило да повремено улази у афере са другим мушкарцима,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sr-Cyrl-BA" sz="2000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sr-Cyrl-BA" sz="2000" dirty="0">
                <a:solidFill>
                  <a:schemeClr val="bg1"/>
                </a:solidFill>
              </a:rPr>
              <a:t>У једном тренутку Цветајева је чак ушла у везу са пјесникињом Софијом Парнок, која је била седам година старија од ње,</a:t>
            </a:r>
          </a:p>
          <a:p>
            <a:endParaRPr lang="sr-Cyrl-BA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8833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79" y="174171"/>
            <a:ext cx="11817531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dirty="0">
                <a:solidFill>
                  <a:srgbClr val="FFFF00"/>
                </a:solidFill>
              </a:rPr>
              <a:t>Када је извршила самоубиство у забаченом граду, стотинама километара од Москве, Цветајева је била без пара,усамљена и готово заборављена.</a:t>
            </a:r>
          </a:p>
          <a:p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Умрла је прије него што је њено дјело препознато. </a:t>
            </a:r>
          </a:p>
          <a:p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Полиција је преузела тијело, а на сахрани није било никога. </a:t>
            </a:r>
          </a:p>
          <a:p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Не зна се чак ни гдје је сахрањена.</a:t>
            </a:r>
          </a:p>
          <a:p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Прије него што се убила оставила је биљешке сину и супругу.</a:t>
            </a:r>
          </a:p>
          <a:p>
            <a:endParaRPr lang="sr-Cyrl-BA" dirty="0"/>
          </a:p>
          <a:p>
            <a:r>
              <a:rPr lang="sr-Cyrl-BA" b="1" dirty="0">
                <a:solidFill>
                  <a:srgbClr val="FF0000"/>
                </a:solidFill>
              </a:rPr>
              <a:t>Биљешке сину:                                                                                                                                                     </a:t>
            </a:r>
          </a:p>
          <a:p>
            <a:r>
              <a:rPr lang="sr-Cyrl-BA" b="1" dirty="0">
                <a:solidFill>
                  <a:srgbClr val="FF0000"/>
                </a:solidFill>
              </a:rPr>
              <a:t>Мурљига! Опрости ми,</a:t>
            </a:r>
          </a:p>
          <a:p>
            <a:r>
              <a:rPr lang="sr-Cyrl-BA" b="1" dirty="0">
                <a:solidFill>
                  <a:srgbClr val="FF0000"/>
                </a:solidFill>
              </a:rPr>
              <a:t>али више нисам могла.</a:t>
            </a:r>
          </a:p>
          <a:p>
            <a:r>
              <a:rPr lang="sr-Cyrl-BA" b="1" dirty="0">
                <a:solidFill>
                  <a:srgbClr val="FF0000"/>
                </a:solidFill>
              </a:rPr>
              <a:t>Озбиљно сам болестна,то</a:t>
            </a:r>
          </a:p>
          <a:p>
            <a:r>
              <a:rPr lang="sr-Cyrl-BA" b="1" dirty="0">
                <a:solidFill>
                  <a:srgbClr val="FF0000"/>
                </a:solidFill>
              </a:rPr>
              <a:t>више нисам ја. Волим те</a:t>
            </a:r>
          </a:p>
          <a:p>
            <a:r>
              <a:rPr lang="sr-Cyrl-BA" b="1" dirty="0">
                <a:solidFill>
                  <a:srgbClr val="FF0000"/>
                </a:solidFill>
              </a:rPr>
              <a:t>лудо. Схвати да више не</a:t>
            </a:r>
          </a:p>
          <a:p>
            <a:r>
              <a:rPr lang="sr-Cyrl-BA" b="1" dirty="0">
                <a:solidFill>
                  <a:srgbClr val="FF0000"/>
                </a:solidFill>
              </a:rPr>
              <a:t>могу да живим. Реци тати</a:t>
            </a:r>
          </a:p>
          <a:p>
            <a:r>
              <a:rPr lang="sr-Cyrl-BA" b="1" dirty="0">
                <a:solidFill>
                  <a:srgbClr val="FF0000"/>
                </a:solidFill>
              </a:rPr>
              <a:t>и Аријадни – ако их видиш – </a:t>
            </a:r>
          </a:p>
          <a:p>
            <a:r>
              <a:rPr lang="sr-Cyrl-BA" b="1" dirty="0">
                <a:solidFill>
                  <a:srgbClr val="FF0000"/>
                </a:solidFill>
              </a:rPr>
              <a:t>да сам их вољела до </a:t>
            </a:r>
          </a:p>
          <a:p>
            <a:r>
              <a:rPr lang="sr-Cyrl-BA" b="1" dirty="0">
                <a:solidFill>
                  <a:srgbClr val="FF0000"/>
                </a:solidFill>
              </a:rPr>
              <a:t>последњег тренутка. </a:t>
            </a:r>
          </a:p>
          <a:p>
            <a:pPr algn="r"/>
            <a:endParaRPr lang="sr-Cyrl-BA" b="1" dirty="0">
              <a:solidFill>
                <a:srgbClr val="FF0000"/>
              </a:solidFill>
            </a:endParaRPr>
          </a:p>
          <a:p>
            <a:pPr algn="r"/>
            <a:endParaRPr lang="sr-Cyrl-B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071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257" y="357051"/>
            <a:ext cx="11382103" cy="646330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sr-Cyrl-BA" b="1" dirty="0">
                <a:solidFill>
                  <a:srgbClr val="C00000"/>
                </a:solidFill>
              </a:rPr>
              <a:t>Биљешке Асејеву: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 Драги Николају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Николајевичу! Поштоване 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Сестре Сињаков! Замолила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бих Вас да Мура поведете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са собом у Чистопољ – 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и тамо га упишите на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студије. Не могу ништа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друго учинити за њега и 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само бих га упропастила.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Имам четири стотине педесет рубаља у торби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и покушај да продаш све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моје ствари. У сандуку је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неколико рукописних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књига поезије и свежањ са 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празним дјелима. Ја Вам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их повјеравам. Пазите на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мог драгог Мура, он је врло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крхког здравља. Волите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га као сина, заслужио је. 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А мени опростите. Нисам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могла више да издржим. </a:t>
            </a:r>
          </a:p>
          <a:p>
            <a:r>
              <a:rPr lang="sr-Cyrl-BA" b="1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Не напуштајте га. Била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Бих изузетно срећна да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живи са Вама. Ако одете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Водите га са собом. Не</a:t>
            </a:r>
          </a:p>
          <a:p>
            <a:r>
              <a:rPr lang="sr-Cyrl-BA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напуштајте га!</a:t>
            </a:r>
            <a:endParaRPr lang="en-US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81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4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171" y="304800"/>
            <a:ext cx="11878492" cy="590931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sr-Cyrl-BA" u="sng" dirty="0">
                <a:solidFill>
                  <a:srgbClr val="002060"/>
                </a:solidFill>
              </a:rPr>
              <a:t>Нека од њених дјела:</a:t>
            </a:r>
          </a:p>
          <a:p>
            <a:endParaRPr lang="sr-Cyrl-BA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BA" dirty="0">
                <a:solidFill>
                  <a:srgbClr val="002060"/>
                </a:solidFill>
              </a:rPr>
              <a:t>Збирке стихова: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BA" dirty="0"/>
              <a:t>Вечерњи албум – Вечерний ал</a:t>
            </a:r>
            <a:r>
              <a:rPr lang="ru-RU" dirty="0"/>
              <a:t>ь</a:t>
            </a:r>
            <a:r>
              <a:rPr lang="sr-Cyrl-BA" dirty="0"/>
              <a:t>бом (1910)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BA" dirty="0"/>
              <a:t>Чаробна лампа – Волшебн</a:t>
            </a:r>
            <a:r>
              <a:rPr lang="ru-RU" dirty="0"/>
              <a:t>ый </a:t>
            </a:r>
            <a:r>
              <a:rPr lang="sr-Cyrl-BA" dirty="0"/>
              <a:t>фонар</a:t>
            </a:r>
            <a:r>
              <a:rPr lang="ru-RU" dirty="0"/>
              <a:t>ь </a:t>
            </a:r>
            <a:r>
              <a:rPr lang="sr-Cyrl-BA" dirty="0"/>
              <a:t>(1912)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BA" dirty="0"/>
              <a:t>Стан лабуда – Лебедин</a:t>
            </a:r>
            <a:r>
              <a:rPr lang="ru-RU" dirty="0"/>
              <a:t>ый </a:t>
            </a:r>
            <a:r>
              <a:rPr lang="sr-Cyrl-BA" dirty="0"/>
              <a:t>стан (1921)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BA" dirty="0"/>
              <a:t>Одвајање – Разлука (1922)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BA" dirty="0"/>
              <a:t>Занат – Ремесло (1923)</a:t>
            </a:r>
          </a:p>
          <a:p>
            <a:endParaRPr lang="sr-Cyrl-BA" dirty="0"/>
          </a:p>
          <a:p>
            <a:endParaRPr lang="sr-Cyrl-BA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BA" dirty="0">
                <a:solidFill>
                  <a:srgbClr val="002060"/>
                </a:solidFill>
              </a:rPr>
              <a:t>Драме: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BA" dirty="0"/>
              <a:t>Жандар херц – Червонн</a:t>
            </a:r>
            <a:r>
              <a:rPr lang="ru-RU" dirty="0"/>
              <a:t>ый </a:t>
            </a:r>
            <a:r>
              <a:rPr lang="sr-Cyrl-BA" dirty="0"/>
              <a:t>валет (1918)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BA" dirty="0"/>
              <a:t>Метеж – Метел</a:t>
            </a:r>
            <a:r>
              <a:rPr lang="ru-RU" dirty="0"/>
              <a:t>ь</a:t>
            </a:r>
            <a:r>
              <a:rPr lang="en-US" dirty="0"/>
              <a:t> (1918)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BA" dirty="0"/>
              <a:t>Фортуна – Фортуна (1918)</a:t>
            </a:r>
          </a:p>
          <a:p>
            <a:endParaRPr lang="sr-Cyrl-BA" dirty="0"/>
          </a:p>
          <a:p>
            <a:endParaRPr lang="sr-Cyrl-BA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r-Cyrl-BA" dirty="0">
                <a:solidFill>
                  <a:srgbClr val="002060"/>
                </a:solidFill>
              </a:rPr>
              <a:t>Есејистичка проза: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BA" dirty="0"/>
              <a:t>Живи о живом – Живое о живом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BA" dirty="0"/>
              <a:t>Дух који плијени</a:t>
            </a:r>
            <a:r>
              <a:rPr lang="en-US" dirty="0"/>
              <a:t> – </a:t>
            </a:r>
            <a:r>
              <a:rPr lang="sr-Cyrl-BA" dirty="0"/>
              <a:t>Пленн</a:t>
            </a:r>
            <a:r>
              <a:rPr lang="ru-RU" dirty="0"/>
              <a:t>ый </a:t>
            </a:r>
            <a:r>
              <a:rPr lang="sr-Cyrl-BA" dirty="0"/>
              <a:t>дух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BA" dirty="0"/>
              <a:t>Мој Пушкин – Мо</a:t>
            </a:r>
            <a:r>
              <a:rPr lang="ru-RU" dirty="0"/>
              <a:t>й </a:t>
            </a:r>
            <a:r>
              <a:rPr lang="sr-Cyrl-BA" dirty="0"/>
              <a:t>Пушкин</a:t>
            </a:r>
          </a:p>
          <a:p>
            <a:endParaRPr lang="sr-Cyrl-BA" dirty="0"/>
          </a:p>
          <a:p>
            <a:r>
              <a:rPr lang="sr-Cyrl-BA" dirty="0">
                <a:solidFill>
                  <a:srgbClr val="C00000"/>
                </a:solidFill>
              </a:rPr>
              <a:t>Марина Цветајевна у свом раду користи тако необично за руски језик, знак апостроф:</a:t>
            </a:r>
          </a:p>
          <a:p>
            <a:endParaRPr lang="sr-Cyrl-BA" dirty="0">
              <a:solidFill>
                <a:srgbClr val="C00000"/>
              </a:solidFill>
            </a:endParaRPr>
          </a:p>
          <a:p>
            <a:r>
              <a:rPr lang="sr-Cyrl-BA" dirty="0">
                <a:solidFill>
                  <a:srgbClr val="C00000"/>
                </a:solidFill>
              </a:rPr>
              <a:t>„Д’ну по доскам башко</a:t>
            </a:r>
            <a:r>
              <a:rPr lang="ru-RU" dirty="0">
                <a:solidFill>
                  <a:srgbClr val="C00000"/>
                </a:solidFill>
              </a:rPr>
              <a:t>й</a:t>
            </a:r>
            <a:r>
              <a:rPr lang="sr-Cyrl-BA" dirty="0">
                <a:solidFill>
                  <a:srgbClr val="C00000"/>
                </a:solidFill>
              </a:rPr>
              <a:t> л</a:t>
            </a:r>
            <a:r>
              <a:rPr lang="ru-RU" dirty="0">
                <a:solidFill>
                  <a:srgbClr val="C00000"/>
                </a:solidFill>
              </a:rPr>
              <a:t>ы</a:t>
            </a:r>
            <a:r>
              <a:rPr lang="sr-Cyrl-BA" dirty="0">
                <a:solidFill>
                  <a:srgbClr val="C00000"/>
                </a:solidFill>
              </a:rPr>
              <a:t>со</a:t>
            </a:r>
            <a:r>
              <a:rPr lang="ru-RU" dirty="0">
                <a:solidFill>
                  <a:srgbClr val="C00000"/>
                </a:solidFill>
              </a:rPr>
              <a:t>й </a:t>
            </a:r>
            <a:r>
              <a:rPr lang="sr-Cyrl-BA" dirty="0">
                <a:solidFill>
                  <a:srgbClr val="C00000"/>
                </a:solidFill>
              </a:rPr>
              <a:t>пл</a:t>
            </a:r>
            <a:r>
              <a:rPr lang="ru-RU" dirty="0">
                <a:solidFill>
                  <a:srgbClr val="C00000"/>
                </a:solidFill>
              </a:rPr>
              <a:t>я</a:t>
            </a:r>
            <a:r>
              <a:rPr lang="sr-Cyrl-BA" dirty="0">
                <a:solidFill>
                  <a:srgbClr val="C00000"/>
                </a:solidFill>
              </a:rPr>
              <a:t>сат</a:t>
            </a:r>
            <a:r>
              <a:rPr lang="ru-RU" dirty="0">
                <a:solidFill>
                  <a:srgbClr val="C00000"/>
                </a:solidFill>
              </a:rPr>
              <a:t>ь!</a:t>
            </a:r>
            <a:r>
              <a:rPr lang="sr-Cyrl-BA" dirty="0">
                <a:solidFill>
                  <a:srgbClr val="C00000"/>
                </a:solidFill>
              </a:rPr>
              <a:t>“</a:t>
            </a:r>
          </a:p>
          <a:p>
            <a:endParaRPr lang="sr-Cyrl-BA" dirty="0">
              <a:solidFill>
                <a:srgbClr val="C00000"/>
              </a:solidFill>
            </a:endParaRPr>
          </a:p>
          <a:p>
            <a:r>
              <a:rPr lang="sr-Cyrl-BA" dirty="0">
                <a:solidFill>
                  <a:srgbClr val="C00000"/>
                </a:solidFill>
              </a:rPr>
              <a:t>„Д’ну сапожки лизат</a:t>
            </a:r>
            <a:r>
              <a:rPr lang="ru-RU" dirty="0">
                <a:solidFill>
                  <a:srgbClr val="C00000"/>
                </a:solidFill>
              </a:rPr>
              <a:t>ь</a:t>
            </a:r>
            <a:r>
              <a:rPr lang="sr-Cyrl-BA" dirty="0">
                <a:solidFill>
                  <a:srgbClr val="C00000"/>
                </a:solidFill>
              </a:rPr>
              <a:t>, лоснит</a:t>
            </a:r>
            <a:r>
              <a:rPr lang="ru-RU" dirty="0">
                <a:solidFill>
                  <a:srgbClr val="C00000"/>
                </a:solidFill>
              </a:rPr>
              <a:t>ь, сосать</a:t>
            </a:r>
            <a:r>
              <a:rPr lang="sr-Cyrl-BA" dirty="0">
                <a:solidFill>
                  <a:srgbClr val="C00000"/>
                </a:solidFill>
              </a:rPr>
              <a:t>! Д’как бр</a:t>
            </a:r>
            <a:r>
              <a:rPr lang="ru-RU" dirty="0">
                <a:solidFill>
                  <a:srgbClr val="C00000"/>
                </a:solidFill>
              </a:rPr>
              <a:t>ы</a:t>
            </a:r>
            <a:r>
              <a:rPr lang="sr-Cyrl-BA" dirty="0">
                <a:solidFill>
                  <a:srgbClr val="C00000"/>
                </a:solidFill>
              </a:rPr>
              <a:t>кнёт его тут...“</a:t>
            </a:r>
          </a:p>
          <a:p>
            <a:endParaRPr lang="sr-Cyrl-BA" dirty="0">
              <a:solidFill>
                <a:srgbClr val="C00000"/>
              </a:solidFill>
            </a:endParaRPr>
          </a:p>
          <a:p>
            <a:r>
              <a:rPr lang="sr-Cyrl-BA" dirty="0">
                <a:solidFill>
                  <a:srgbClr val="C00000"/>
                </a:solidFill>
              </a:rPr>
              <a:t>Њена поезија је поезија живог живота, људска душа, а не измишљене „високе до неба“ нерационалне конструкције.</a:t>
            </a:r>
          </a:p>
          <a:p>
            <a:endParaRPr lang="sr-Cyrl-BA" dirty="0">
              <a:solidFill>
                <a:srgbClr val="C00000"/>
              </a:solidFill>
            </a:endParaRPr>
          </a:p>
          <a:p>
            <a:r>
              <a:rPr lang="sr-Cyrl-BA" dirty="0">
                <a:solidFill>
                  <a:srgbClr val="C00000"/>
                </a:solidFill>
              </a:rPr>
              <a:t>Лирска хероина, њене пјесме су она сама, њено љубавно срце, немирна душа.</a:t>
            </a:r>
          </a:p>
          <a:p>
            <a:endParaRPr lang="sr-Cyrl-BA" dirty="0">
              <a:solidFill>
                <a:srgbClr val="C00000"/>
              </a:solidFill>
            </a:endParaRPr>
          </a:p>
          <a:p>
            <a:r>
              <a:rPr lang="sr-Cyrl-BA" dirty="0">
                <a:solidFill>
                  <a:srgbClr val="C00000"/>
                </a:solidFill>
              </a:rPr>
              <a:t>Цветајева је била једна од ријетких која је љубав разумјела у правом смислу те ријечи.</a:t>
            </a:r>
          </a:p>
          <a:p>
            <a:endParaRPr lang="sr-Cyrl-BA" dirty="0">
              <a:solidFill>
                <a:srgbClr val="C00000"/>
              </a:solidFill>
            </a:endParaRPr>
          </a:p>
          <a:p>
            <a:r>
              <a:rPr lang="sr-Cyrl-BA" dirty="0">
                <a:solidFill>
                  <a:srgbClr val="C00000"/>
                </a:solidFill>
              </a:rPr>
              <a:t>Вољети упркос свему, вољети, дајући се и не захтјевајући ништа заузврат, вољети искрено и лијепо, њежно, вољети својом чудном, лудом, свепожељном љубављу.</a:t>
            </a:r>
          </a:p>
        </p:txBody>
      </p:sp>
    </p:spTree>
    <p:extLst>
      <p:ext uri="{BB962C8B-B14F-4D97-AF65-F5344CB8AC3E}">
        <p14:creationId xmlns:p14="http://schemas.microsoft.com/office/powerpoint/2010/main" val="175300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5097" y="426720"/>
            <a:ext cx="11146972" cy="5909310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lvl="1" algn="ctr"/>
            <a:r>
              <a:rPr lang="sr-Cyrl-BA" dirty="0"/>
              <a:t>                     </a:t>
            </a:r>
            <a:r>
              <a:rPr lang="sr-Cyrl-B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ТИ ХОДАШ КАО ЈА</a:t>
            </a:r>
          </a:p>
          <a:p>
            <a:endParaRPr lang="sr-Cyrl-BA" dirty="0"/>
          </a:p>
          <a:p>
            <a:r>
              <a:rPr lang="sr-Cyrl-BA" dirty="0">
                <a:solidFill>
                  <a:srgbClr val="FFFF00"/>
                </a:solidFill>
              </a:rPr>
              <a:t>Иди, личиш на мене,</a:t>
            </a:r>
          </a:p>
          <a:p>
            <a:r>
              <a:rPr lang="sr-Cyrl-BA" dirty="0">
                <a:solidFill>
                  <a:srgbClr val="FFFF00"/>
                </a:solidFill>
              </a:rPr>
              <a:t>Очи усмјерене према доље.</a:t>
            </a:r>
          </a:p>
          <a:p>
            <a:r>
              <a:rPr lang="sr-Cyrl-BA" dirty="0">
                <a:solidFill>
                  <a:srgbClr val="FFFF00"/>
                </a:solidFill>
              </a:rPr>
              <a:t>И ја сам их спустио!</a:t>
            </a:r>
          </a:p>
          <a:p>
            <a:r>
              <a:rPr lang="sr-Cyrl-BA" dirty="0">
                <a:solidFill>
                  <a:srgbClr val="FFFF00"/>
                </a:solidFill>
              </a:rPr>
              <a:t>Пролазници,стани!</a:t>
            </a:r>
          </a:p>
          <a:p>
            <a:endParaRPr lang="sr-Cyrl-BA" dirty="0">
              <a:solidFill>
                <a:srgbClr val="FFFF00"/>
              </a:solidFill>
            </a:endParaRPr>
          </a:p>
          <a:p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Читај – кокошје сљепило</a:t>
            </a:r>
          </a:p>
          <a:p>
            <a:r>
              <a:rPr lang="sr-Cyrl-BA" dirty="0">
                <a:solidFill>
                  <a:srgbClr val="FFFF00"/>
                </a:solidFill>
              </a:rPr>
              <a:t>И куцајући букет мака,</a:t>
            </a:r>
          </a:p>
          <a:p>
            <a:r>
              <a:rPr lang="sr-Cyrl-BA" dirty="0">
                <a:solidFill>
                  <a:srgbClr val="FFFF00"/>
                </a:solidFill>
              </a:rPr>
              <a:t>Да су ме звали Марина</a:t>
            </a:r>
          </a:p>
          <a:p>
            <a:r>
              <a:rPr lang="sr-Cyrl-BA" dirty="0">
                <a:solidFill>
                  <a:srgbClr val="FFFF00"/>
                </a:solidFill>
              </a:rPr>
              <a:t>И колико сам имао година.</a:t>
            </a:r>
          </a:p>
          <a:p>
            <a:endParaRPr lang="sr-Cyrl-BA" dirty="0">
              <a:solidFill>
                <a:srgbClr val="FFFF00"/>
              </a:solidFill>
            </a:endParaRPr>
          </a:p>
          <a:p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Немојте мислити да је ово гроб</a:t>
            </a:r>
          </a:p>
          <a:p>
            <a:r>
              <a:rPr lang="sr-Cyrl-BA" dirty="0">
                <a:solidFill>
                  <a:srgbClr val="FFFF00"/>
                </a:solidFill>
              </a:rPr>
              <a:t>Да ћу изгледати пријетеће...</a:t>
            </a:r>
          </a:p>
          <a:p>
            <a:r>
              <a:rPr lang="sr-Cyrl-BA" dirty="0">
                <a:solidFill>
                  <a:srgbClr val="FFFF00"/>
                </a:solidFill>
              </a:rPr>
              <a:t>Превише сам волио</a:t>
            </a:r>
          </a:p>
          <a:p>
            <a:r>
              <a:rPr lang="sr-Cyrl-BA" dirty="0">
                <a:solidFill>
                  <a:srgbClr val="FFFF00"/>
                </a:solidFill>
              </a:rPr>
              <a:t>Смијте се кад не можете!</a:t>
            </a:r>
          </a:p>
          <a:p>
            <a:endParaRPr lang="sr-Cyrl-BA" dirty="0">
              <a:solidFill>
                <a:srgbClr val="FFFF00"/>
              </a:solidFill>
            </a:endParaRPr>
          </a:p>
          <a:p>
            <a:endParaRPr lang="sr-Cyrl-BA" dirty="0">
              <a:solidFill>
                <a:srgbClr val="FFFF00"/>
              </a:solidFill>
            </a:endParaRPr>
          </a:p>
          <a:p>
            <a:endParaRPr lang="sr-Cyrl-BA" dirty="0">
              <a:solidFill>
                <a:srgbClr val="FFFF00"/>
              </a:solidFill>
            </a:endParaRPr>
          </a:p>
          <a:p>
            <a:endParaRPr lang="sr-Cyrl-BA" dirty="0">
              <a:solidFill>
                <a:srgbClr val="FFFF00"/>
              </a:solidFill>
            </a:endParaRPr>
          </a:p>
          <a:p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И крв ми је навирала на кожу</a:t>
            </a:r>
          </a:p>
          <a:p>
            <a:r>
              <a:rPr lang="sr-Cyrl-BA" dirty="0">
                <a:solidFill>
                  <a:srgbClr val="FFFF00"/>
                </a:solidFill>
              </a:rPr>
              <a:t>И коврче су ми се коврчале...</a:t>
            </a:r>
          </a:p>
          <a:p>
            <a:r>
              <a:rPr lang="sr-Cyrl-BA" dirty="0">
                <a:solidFill>
                  <a:srgbClr val="FFFF00"/>
                </a:solidFill>
              </a:rPr>
              <a:t>И ја сам био тамо, пролазниче!</a:t>
            </a:r>
          </a:p>
          <a:p>
            <a:r>
              <a:rPr lang="sr-Cyrl-BA" dirty="0">
                <a:solidFill>
                  <a:srgbClr val="FFFF00"/>
                </a:solidFill>
              </a:rPr>
              <a:t>Пролазници, стани!</a:t>
            </a:r>
          </a:p>
          <a:p>
            <a:endParaRPr lang="sr-Cyrl-BA" dirty="0">
              <a:solidFill>
                <a:srgbClr val="FFFF00"/>
              </a:solidFill>
            </a:endParaRPr>
          </a:p>
          <a:p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Подивљајте властиту стабљику</a:t>
            </a:r>
          </a:p>
          <a:p>
            <a:r>
              <a:rPr lang="sr-Cyrl-BA" dirty="0">
                <a:solidFill>
                  <a:srgbClr val="FFFF00"/>
                </a:solidFill>
              </a:rPr>
              <a:t>И бобица за њим, - </a:t>
            </a:r>
          </a:p>
          <a:p>
            <a:r>
              <a:rPr lang="sr-Cyrl-BA" dirty="0">
                <a:solidFill>
                  <a:srgbClr val="FFFF00"/>
                </a:solidFill>
              </a:rPr>
              <a:t>Гробљарске јагоде</a:t>
            </a:r>
          </a:p>
          <a:p>
            <a:r>
              <a:rPr lang="sr-Cyrl-BA" dirty="0">
                <a:solidFill>
                  <a:srgbClr val="FFFF00"/>
                </a:solidFill>
              </a:rPr>
              <a:t>Нема већег и слађег.</a:t>
            </a:r>
          </a:p>
          <a:p>
            <a:endParaRPr lang="sr-Cyrl-BA" dirty="0">
              <a:solidFill>
                <a:srgbClr val="FFFF00"/>
              </a:solidFill>
            </a:endParaRPr>
          </a:p>
          <a:p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Али само немој да стојиш  туробно</a:t>
            </a:r>
          </a:p>
          <a:p>
            <a:r>
              <a:rPr lang="sr-Cyrl-BA" dirty="0">
                <a:solidFill>
                  <a:srgbClr val="FFFF00"/>
                </a:solidFill>
              </a:rPr>
              <a:t>Главу на грудима.</a:t>
            </a:r>
          </a:p>
          <a:p>
            <a:r>
              <a:rPr lang="sr-Cyrl-BA" dirty="0">
                <a:solidFill>
                  <a:srgbClr val="FFFF00"/>
                </a:solidFill>
              </a:rPr>
              <a:t>Мисли о мени лако</a:t>
            </a:r>
          </a:p>
          <a:p>
            <a:r>
              <a:rPr lang="sr-Cyrl-BA" dirty="0">
                <a:solidFill>
                  <a:srgbClr val="FFFF00"/>
                </a:solidFill>
              </a:rPr>
              <a:t>Лако ме заборави.</a:t>
            </a:r>
          </a:p>
          <a:p>
            <a:endParaRPr lang="sr-Cyrl-BA" dirty="0">
              <a:solidFill>
                <a:srgbClr val="FFFF00"/>
              </a:solidFill>
            </a:endParaRPr>
          </a:p>
          <a:p>
            <a:endParaRPr lang="sr-Cyrl-BA" dirty="0">
              <a:solidFill>
                <a:srgbClr val="FFFF00"/>
              </a:solidFill>
            </a:endParaRPr>
          </a:p>
          <a:p>
            <a:endParaRPr lang="sr-Cyrl-BA" dirty="0">
              <a:solidFill>
                <a:srgbClr val="FFFF00"/>
              </a:solidFill>
            </a:endParaRPr>
          </a:p>
          <a:p>
            <a:endParaRPr lang="sr-Cyrl-BA" dirty="0">
              <a:solidFill>
                <a:srgbClr val="FFFF00"/>
              </a:solidFill>
            </a:endParaRPr>
          </a:p>
          <a:p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Како те зрак обасјава!</a:t>
            </a:r>
          </a:p>
          <a:p>
            <a:r>
              <a:rPr lang="sr-Cyrl-BA" dirty="0">
                <a:solidFill>
                  <a:srgbClr val="FFFF00"/>
                </a:solidFill>
              </a:rPr>
              <a:t>Прекривен си златном прашином...</a:t>
            </a:r>
          </a:p>
          <a:p>
            <a:pPr marL="285750" indent="-285750">
              <a:buFontTx/>
              <a:buChar char="-"/>
            </a:pPr>
            <a:r>
              <a:rPr lang="sr-Cyrl-BA" dirty="0">
                <a:solidFill>
                  <a:srgbClr val="FFFF00"/>
                </a:solidFill>
              </a:rPr>
              <a:t>И немојте се збунити</a:t>
            </a:r>
          </a:p>
          <a:p>
            <a:pPr marL="285750" indent="-285750">
              <a:buFontTx/>
              <a:buChar char="-"/>
            </a:pPr>
            <a:r>
              <a:rPr lang="sr-Cyrl-BA" dirty="0">
                <a:solidFill>
                  <a:srgbClr val="FFFF00"/>
                </a:solidFill>
              </a:rPr>
              <a:t>Мој глас је ван земље.</a:t>
            </a:r>
          </a:p>
        </p:txBody>
      </p:sp>
    </p:spTree>
    <p:extLst>
      <p:ext uri="{BB962C8B-B14F-4D97-AF65-F5344CB8AC3E}">
        <p14:creationId xmlns:p14="http://schemas.microsoft.com/office/powerpoint/2010/main" val="300025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2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2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2">
                                            <p:txEl>
                                              <p:pRg st="36" end="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">
                                            <p:txEl>
                                              <p:pRg st="37" end="3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">
                                            <p:txEl>
                                              <p:pRg st="38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">
                                            <p:txEl>
                                              <p:pRg st="44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2">
                                            <p:txEl>
                                              <p:pRg st="45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2">
                                            <p:txEl>
                                              <p:pRg st="46" end="4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7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2">
                                            <p:txEl>
                                              <p:pRg st="47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509" y="409302"/>
            <a:ext cx="1143435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dirty="0"/>
              <a:t>Анализа пјесме „Ти ходаш као ја“</a:t>
            </a:r>
          </a:p>
          <a:p>
            <a:endParaRPr lang="sr-Cyrl-BA" dirty="0"/>
          </a:p>
          <a:p>
            <a:r>
              <a:rPr lang="sr-Cyrl-BA" dirty="0"/>
              <a:t>Млада дјевојка се представила као давно мртва и обратила се случајном посјетиоцу свог гроба. </a:t>
            </a:r>
          </a:p>
          <a:p>
            <a:r>
              <a:rPr lang="sr-Cyrl-BA" dirty="0"/>
              <a:t>Цветајева позива пролазника да застане и размисли о њеној смрти.</a:t>
            </a:r>
          </a:p>
          <a:p>
            <a:endParaRPr lang="sr-Cyrl-BA" dirty="0"/>
          </a:p>
          <a:p>
            <a:r>
              <a:rPr lang="sr-Cyrl-BA" dirty="0"/>
              <a:t>Своју смрт сматра неизбјежним догађајем, којем су подложни сви људи.</a:t>
            </a:r>
          </a:p>
          <a:p>
            <a:endParaRPr lang="sr-Cyrl-BA" dirty="0"/>
          </a:p>
          <a:p>
            <a:r>
              <a:rPr lang="sr-Cyrl-BA" dirty="0"/>
              <a:t>Описујући свој изглед за живота, пјесникиња подсјећа пролазника да су некада били слични.</a:t>
            </a:r>
          </a:p>
          <a:p>
            <a:endParaRPr lang="sr-Cyrl-BA" dirty="0"/>
          </a:p>
          <a:p>
            <a:r>
              <a:rPr lang="sr-Cyrl-BA" dirty="0"/>
              <a:t>Гроб не би требао у њему будити осјећај страха или опасности.</a:t>
            </a:r>
          </a:p>
          <a:p>
            <a:endParaRPr lang="sr-Cyrl-BA" dirty="0"/>
          </a:p>
          <a:p>
            <a:r>
              <a:rPr lang="sr-Cyrl-BA" dirty="0"/>
              <a:t>Цветајева жели да посјетилац заборави на пепео гроба и да је замисли живу и веселу.</a:t>
            </a:r>
          </a:p>
          <a:p>
            <a:endParaRPr lang="sr-Cyrl-BA" dirty="0"/>
          </a:p>
          <a:p>
            <a:r>
              <a:rPr lang="sr-Cyrl-BA" dirty="0"/>
              <a:t>Она сматра да смрт особе не треба да буде туговање за живима.</a:t>
            </a:r>
          </a:p>
          <a:p>
            <a:endParaRPr lang="sr-Cyrl-BA" dirty="0"/>
          </a:p>
          <a:p>
            <a:r>
              <a:rPr lang="sr-Cyrl-BA" dirty="0"/>
              <a:t>Цветајева је вјеровала у загробни живот. Пјесма је одражавала њено увјерење да ће човјек након смрти моћи погледати своје последње уточиште и некако утицати на став живих људи према њему. </a:t>
            </a:r>
          </a:p>
          <a:p>
            <a:endParaRPr lang="sr-Cyrl-BA" dirty="0"/>
          </a:p>
          <a:p>
            <a:r>
              <a:rPr lang="sr-Cyrl-BA" dirty="0"/>
              <a:t>По њеном мишљењу, њен сопствени гроб треба да буде окружен бобицама и биљем које може да одушеви очи  посјетилаца.</a:t>
            </a:r>
          </a:p>
          <a:p>
            <a:endParaRPr lang="sr-Cyrl-BA" dirty="0"/>
          </a:p>
          <a:p>
            <a:r>
              <a:rPr lang="sr-Cyrl-BA" dirty="0"/>
              <a:t>То ће им одвратити пажњу од осјећаја непоправљивог губитка. Мртви ће се доживљавати као душе које су прешле у други свијет.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23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383" y="470263"/>
            <a:ext cx="113733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b="1" dirty="0">
                <a:solidFill>
                  <a:srgbClr val="FFFF00"/>
                </a:solidFill>
              </a:rPr>
              <a:t>У последњим редовима пјесникиња користи живописну слику залазећег сунца, обасипајући пролазника „златном прашином“.</a:t>
            </a:r>
          </a:p>
          <a:p>
            <a:endParaRPr lang="sr-Cyrl-BA" b="1" dirty="0">
              <a:solidFill>
                <a:srgbClr val="FFFF00"/>
              </a:solidFill>
            </a:endParaRPr>
          </a:p>
          <a:p>
            <a:r>
              <a:rPr lang="sr-Cyrl-BA" b="1" dirty="0">
                <a:solidFill>
                  <a:srgbClr val="FFFF00"/>
                </a:solidFill>
              </a:rPr>
              <a:t>Наглашава осјећај мира и спокоја који влада на гробљу.</a:t>
            </a:r>
          </a:p>
          <a:p>
            <a:endParaRPr lang="sr-Cyrl-BA" b="1" dirty="0">
              <a:solidFill>
                <a:srgbClr val="FFFF00"/>
              </a:solidFill>
            </a:endParaRPr>
          </a:p>
          <a:p>
            <a:r>
              <a:rPr lang="sr-Cyrl-BA" b="1" dirty="0">
                <a:solidFill>
                  <a:srgbClr val="FFFF00"/>
                </a:solidFill>
              </a:rPr>
              <a:t>Физичка смрт не води духовној смрти. Сам прелаз из једног свијета у други треба сагледати лако и безболно.</a:t>
            </a:r>
          </a:p>
          <a:p>
            <a:endParaRPr lang="sr-Cyrl-BA" b="1" dirty="0">
              <a:solidFill>
                <a:srgbClr val="FFFF00"/>
              </a:solidFill>
            </a:endParaRPr>
          </a:p>
          <a:p>
            <a:r>
              <a:rPr lang="sr-Cyrl-BA" b="1" dirty="0">
                <a:solidFill>
                  <a:srgbClr val="FFFF00"/>
                </a:solidFill>
              </a:rPr>
              <a:t>Много година касније, пјесникиња се добровољно одрекла живота. </a:t>
            </a:r>
          </a:p>
          <a:p>
            <a:endParaRPr lang="sr-Cyrl-BA" b="1" dirty="0">
              <a:solidFill>
                <a:srgbClr val="FFFF00"/>
              </a:solidFill>
            </a:endParaRPr>
          </a:p>
          <a:p>
            <a:r>
              <a:rPr lang="sr-Cyrl-BA" b="1" dirty="0">
                <a:solidFill>
                  <a:srgbClr val="FFFF00"/>
                </a:solidFill>
              </a:rPr>
              <a:t>До тада је доживјела много разочарања и губитака.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8366" y="2438400"/>
            <a:ext cx="1684564" cy="26245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1946" y="4180114"/>
            <a:ext cx="1836420" cy="25292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532" y="2333896"/>
            <a:ext cx="1482362" cy="17781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879" y="3750673"/>
            <a:ext cx="1856831" cy="301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1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0" contrast="32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7383" y="418011"/>
            <a:ext cx="11556274" cy="637097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sr-Cyrl-BA" sz="2400" dirty="0">
                <a:solidFill>
                  <a:schemeClr val="bg1"/>
                </a:solidFill>
              </a:rPr>
              <a:t>Главна ствар коју треба схватити је да сви живимо ________</a:t>
            </a:r>
          </a:p>
          <a:p>
            <a:pPr marL="342900" indent="-342900">
              <a:buFont typeface="+mj-lt"/>
              <a:buAutoNum type="arabicParenR"/>
            </a:pPr>
            <a:r>
              <a:rPr lang="sr-Cyrl-BA" sz="2400" dirty="0">
                <a:solidFill>
                  <a:schemeClr val="bg1"/>
                </a:solidFill>
              </a:rPr>
              <a:t>први пут</a:t>
            </a:r>
          </a:p>
          <a:p>
            <a:pPr marL="342900" indent="-342900">
              <a:buFont typeface="+mj-lt"/>
              <a:buAutoNum type="arabicParenR"/>
            </a:pPr>
            <a:r>
              <a:rPr lang="sr-Cyrl-BA" sz="2400" dirty="0">
                <a:solidFill>
                  <a:schemeClr val="bg1"/>
                </a:solidFill>
              </a:rPr>
              <a:t>последњи пут</a:t>
            </a:r>
          </a:p>
          <a:p>
            <a:pPr marL="342900" indent="-342900">
              <a:buFont typeface="+mj-lt"/>
              <a:buAutoNum type="arabicParenR"/>
            </a:pPr>
            <a:r>
              <a:rPr lang="sr-Cyrl-BA" sz="2400" dirty="0">
                <a:solidFill>
                  <a:schemeClr val="bg1"/>
                </a:solidFill>
              </a:rPr>
              <a:t>један живот</a:t>
            </a:r>
          </a:p>
          <a:p>
            <a:r>
              <a:rPr lang="sr-Cyrl-BA" sz="2400" dirty="0">
                <a:solidFill>
                  <a:schemeClr val="bg1"/>
                </a:solidFill>
              </a:rPr>
              <a:t>Тачан одговор под 2)</a:t>
            </a:r>
          </a:p>
          <a:p>
            <a:endParaRPr lang="sr-Cyrl-BA" sz="2400" dirty="0">
              <a:solidFill>
                <a:schemeClr val="bg1"/>
              </a:solidFill>
            </a:endParaRPr>
          </a:p>
          <a:p>
            <a:endParaRPr lang="sr-Cyrl-BA" sz="2400" dirty="0">
              <a:solidFill>
                <a:schemeClr val="bg1"/>
              </a:solidFill>
            </a:endParaRPr>
          </a:p>
          <a:p>
            <a:endParaRPr lang="sr-Cyrl-BA" sz="2400" dirty="0">
              <a:solidFill>
                <a:schemeClr val="bg1"/>
              </a:solidFill>
            </a:endParaRPr>
          </a:p>
          <a:p>
            <a:endParaRPr lang="sr-Cyrl-BA" sz="2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r-Cyrl-BA" sz="2400" dirty="0">
                <a:solidFill>
                  <a:schemeClr val="bg1"/>
                </a:solidFill>
              </a:rPr>
              <a:t>Понекад некога толико волите да пожелите да га _________</a:t>
            </a:r>
          </a:p>
          <a:p>
            <a:pPr marL="342900" indent="-342900">
              <a:buFont typeface="+mj-lt"/>
              <a:buAutoNum type="arabicParenR"/>
            </a:pPr>
            <a:r>
              <a:rPr lang="sr-Cyrl-BA" sz="2400" dirty="0">
                <a:solidFill>
                  <a:schemeClr val="bg1"/>
                </a:solidFill>
              </a:rPr>
              <a:t>напустите</a:t>
            </a:r>
          </a:p>
          <a:p>
            <a:pPr marL="342900" indent="-342900">
              <a:buFont typeface="+mj-lt"/>
              <a:buAutoNum type="arabicParenR"/>
            </a:pPr>
            <a:r>
              <a:rPr lang="sr-Cyrl-BA" sz="2400" dirty="0">
                <a:solidFill>
                  <a:schemeClr val="bg1"/>
                </a:solidFill>
              </a:rPr>
              <a:t>убијете</a:t>
            </a:r>
          </a:p>
          <a:p>
            <a:pPr marL="342900" indent="-342900">
              <a:buFont typeface="+mj-lt"/>
              <a:buAutoNum type="arabicParenR"/>
            </a:pPr>
            <a:r>
              <a:rPr lang="sr-Cyrl-BA" sz="2400" dirty="0">
                <a:solidFill>
                  <a:schemeClr val="bg1"/>
                </a:solidFill>
              </a:rPr>
              <a:t>размазите</a:t>
            </a:r>
          </a:p>
          <a:p>
            <a:r>
              <a:rPr lang="sr-Cyrl-BA" sz="2400" dirty="0">
                <a:solidFill>
                  <a:schemeClr val="bg1"/>
                </a:solidFill>
              </a:rPr>
              <a:t>Тачан одговор под 1)</a:t>
            </a:r>
          </a:p>
          <a:p>
            <a:endParaRPr lang="sr-Cyrl-BA" sz="2400" dirty="0">
              <a:solidFill>
                <a:schemeClr val="bg1"/>
              </a:solidFill>
            </a:endParaRPr>
          </a:p>
          <a:p>
            <a:endParaRPr lang="sr-Cyrl-BA" sz="2400" dirty="0">
              <a:solidFill>
                <a:schemeClr val="bg1"/>
              </a:solidFill>
            </a:endParaRPr>
          </a:p>
          <a:p>
            <a:endParaRPr lang="sr-Cyrl-BA" sz="2400" dirty="0">
              <a:solidFill>
                <a:schemeClr val="bg1"/>
              </a:solidFill>
            </a:endParaRPr>
          </a:p>
          <a:p>
            <a:endParaRPr lang="sr-Cyrl-BA" sz="2400" dirty="0">
              <a:solidFill>
                <a:schemeClr val="bg1"/>
              </a:solidFill>
            </a:endParaRPr>
          </a:p>
          <a:p>
            <a:endParaRPr lang="sr-Cyrl-BA" sz="2400" dirty="0">
              <a:solidFill>
                <a:schemeClr val="bg1"/>
              </a:solidFill>
            </a:endParaRPr>
          </a:p>
          <a:p>
            <a:endParaRPr lang="sr-Cyrl-BA" sz="2400" dirty="0">
              <a:solidFill>
                <a:schemeClr val="bg1"/>
              </a:solidFill>
            </a:endParaRPr>
          </a:p>
          <a:p>
            <a:endParaRPr lang="sr-Cyrl-BA" sz="2400" dirty="0">
              <a:solidFill>
                <a:schemeClr val="bg1"/>
              </a:solidFill>
            </a:endParaRPr>
          </a:p>
          <a:p>
            <a:endParaRPr lang="sr-Cyrl-BA" sz="2400" dirty="0">
              <a:solidFill>
                <a:schemeClr val="bg1"/>
              </a:solidFill>
            </a:endParaRPr>
          </a:p>
          <a:p>
            <a:endParaRPr lang="sr-Cyrl-BA" sz="24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sr-Cyrl-BA" sz="2400" dirty="0">
                <a:solidFill>
                  <a:schemeClr val="bg1"/>
                </a:solidFill>
              </a:rPr>
              <a:t>Постоје и друге важне ствари у животу, не само _________</a:t>
            </a:r>
          </a:p>
          <a:p>
            <a:pPr marL="342900" indent="-342900">
              <a:buFont typeface="+mj-lt"/>
              <a:buAutoNum type="arabicParenR"/>
            </a:pPr>
            <a:r>
              <a:rPr lang="sr-Cyrl-BA" sz="2400" dirty="0">
                <a:solidFill>
                  <a:schemeClr val="bg1"/>
                </a:solidFill>
              </a:rPr>
              <a:t>новац и срећа</a:t>
            </a:r>
          </a:p>
          <a:p>
            <a:pPr marL="342900" indent="-342900">
              <a:buFont typeface="+mj-lt"/>
              <a:buAutoNum type="arabicParenR"/>
            </a:pPr>
            <a:r>
              <a:rPr lang="sr-Cyrl-BA" sz="2400" dirty="0">
                <a:solidFill>
                  <a:schemeClr val="bg1"/>
                </a:solidFill>
              </a:rPr>
              <a:t>љубав и страст </a:t>
            </a:r>
          </a:p>
          <a:p>
            <a:pPr marL="342900" indent="-342900">
              <a:buFont typeface="+mj-lt"/>
              <a:buAutoNum type="arabicParenR"/>
            </a:pPr>
            <a:r>
              <a:rPr lang="sr-Cyrl-BA" sz="2400" dirty="0">
                <a:solidFill>
                  <a:schemeClr val="bg1"/>
                </a:solidFill>
              </a:rPr>
              <a:t>породица и пријатељи</a:t>
            </a:r>
          </a:p>
          <a:p>
            <a:r>
              <a:rPr lang="sr-Cyrl-BA" sz="2400" dirty="0">
                <a:solidFill>
                  <a:schemeClr val="bg1"/>
                </a:solidFill>
              </a:rPr>
              <a:t>Тачан одговор под 2)</a:t>
            </a:r>
          </a:p>
          <a:p>
            <a:pPr marL="342900" indent="-342900">
              <a:buFont typeface="+mj-lt"/>
              <a:buAutoNum type="arabicParenR"/>
            </a:pPr>
            <a:endParaRPr lang="sr-Cyrl-BA" sz="24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arenR"/>
            </a:pPr>
            <a:endParaRPr lang="sr-Cyrl-BA" sz="24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499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47675"/>
            <a:ext cx="10839450" cy="594008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sr-Cyrl-BA" sz="2000" b="1" dirty="0">
                <a:solidFill>
                  <a:srgbClr val="FFFF00"/>
                </a:solidFill>
              </a:rPr>
              <a:t>Жене често воде у ____________</a:t>
            </a:r>
          </a:p>
          <a:p>
            <a:pPr marL="342900" indent="-342900">
              <a:buFont typeface="+mj-lt"/>
              <a:buAutoNum type="arabicParenR"/>
            </a:pPr>
            <a:r>
              <a:rPr lang="sr-Cyrl-BA" sz="2000" b="1" dirty="0">
                <a:solidFill>
                  <a:srgbClr val="FFFF00"/>
                </a:solidFill>
              </a:rPr>
              <a:t>пакао</a:t>
            </a:r>
          </a:p>
          <a:p>
            <a:pPr marL="342900" indent="-342900">
              <a:buFont typeface="+mj-lt"/>
              <a:buAutoNum type="arabicParenR"/>
            </a:pPr>
            <a:r>
              <a:rPr lang="sr-Cyrl-BA" sz="2000" b="1" dirty="0">
                <a:solidFill>
                  <a:srgbClr val="FFFF00"/>
                </a:solidFill>
              </a:rPr>
              <a:t>рај</a:t>
            </a:r>
          </a:p>
          <a:p>
            <a:pPr marL="342900" indent="-342900">
              <a:buFont typeface="+mj-lt"/>
              <a:buAutoNum type="arabicParenR"/>
            </a:pPr>
            <a:r>
              <a:rPr lang="sr-Cyrl-BA" sz="2000" b="1" dirty="0">
                <a:solidFill>
                  <a:srgbClr val="FFFF00"/>
                </a:solidFill>
              </a:rPr>
              <a:t>маглу</a:t>
            </a:r>
          </a:p>
          <a:p>
            <a:r>
              <a:rPr lang="sr-Cyrl-BA" sz="2000" b="1" dirty="0">
                <a:solidFill>
                  <a:srgbClr val="FFFF00"/>
                </a:solidFill>
              </a:rPr>
              <a:t>Тачан одговор под 3)</a:t>
            </a:r>
          </a:p>
          <a:p>
            <a:endParaRPr lang="sr-Cyrl-BA" sz="2000" b="1" dirty="0">
              <a:solidFill>
                <a:srgbClr val="FFFF00"/>
              </a:solidFill>
            </a:endParaRPr>
          </a:p>
          <a:p>
            <a:endParaRPr lang="sr-Cyrl-BA" sz="2000" b="1" dirty="0">
              <a:solidFill>
                <a:srgbClr val="FFFF00"/>
              </a:solidFill>
            </a:endParaRPr>
          </a:p>
          <a:p>
            <a:endParaRPr lang="sr-Cyrl-BA" sz="2000" b="1" dirty="0">
              <a:solidFill>
                <a:srgbClr val="FFFF00"/>
              </a:solidFill>
            </a:endParaRPr>
          </a:p>
          <a:p>
            <a:endParaRPr lang="sr-Cyrl-BA" sz="2000" b="1" dirty="0">
              <a:solidFill>
                <a:srgbClr val="FFFF00"/>
              </a:solidFill>
            </a:endParaRPr>
          </a:p>
          <a:p>
            <a:endParaRPr lang="sr-Cyrl-BA" sz="2000" b="1" dirty="0">
              <a:solidFill>
                <a:srgbClr val="FFFF00"/>
              </a:solidFill>
            </a:endParaRPr>
          </a:p>
          <a:p>
            <a:endParaRPr lang="sr-Cyrl-BA" sz="2000" b="1" dirty="0">
              <a:solidFill>
                <a:srgbClr val="FFFF00"/>
              </a:solidFill>
            </a:endParaRPr>
          </a:p>
          <a:p>
            <a:r>
              <a:rPr lang="sr-Cyrl-BA" sz="2000" b="1" dirty="0">
                <a:solidFill>
                  <a:srgbClr val="FFFF00"/>
                </a:solidFill>
              </a:rPr>
              <a:t> 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r-Cyrl-BA" sz="2000" b="1" dirty="0">
                <a:solidFill>
                  <a:srgbClr val="FFFF00"/>
                </a:solidFill>
              </a:rPr>
              <a:t>Свијет има ограничен број душа и неограничен број ___________</a:t>
            </a:r>
          </a:p>
          <a:p>
            <a:pPr marL="342900" indent="-342900">
              <a:buFont typeface="+mj-lt"/>
              <a:buAutoNum type="arabicParenR"/>
            </a:pPr>
            <a:r>
              <a:rPr lang="sr-Cyrl-BA" sz="2000" b="1" dirty="0">
                <a:solidFill>
                  <a:srgbClr val="FFFF00"/>
                </a:solidFill>
              </a:rPr>
              <a:t>тијела</a:t>
            </a:r>
          </a:p>
          <a:p>
            <a:pPr marL="342900" indent="-342900">
              <a:buFont typeface="+mj-lt"/>
              <a:buAutoNum type="arabicParenR"/>
            </a:pPr>
            <a:r>
              <a:rPr lang="sr-Cyrl-BA" sz="2000" b="1" dirty="0">
                <a:solidFill>
                  <a:srgbClr val="FFFF00"/>
                </a:solidFill>
              </a:rPr>
              <a:t>људи</a:t>
            </a:r>
          </a:p>
          <a:p>
            <a:pPr marL="342900" indent="-342900">
              <a:buFont typeface="+mj-lt"/>
              <a:buAutoNum type="arabicParenR"/>
            </a:pPr>
            <a:r>
              <a:rPr lang="sr-Cyrl-BA" sz="2000" b="1" dirty="0">
                <a:solidFill>
                  <a:srgbClr val="FFFF00"/>
                </a:solidFill>
              </a:rPr>
              <a:t>глава</a:t>
            </a:r>
          </a:p>
          <a:p>
            <a:r>
              <a:rPr lang="sr-Cyrl-BA" sz="2000" b="1" dirty="0">
                <a:solidFill>
                  <a:srgbClr val="FFFF00"/>
                </a:solidFill>
              </a:rPr>
              <a:t>Тачан одговор под 1)</a:t>
            </a:r>
          </a:p>
          <a:p>
            <a:endParaRPr lang="sr-Cyrl-BA" sz="2000" b="1" dirty="0">
              <a:solidFill>
                <a:srgbClr val="FFFF00"/>
              </a:solidFill>
            </a:endParaRPr>
          </a:p>
          <a:p>
            <a:endParaRPr lang="sr-Cyrl-BA" sz="2000" b="1" dirty="0">
              <a:solidFill>
                <a:srgbClr val="FFFF00"/>
              </a:solidFill>
            </a:endParaRPr>
          </a:p>
          <a:p>
            <a:endParaRPr lang="sr-Cyrl-BA" sz="2000" b="1" dirty="0">
              <a:solidFill>
                <a:srgbClr val="FFFF00"/>
              </a:solidFill>
            </a:endParaRPr>
          </a:p>
          <a:p>
            <a:endParaRPr lang="sr-Cyrl-BA" sz="2000" b="1" dirty="0">
              <a:solidFill>
                <a:srgbClr val="FFFF00"/>
              </a:solidFill>
            </a:endParaRPr>
          </a:p>
          <a:p>
            <a:endParaRPr lang="sr-Cyrl-BA" sz="2000" b="1" dirty="0">
              <a:solidFill>
                <a:srgbClr val="FFFF00"/>
              </a:solidFill>
            </a:endParaRPr>
          </a:p>
          <a:p>
            <a:endParaRPr lang="sr-Cyrl-BA" sz="2000" b="1" dirty="0">
              <a:solidFill>
                <a:srgbClr val="FFFF00"/>
              </a:solidFill>
            </a:endParaRPr>
          </a:p>
          <a:p>
            <a:endParaRPr lang="sr-Cyrl-BA" sz="2000" b="1" dirty="0">
              <a:solidFill>
                <a:srgbClr val="FFFF00"/>
              </a:solidFill>
            </a:endParaRPr>
          </a:p>
          <a:p>
            <a:endParaRPr lang="sr-Cyrl-BA" sz="2000" b="1" dirty="0">
              <a:solidFill>
                <a:srgbClr val="FFFF00"/>
              </a:solidFill>
            </a:endParaRPr>
          </a:p>
          <a:p>
            <a:endParaRPr lang="sr-Cyrl-BA" sz="2000" b="1" dirty="0">
              <a:solidFill>
                <a:srgbClr val="FFFF00"/>
              </a:solidFill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sr-Cyrl-BA" sz="2000" b="1" dirty="0">
                <a:solidFill>
                  <a:srgbClr val="FFFF00"/>
                </a:solidFill>
              </a:rPr>
              <a:t>Једини коме није позната туга је _________</a:t>
            </a:r>
          </a:p>
          <a:p>
            <a:pPr marL="342900" indent="-342900" algn="ctr">
              <a:buFont typeface="+mj-lt"/>
              <a:buAutoNum type="arabicParenR"/>
            </a:pPr>
            <a:r>
              <a:rPr lang="sr-Cyrl-BA" sz="2000" b="1" dirty="0">
                <a:solidFill>
                  <a:srgbClr val="FFFF00"/>
                </a:solidFill>
              </a:rPr>
              <a:t>здрав човјек</a:t>
            </a:r>
          </a:p>
          <a:p>
            <a:pPr marL="342900" indent="-342900" algn="ctr">
              <a:buFont typeface="+mj-lt"/>
              <a:buAutoNum type="arabicParenR"/>
            </a:pPr>
            <a:r>
              <a:rPr lang="sr-Cyrl-BA" sz="2000" b="1" dirty="0">
                <a:solidFill>
                  <a:srgbClr val="FFFF00"/>
                </a:solidFill>
              </a:rPr>
              <a:t>Бог</a:t>
            </a:r>
          </a:p>
          <a:p>
            <a:pPr marL="342900" indent="-342900" algn="ctr">
              <a:buFont typeface="+mj-lt"/>
              <a:buAutoNum type="arabicParenR"/>
            </a:pPr>
            <a:r>
              <a:rPr lang="sr-Cyrl-BA" sz="2000" b="1" dirty="0">
                <a:solidFill>
                  <a:srgbClr val="FFFF00"/>
                </a:solidFill>
              </a:rPr>
              <a:t>животиња</a:t>
            </a:r>
          </a:p>
          <a:p>
            <a:pPr algn="ctr"/>
            <a:r>
              <a:rPr lang="sr-Cyrl-BA" sz="2000" b="1" dirty="0">
                <a:solidFill>
                  <a:srgbClr val="FFFF00"/>
                </a:solidFill>
              </a:rPr>
              <a:t>       Тачан одговор под 2)</a:t>
            </a:r>
          </a:p>
        </p:txBody>
      </p:sp>
    </p:spTree>
    <p:extLst>
      <p:ext uri="{BB962C8B-B14F-4D97-AF65-F5344CB8AC3E}">
        <p14:creationId xmlns:p14="http://schemas.microsoft.com/office/powerpoint/2010/main" val="235451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53000" flip="x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2114" y="1672046"/>
            <a:ext cx="93704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BA" sz="8800" dirty="0">
                <a:solidFill>
                  <a:srgbClr val="00B050"/>
                </a:solidFill>
              </a:rPr>
              <a:t>ХВАЛА НА ПАЖЊИ!</a:t>
            </a:r>
            <a:endParaRPr lang="en-US" sz="8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1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1169</Words>
  <Application>Microsoft Office PowerPoint</Application>
  <PresentationFormat>Широки екран</PresentationFormat>
  <Paragraphs>242</Paragraphs>
  <Slides>11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4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МАРИНА ИВАНОВНА ЦВЕТАЈЕВА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МАРИНА ИВАНОВНА ЦВЕТАЈЕВА</dc:title>
  <dc:creator>Windows User</dc:creator>
  <cp:lastModifiedBy>Sanja D</cp:lastModifiedBy>
  <cp:revision>33</cp:revision>
  <dcterms:created xsi:type="dcterms:W3CDTF">2022-10-02T18:13:01Z</dcterms:created>
  <dcterms:modified xsi:type="dcterms:W3CDTF">2022-11-06T07:31:50Z</dcterms:modified>
</cp:coreProperties>
</file>