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92" r:id="rId1"/>
    <p:sldMasterId id="2147484204" r:id="rId2"/>
  </p:sldMasterIdLst>
  <p:notesMasterIdLst>
    <p:notesMasterId r:id="rId16"/>
  </p:notesMasterIdLst>
  <p:sldIdLst>
    <p:sldId id="261" r:id="rId3"/>
    <p:sldId id="259" r:id="rId4"/>
    <p:sldId id="260" r:id="rId5"/>
    <p:sldId id="262" r:id="rId6"/>
    <p:sldId id="263" r:id="rId7"/>
    <p:sldId id="269" r:id="rId8"/>
    <p:sldId id="264" r:id="rId9"/>
    <p:sldId id="268" r:id="rId10"/>
    <p:sldId id="271" r:id="rId11"/>
    <p:sldId id="272" r:id="rId12"/>
    <p:sldId id="273" r:id="rId13"/>
    <p:sldId id="274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14" autoAdjust="0"/>
    <p:restoredTop sz="94660"/>
  </p:normalViewPr>
  <p:slideViewPr>
    <p:cSldViewPr>
      <p:cViewPr varScale="1">
        <p:scale>
          <a:sx n="72" d="100"/>
          <a:sy n="72" d="100"/>
        </p:scale>
        <p:origin x="75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B6F060-36C0-41BA-B8EF-8A9971B1B126}" type="datetimeFigureOut">
              <a:rPr lang="sr-Latn-RS" smtClean="0"/>
              <a:t>27.4.2020.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9F4819-E615-4DF2-ACE0-93D87843319D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878079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9F4819-E615-4DF2-ACE0-93D87843319D}" type="slidenum">
              <a:rPr lang="sr-Latn-RS" smtClean="0"/>
              <a:t>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01176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9F4819-E615-4DF2-ACE0-93D87843319D}" type="slidenum">
              <a:rPr lang="sr-Latn-RS" smtClean="0"/>
              <a:t>6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09337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pPr lvl="0"/>
            <a:r>
              <a:rPr lang="en-US" altLang="sr-Latn-RS" noProof="0" smtClean="0"/>
              <a:t>Click to edit Master title style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en-US" altLang="sr-Latn-RS" noProof="0" smtClean="0"/>
              <a:t>Click to edit Master subtitle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5EF44-7BAF-4F77-B37E-D8E6C6429EB7}" type="datetime1">
              <a:rPr lang="sr-Cyrl-RS" altLang="zh-CN" smtClean="0"/>
              <a:t>27.04.2020.</a:t>
            </a:fld>
            <a:endParaRPr lang="zh-CN" altLang="en-US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2F58098-CF01-4A33-84BE-29FACB2AD2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6458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8FE410-0A85-47A7-983F-3345DB0054BB}" type="datetime1">
              <a:rPr lang="sr-Cyrl-RS" altLang="zh-CN" smtClean="0"/>
              <a:t>27.04.2020.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58098-CF01-4A33-84BE-29FACB2AD2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8688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2586A-1A8D-4057-867C-78AE68BDA962}" type="datetime1">
              <a:rPr lang="sr-Cyrl-RS" altLang="zh-CN" smtClean="0"/>
              <a:t>27.04.2020.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58098-CF01-4A33-84BE-29FACB2AD2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26212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C9203-A742-49B3-9066-7F11550E36D3}" type="datetime1">
              <a:rPr lang="sr-Cyrl-RS" altLang="zh-CN" smtClean="0"/>
              <a:t>27.04.2020.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58098-CF01-4A33-84BE-29FACB2AD2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3316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3BE63-0B2F-4D20-A6E9-DA08FB935860}" type="datetime1">
              <a:rPr lang="sr-Cyrl-RS" altLang="zh-CN" smtClean="0"/>
              <a:t>27.04.2020.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58098-CF01-4A33-84BE-29FACB2AD2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9535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062FE-51DA-4223-9D75-5A0D29418936}" type="datetime1">
              <a:rPr lang="sr-Cyrl-RS" altLang="zh-CN" smtClean="0"/>
              <a:t>27.04.2020.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58098-CF01-4A33-84BE-29FACB2AD2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39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2FD7A-86B8-4E10-A4FE-579EC91BC977}" type="datetime1">
              <a:rPr lang="sr-Cyrl-RS" altLang="zh-CN" smtClean="0"/>
              <a:t>27.04.2020.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58098-CF01-4A33-84BE-29FACB2AD2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5281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BA010-C546-4F16-BCFE-773A580C853D}" type="datetime1">
              <a:rPr lang="sr-Cyrl-RS" altLang="zh-CN" smtClean="0"/>
              <a:t>27.04.2020.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58098-CF01-4A33-84BE-29FACB2AD2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7285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1412B-D07E-42D3-8692-97AA9DBBF5A8}" type="datetime1">
              <a:rPr lang="sr-Cyrl-RS" altLang="zh-CN" smtClean="0"/>
              <a:t>27.04.2020.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58098-CF01-4A33-84BE-29FACB2AD2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0582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4580A-FB2C-4A31-8D5A-EED348B9FC91}" type="datetime1">
              <a:rPr lang="sr-Cyrl-RS" altLang="zh-CN" smtClean="0"/>
              <a:t>27.04.2020.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58098-CF01-4A33-84BE-29FACB2AD2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2163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2FB10-EBDB-4FE8-A054-BF928D35786B}" type="datetime1">
              <a:rPr lang="sr-Cyrl-RS" altLang="zh-CN" smtClean="0"/>
              <a:t>27.04.2020.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58098-CF01-4A33-84BE-29FACB2AD2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8890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sr-Latn-RS" noProof="0" smtClean="0"/>
              <a:t>Click to edit Master title style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en-US" altLang="sr-Latn-RS" noProof="0" smtClean="0"/>
              <a:t>Click to edit Master subtitle style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EA0DB4D1-F9C8-451A-A429-659715613338}" type="datetime1">
              <a:rPr lang="sr-Cyrl-RS" altLang="sr-Latn-RS" smtClean="0"/>
              <a:t>27.04.2020.</a:t>
            </a:fld>
            <a:endParaRPr lang="en-US" altLang="sr-Latn-RS"/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3A471BD-4A12-46BC-8487-8A0D3F9AB39D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0767346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2F14EE-89D6-42FA-B40D-4B3C87C4174D}" type="datetime1">
              <a:rPr lang="sr-Cyrl-RS" altLang="sr-Latn-RS" smtClean="0"/>
              <a:t>27.04.2020.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317E9F-7D9F-4905-9534-8A7C609DF6C3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1544921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27E959-9A23-4CD4-91CC-49EF666A7AB5}" type="datetime1">
              <a:rPr lang="sr-Cyrl-RS" altLang="sr-Latn-RS" smtClean="0"/>
              <a:t>27.04.2020.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FC46DD-8526-42B1-B58F-F37E0EEBAFAB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5373244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516039-07F9-4F75-AE4C-02425F9B82C6}" type="datetime1">
              <a:rPr lang="sr-Cyrl-RS" altLang="sr-Latn-RS" smtClean="0"/>
              <a:t>27.04.2020.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592F30-6148-4776-9E3B-4C8E81B66C13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536609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F10FF3E-1A4F-4123-9302-7A092F405F19}" type="datetime1">
              <a:rPr lang="sr-Cyrl-RS" altLang="sr-Latn-RS" smtClean="0"/>
              <a:t>27.04.2020.</a:t>
            </a:fld>
            <a:endParaRPr lang="en-US" alt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738BA5-14CF-4AB6-B113-0A0F4B0128EB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5749264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BE7F87E-75CF-4252-9E83-008FFA244EEE}" type="datetime1">
              <a:rPr lang="sr-Cyrl-RS" altLang="sr-Latn-RS" smtClean="0"/>
              <a:t>27.04.2020.</a:t>
            </a:fld>
            <a:endParaRPr lang="en-US" alt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7E8575-D0A1-4C0D-993A-86BE12039DF2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3021964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1C8C91-0C54-4461-B65F-5F3E13FBB672}" type="datetime1">
              <a:rPr lang="sr-Cyrl-RS" altLang="sr-Latn-RS" smtClean="0"/>
              <a:t>27.04.2020.</a:t>
            </a:fld>
            <a:endParaRPr lang="en-US" alt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221FA6-6CF9-415B-8BC6-FD006A524B7C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3694467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B2D6DE-B148-4195-8626-84EFB58A3798}" type="datetime1">
              <a:rPr lang="sr-Cyrl-RS" altLang="sr-Latn-RS" smtClean="0"/>
              <a:t>27.04.2020.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61794B-AC63-43E9-9270-BDDA440F90F9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8620849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3998D9-C156-46DF-86A4-965FB14C1D4A}" type="datetime1">
              <a:rPr lang="sr-Cyrl-RS" altLang="sr-Latn-RS" smtClean="0"/>
              <a:t>27.04.2020.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B3DD2C-1690-490F-860B-C2F32127C3AB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0485738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6A27F6-5455-4830-869A-CBDC790E5CEC}" type="datetime1">
              <a:rPr lang="sr-Cyrl-RS" altLang="sr-Latn-RS" smtClean="0"/>
              <a:t>27.04.2020.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70D74E-4A68-4836-A868-C171B38EF99A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6718518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76C4A9-54ED-466E-ABCA-AB6FA33917F1}" type="datetime1">
              <a:rPr lang="sr-Cyrl-RS" altLang="sr-Latn-RS" smtClean="0"/>
              <a:t>27.04.2020.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67B5E4-5D5A-4FCE-B02E-E436DE95C26D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157537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text styles</a:t>
            </a:r>
          </a:p>
          <a:p>
            <a:pPr lvl="1"/>
            <a:r>
              <a:rPr lang="en-US" altLang="sr-Latn-RS" smtClean="0"/>
              <a:t>Second level</a:t>
            </a:r>
          </a:p>
          <a:p>
            <a:pPr lvl="2"/>
            <a:r>
              <a:rPr lang="en-US" altLang="sr-Latn-RS" smtClean="0"/>
              <a:t>Third level</a:t>
            </a:r>
          </a:p>
          <a:p>
            <a:pPr lvl="3"/>
            <a:r>
              <a:rPr lang="en-US" altLang="sr-Latn-RS" smtClean="0"/>
              <a:t>Fourth level</a:t>
            </a:r>
          </a:p>
          <a:p>
            <a:pPr lvl="4"/>
            <a:r>
              <a:rPr lang="en-US" altLang="sr-Latn-R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57C31C4E-7CAB-4C48-9D7B-32E60DB38B0A}" type="datetime1">
              <a:rPr lang="sr-Cyrl-RS" altLang="zh-CN" smtClean="0"/>
              <a:t>27.04.2020.</a:t>
            </a:fld>
            <a:endParaRPr lang="zh-CN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2F58098-CF01-4A33-84BE-29FACB2AD2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4734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3" r:id="rId1"/>
    <p:sldLayoutId id="2147484194" r:id="rId2"/>
    <p:sldLayoutId id="2147484195" r:id="rId3"/>
    <p:sldLayoutId id="2147484196" r:id="rId4"/>
    <p:sldLayoutId id="2147484197" r:id="rId5"/>
    <p:sldLayoutId id="2147484198" r:id="rId6"/>
    <p:sldLayoutId id="2147484199" r:id="rId7"/>
    <p:sldLayoutId id="2147484200" r:id="rId8"/>
    <p:sldLayoutId id="2147484201" r:id="rId9"/>
    <p:sldLayoutId id="2147484202" r:id="rId10"/>
    <p:sldLayoutId id="214748420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title style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text styles</a:t>
            </a:r>
          </a:p>
          <a:p>
            <a:pPr lvl="1"/>
            <a:r>
              <a:rPr lang="en-US" altLang="sr-Latn-RS" smtClean="0"/>
              <a:t>Second level</a:t>
            </a:r>
          </a:p>
          <a:p>
            <a:pPr lvl="2"/>
            <a:r>
              <a:rPr lang="en-US" altLang="sr-Latn-RS" smtClean="0"/>
              <a:t>Third level</a:t>
            </a:r>
          </a:p>
          <a:p>
            <a:pPr lvl="3"/>
            <a:r>
              <a:rPr lang="en-US" altLang="sr-Latn-RS" smtClean="0"/>
              <a:t>Fourth level</a:t>
            </a:r>
          </a:p>
          <a:p>
            <a:pPr lvl="4"/>
            <a:r>
              <a:rPr lang="en-US" altLang="sr-Latn-RS" smtClean="0"/>
              <a:t>Fifth level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DE6B7B04-D2D7-47F6-8C87-B2A6A4F731A7}" type="datetime1">
              <a:rPr lang="sr-Cyrl-RS" altLang="sr-Latn-RS" smtClean="0"/>
              <a:t>27.04.2020.</a:t>
            </a:fld>
            <a:endParaRPr lang="en-US" altLang="sr-Latn-RS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8A42229-44CF-4D2E-B8A6-CAEE09301650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117882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5" r:id="rId1"/>
    <p:sldLayoutId id="2147484206" r:id="rId2"/>
    <p:sldLayoutId id="2147484207" r:id="rId3"/>
    <p:sldLayoutId id="2147484208" r:id="rId4"/>
    <p:sldLayoutId id="2147484209" r:id="rId5"/>
    <p:sldLayoutId id="2147484210" r:id="rId6"/>
    <p:sldLayoutId id="2147484211" r:id="rId7"/>
    <p:sldLayoutId id="2147484212" r:id="rId8"/>
    <p:sldLayoutId id="2147484213" r:id="rId9"/>
    <p:sldLayoutId id="2147484214" r:id="rId10"/>
    <p:sldLayoutId id="2147484215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71700" y="600824"/>
            <a:ext cx="4068452" cy="2175247"/>
          </a:xfrm>
        </p:spPr>
        <p:txBody>
          <a:bodyPr>
            <a:normAutofit fontScale="90000"/>
          </a:bodyPr>
          <a:lstStyle/>
          <a:p>
            <a:pPr marL="0" indent="0" algn="l">
              <a:buNone/>
            </a:pPr>
            <a:r>
              <a:rPr lang="sr-Cyrl-RS" sz="49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ПИСМЕНИ</a:t>
            </a:r>
            <a:br>
              <a:rPr lang="sr-Cyrl-RS" sz="49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Cyrl-RS" sz="49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РАД</a:t>
            </a:r>
            <a:r>
              <a:rPr lang="sr-Cyrl-RS" sz="49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Cyrl-RS" sz="49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79512" y="6003650"/>
            <a:ext cx="1296144" cy="365125"/>
          </a:xfrm>
          <a:prstGeom prst="rect">
            <a:avLst/>
          </a:prstGeom>
        </p:spPr>
        <p:txBody>
          <a:bodyPr/>
          <a:lstStyle/>
          <a:p>
            <a:fld id="{BE065AD5-3FC6-4832-B921-E96B97B82227}" type="datetime1">
              <a:rPr lang="sr-Cyrl-RS" sz="1200" smtClean="0">
                <a:solidFill>
                  <a:schemeClr val="tx1">
                    <a:lumMod val="75000"/>
                  </a:schemeClr>
                </a:solidFill>
              </a:rPr>
              <a:t>27.04.2020.</a:t>
            </a:fld>
            <a:r>
              <a:rPr lang="sr-Cyrl-RS" sz="1200" dirty="0" smtClean="0">
                <a:solidFill>
                  <a:schemeClr val="tx1">
                    <a:lumMod val="75000"/>
                  </a:schemeClr>
                </a:solidFill>
              </a:rPr>
              <a:t>год.</a:t>
            </a:r>
            <a:endParaRPr lang="en-US" sz="12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56176" y="5999784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sr-Cyrl-BA" sz="1400" smtClean="0">
                <a:solidFill>
                  <a:schemeClr val="tx1">
                    <a:lumMod val="75000"/>
                  </a:schemeClr>
                </a:solidFill>
              </a:rPr>
              <a:t>Мр Сања Ђурић, проф.</a:t>
            </a:r>
            <a:endParaRPr lang="en-US" sz="14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1680" y="2938352"/>
            <a:ext cx="6480720" cy="156966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sr-Cyrl-RS" sz="2400" b="1" dirty="0" smtClean="0">
                <a:solidFill>
                  <a:schemeClr val="accent2"/>
                </a:solidFill>
              </a:rPr>
              <a:t>ОДАБИР ТЕМЕ</a:t>
            </a:r>
          </a:p>
          <a:p>
            <a:pPr marL="342900" indent="-342900">
              <a:buFontTx/>
              <a:buChar char="-"/>
            </a:pPr>
            <a:r>
              <a:rPr lang="sr-Cyrl-RS" sz="2400" b="1" dirty="0" smtClean="0">
                <a:solidFill>
                  <a:schemeClr val="accent2"/>
                </a:solidFill>
              </a:rPr>
              <a:t>ПЛАН ПИСАЊА</a:t>
            </a:r>
          </a:p>
          <a:p>
            <a:pPr marL="342900" indent="-342900">
              <a:buFontTx/>
              <a:buChar char="-"/>
            </a:pPr>
            <a:r>
              <a:rPr lang="sr-Cyrl-RS" sz="2400" b="1" dirty="0" smtClean="0">
                <a:solidFill>
                  <a:schemeClr val="accent2"/>
                </a:solidFill>
              </a:rPr>
              <a:t>ПРОВЈЕРА</a:t>
            </a:r>
          </a:p>
          <a:p>
            <a:pPr marL="342900" indent="-342900">
              <a:buFontTx/>
              <a:buChar char="-"/>
            </a:pPr>
            <a:endParaRPr lang="sr-Latn-RS" sz="2400" b="1" dirty="0">
              <a:solidFill>
                <a:schemeClr val="accent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11960" y="5055987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BA" dirty="0" smtClean="0"/>
              <a:t>НАУЧИМО ЗАЈЕДНО!</a:t>
            </a:r>
            <a:endParaRPr lang="sr-Latn-R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2413" y="375017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62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9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000"/>
                            </p:stCondLst>
                            <p:childTnLst>
                              <p:par>
                                <p:cTn id="46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3000"/>
                            </p:stCondLst>
                            <p:childTnLst>
                              <p:par>
                                <p:cTn id="52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0"/>
                            </p:stCondLst>
                            <p:childTnLst>
                              <p:par>
                                <p:cTn id="58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7000"/>
                            </p:stCondLst>
                            <p:childTnLst>
                              <p:par>
                                <p:cTn id="64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9000"/>
                            </p:stCondLst>
                            <p:childTnLst>
                              <p:par>
                                <p:cTn id="70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1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1000"/>
                            </p:stCondLst>
                            <p:childTnLst>
                              <p:par>
                                <p:cTn id="77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3000"/>
                            </p:stCondLst>
                            <p:childTnLst>
                              <p:par>
                                <p:cTn id="83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000"/>
                            </p:stCondLst>
                            <p:childTnLst>
                              <p:par>
                                <p:cTn id="89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7000"/>
                            </p:stCondLst>
                            <p:childTnLst>
                              <p:par>
                                <p:cTn id="95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3" grpId="2"/>
      <p:bldP spid="7" grpId="0" build="p" animBg="1"/>
      <p:bldP spid="7" grpId="1" build="p" animBg="1"/>
      <p:bldP spid="7" grpId="2" build="p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349B64-F9E1-43F7-B2BD-AB2B43494D75}" type="datetime1">
              <a:rPr lang="sr-Cyrl-RS" sz="1200" smtClean="0"/>
              <a:t>27.04.2020.</a:t>
            </a:fld>
            <a:r>
              <a:rPr lang="sr-Cyrl-RS" sz="1200" dirty="0" smtClean="0"/>
              <a:t>год.</a:t>
            </a:r>
            <a:endParaRPr lang="en-US" sz="12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6064458" y="635634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sr-Cyrl-BA" smtClean="0">
                <a:solidFill>
                  <a:srgbClr val="002060"/>
                </a:solidFill>
              </a:rPr>
              <a:t>Мр Сања Ђурић, проф.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228184" y="3894547"/>
            <a:ext cx="1450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13420" y="476672"/>
            <a:ext cx="3240360" cy="5040560"/>
          </a:xfrm>
        </p:spPr>
        <p:txBody>
          <a:bodyPr/>
          <a:lstStyle/>
          <a:p>
            <a:pPr algn="ctr"/>
            <a:r>
              <a:rPr lang="sr-Cyrl-BA" sz="2400" b="1" dirty="0" smtClean="0">
                <a:solidFill>
                  <a:schemeClr val="accent2"/>
                </a:solidFill>
              </a:rPr>
              <a:t>ЗАШТО КАЖЕМО ПИСМЕНИ, А НЕ ПИСАНИ РАД?</a:t>
            </a:r>
            <a:br>
              <a:rPr lang="sr-Cyrl-BA" sz="2400" b="1" dirty="0" smtClean="0">
                <a:solidFill>
                  <a:schemeClr val="accent2"/>
                </a:solidFill>
              </a:rPr>
            </a:br>
            <a:r>
              <a:rPr lang="sr-Cyrl-BA" sz="1800" dirty="0"/>
              <a:t/>
            </a:r>
            <a:br>
              <a:rPr lang="sr-Cyrl-BA" sz="1800" dirty="0"/>
            </a:br>
            <a:r>
              <a:rPr lang="sr-Cyrl-BA" sz="2000" dirty="0" smtClean="0"/>
              <a:t>Било би логично да кажемо „писани рад“, јер га пишемо, </a:t>
            </a:r>
            <a:br>
              <a:rPr lang="sr-Cyrl-BA" sz="2000" dirty="0" smtClean="0"/>
            </a:br>
            <a:r>
              <a:rPr lang="sr-Cyrl-BA" sz="2000" dirty="0" smtClean="0"/>
              <a:t>али у основи појма „писмени“ скрива се и општа писменост.</a:t>
            </a:r>
            <a:br>
              <a:rPr lang="sr-Cyrl-BA" sz="2000" dirty="0" smtClean="0"/>
            </a:br>
            <a:r>
              <a:rPr lang="sr-Cyrl-BA" sz="2000" dirty="0" smtClean="0"/>
              <a:t/>
            </a:r>
            <a:br>
              <a:rPr lang="sr-Cyrl-BA" sz="2000" dirty="0" smtClean="0"/>
            </a:br>
            <a:r>
              <a:rPr lang="sr-Cyrl-BA" sz="1800" dirty="0" smtClean="0"/>
              <a:t/>
            </a:r>
            <a:br>
              <a:rPr lang="sr-Cyrl-BA" sz="1800" dirty="0" smtClean="0"/>
            </a:br>
            <a:r>
              <a:rPr lang="sr-Cyrl-BA" sz="2000" dirty="0" smtClean="0"/>
              <a:t/>
            </a:r>
            <a:br>
              <a:rPr lang="sr-Cyrl-BA" sz="2000" dirty="0" smtClean="0"/>
            </a:br>
            <a:r>
              <a:rPr lang="sr-Cyrl-BA" sz="2000" dirty="0" smtClean="0"/>
              <a:t/>
            </a:r>
            <a:br>
              <a:rPr lang="sr-Cyrl-BA" sz="2000" dirty="0" smtClean="0"/>
            </a:br>
            <a:endParaRPr lang="sr-Latn-R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553" y="0"/>
            <a:ext cx="52384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192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791200" y="6440488"/>
            <a:ext cx="3352800" cy="365125"/>
          </a:xfrm>
          <a:prstGeom prst="rect">
            <a:avLst/>
          </a:prstGeom>
        </p:spPr>
        <p:txBody>
          <a:bodyPr/>
          <a:lstStyle/>
          <a:p>
            <a:r>
              <a:rPr lang="sr-Cyrl-BA" sz="1600" b="1" dirty="0" smtClean="0">
                <a:solidFill>
                  <a:srgbClr val="C00000"/>
                </a:solidFill>
              </a:rPr>
              <a:t>Мр Сања Ђурић, проф.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69332" y="334653"/>
            <a:ext cx="3602868" cy="70788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ШТА ПОДРАЗУМИЈЕВА ДОБАР ПИСМЕНИ РАД?</a:t>
            </a:r>
          </a:p>
        </p:txBody>
      </p:sp>
      <p:sp>
        <p:nvSpPr>
          <p:cNvPr id="4" name="Oval 3"/>
          <p:cNvSpPr/>
          <p:nvPr/>
        </p:nvSpPr>
        <p:spPr>
          <a:xfrm>
            <a:off x="539552" y="1631594"/>
            <a:ext cx="2088232" cy="144016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b="1" dirty="0" smtClean="0">
                <a:solidFill>
                  <a:schemeClr val="accent2"/>
                </a:solidFill>
              </a:rPr>
              <a:t>ПРАВОПИС И ГРАМАТИКА</a:t>
            </a:r>
          </a:p>
        </p:txBody>
      </p:sp>
      <p:sp>
        <p:nvSpPr>
          <p:cNvPr id="5" name="Oval 4"/>
          <p:cNvSpPr/>
          <p:nvPr/>
        </p:nvSpPr>
        <p:spPr>
          <a:xfrm>
            <a:off x="4832580" y="3042478"/>
            <a:ext cx="2043676" cy="1224136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accent2"/>
                </a:solidFill>
              </a:rPr>
              <a:t>ЛЕКСИЧКИ НИВО</a:t>
            </a:r>
            <a:endParaRPr lang="sr-Latn-RS" b="1" dirty="0">
              <a:solidFill>
                <a:schemeClr val="accent2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5919630" y="1431019"/>
            <a:ext cx="2684817" cy="151216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accent2"/>
                </a:solidFill>
              </a:rPr>
              <a:t>СЕМАНТИЧКИ НИВО</a:t>
            </a:r>
            <a:endParaRPr lang="sr-Latn-RS" b="1" dirty="0">
              <a:solidFill>
                <a:schemeClr val="accent2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2069062" y="2882877"/>
            <a:ext cx="2345196" cy="194421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accent2"/>
                </a:solidFill>
              </a:rPr>
              <a:t>ПРАВИЛА ИЗРАДЕ (увод, разрада, закључак)</a:t>
            </a:r>
            <a:endParaRPr lang="sr-Latn-RS" b="1" dirty="0">
              <a:solidFill>
                <a:schemeClr val="accent2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2487234" y="1042539"/>
            <a:ext cx="1508702" cy="99996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9" idx="1"/>
          </p:cNvCxnSpPr>
          <p:nvPr/>
        </p:nvCxnSpPr>
        <p:spPr>
          <a:xfrm>
            <a:off x="5508104" y="1042539"/>
            <a:ext cx="804708" cy="609932"/>
          </a:xfrm>
          <a:prstGeom prst="straightConnector1">
            <a:avLst/>
          </a:prstGeom>
          <a:ln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788024" y="1042539"/>
            <a:ext cx="792088" cy="2029215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3418374" y="1042539"/>
            <a:ext cx="951328" cy="1900648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  <a:effectLst>
            <a:glow rad="228600">
              <a:schemeClr val="accent4">
                <a:satMod val="175000"/>
                <a:alpha val="40000"/>
              </a:schemeClr>
            </a:glow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5" name="Date Placeholder 3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fld id="{3A847F21-2F0E-4F92-9612-7ABBA4982838}" type="datetime1">
              <a:rPr lang="sr-Cyrl-RS" altLang="zh-CN" sz="1200" smtClean="0"/>
              <a:t>27.04.2020.</a:t>
            </a:fld>
            <a:r>
              <a:rPr lang="sr-Cyrl-RS" altLang="zh-CN" sz="1200" dirty="0" smtClean="0"/>
              <a:t>год.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94844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1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2000"/>
                            </p:stCondLst>
                            <p:childTnLst>
                              <p:par>
                                <p:cTn id="6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4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build="allAtOnce" animBg="1"/>
      <p:bldP spid="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537201" y="6509109"/>
            <a:ext cx="2304256" cy="332656"/>
          </a:xfrm>
          <a:prstGeom prst="rect">
            <a:avLst/>
          </a:prstGeom>
        </p:spPr>
        <p:txBody>
          <a:bodyPr/>
          <a:lstStyle/>
          <a:p>
            <a:r>
              <a:rPr lang="sr-Cyrl-BA" b="1" dirty="0" smtClean="0">
                <a:solidFill>
                  <a:srgbClr val="C00000"/>
                </a:solidFill>
              </a:rPr>
              <a:t>Мр Сања Ђурић, проф.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90800" y="225514"/>
            <a:ext cx="3168352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Cyrl-RS" b="1" dirty="0" smtClean="0">
                <a:solidFill>
                  <a:srgbClr val="FFFF00"/>
                </a:solidFill>
              </a:rPr>
              <a:t>КОМПОЗИЦИЈА И СТИЛ ПИСАНИХ РАДОВА: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fld id="{9D69B013-969D-40FC-8D79-70065B9FF108}" type="datetime1">
              <a:rPr lang="sr-Cyrl-RS" altLang="zh-CN" sz="1200" smtClean="0"/>
              <a:t>27.04.2020.</a:t>
            </a:fld>
            <a:r>
              <a:rPr lang="sr-Cyrl-RS" altLang="zh-CN" sz="1200" dirty="0" smtClean="0"/>
              <a:t>год.</a:t>
            </a:r>
            <a:endParaRPr lang="zh-CN" altLang="en-US" sz="1200" dirty="0"/>
          </a:p>
        </p:txBody>
      </p:sp>
      <p:sp>
        <p:nvSpPr>
          <p:cNvPr id="8" name="Horizontal Scroll 7"/>
          <p:cNvSpPr/>
          <p:nvPr/>
        </p:nvSpPr>
        <p:spPr>
          <a:xfrm>
            <a:off x="335868" y="1196752"/>
            <a:ext cx="2376264" cy="151216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sr-Cyrl-RS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1.ЈАСНА И ПРАВИЛНА МИСАО </a:t>
            </a:r>
            <a:endParaRPr lang="sr-Latn-RS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Horizontal Scroll 8"/>
          <p:cNvSpPr/>
          <p:nvPr/>
        </p:nvSpPr>
        <p:spPr>
          <a:xfrm>
            <a:off x="324678" y="3356992"/>
            <a:ext cx="2458616" cy="151216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sr-Cyrl-RS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3.ЧИТАЊЕ ДОБРИХ ПИСАЦА</a:t>
            </a:r>
          </a:p>
        </p:txBody>
      </p:sp>
      <p:sp>
        <p:nvSpPr>
          <p:cNvPr id="10" name="Horizontal Scroll 9"/>
          <p:cNvSpPr/>
          <p:nvPr/>
        </p:nvSpPr>
        <p:spPr>
          <a:xfrm>
            <a:off x="4502865" y="1142310"/>
            <a:ext cx="3594653" cy="151216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sr-Cyrl-RS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2.НЕ ПИСАТИ ПРЕДУГАЧКЕ РЕЧЕНИЦЕ, ФРАЗИРАТИ, ПОДРАЖАВАТИ ТУЂИ СТИЛ…</a:t>
            </a:r>
            <a:endParaRPr lang="sr-Latn-RS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Vertical Scroll 10"/>
          <p:cNvSpPr/>
          <p:nvPr/>
        </p:nvSpPr>
        <p:spPr>
          <a:xfrm>
            <a:off x="4636663" y="2926276"/>
            <a:ext cx="2232248" cy="1800200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4. ЧЕСТО СТАВЉАТИ НА ХАРТИЈУ СВОЈА ЗАПАЖАЊА</a:t>
            </a:r>
            <a:endParaRPr lang="sr-Latn-RS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Vertical Scroll 11"/>
          <p:cNvSpPr/>
          <p:nvPr/>
        </p:nvSpPr>
        <p:spPr>
          <a:xfrm>
            <a:off x="2434160" y="4688516"/>
            <a:ext cx="2322334" cy="1942475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5.НАПРАВИТИ ПЛАН ПИСАНОГ РАДА</a:t>
            </a:r>
            <a:endParaRPr lang="sr-Latn-RS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2051720" y="871845"/>
            <a:ext cx="731574" cy="5409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2339752" y="870512"/>
            <a:ext cx="1132935" cy="26304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932040" y="900167"/>
            <a:ext cx="432048" cy="4581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742310" y="870512"/>
            <a:ext cx="1095038" cy="26296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endCxn id="12" idx="0"/>
          </p:cNvCxnSpPr>
          <p:nvPr/>
        </p:nvCxnSpPr>
        <p:spPr>
          <a:xfrm>
            <a:off x="3595327" y="900167"/>
            <a:ext cx="0" cy="37883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8857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52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0"/>
                            </p:stCondLst>
                            <p:childTnLst>
                              <p:par>
                                <p:cTn id="63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70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8000"/>
                            </p:stCondLst>
                            <p:childTnLst>
                              <p:par>
                                <p:cTn id="74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build="p" animBg="1"/>
      <p:bldP spid="9" grpId="0" animBg="1"/>
      <p:bldP spid="10" grpId="0" build="p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874B6CF-6181-42F6-A43C-501CCFF97288}" type="datetime1">
              <a:rPr lang="sr-Cyrl-RS" sz="1200" smtClean="0"/>
              <a:t>27.04.2020.</a:t>
            </a:fld>
            <a:r>
              <a:rPr lang="sr-Cyrl-RS" sz="1200" dirty="0" smtClean="0"/>
              <a:t>год.</a:t>
            </a:r>
            <a:endParaRPr lang="en-US" sz="12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155441" y="6392116"/>
            <a:ext cx="2668587" cy="457200"/>
          </a:xfrm>
          <a:prstGeom prst="rect">
            <a:avLst/>
          </a:prstGeom>
        </p:spPr>
        <p:txBody>
          <a:bodyPr/>
          <a:lstStyle/>
          <a:p>
            <a:r>
              <a:rPr lang="sr-Cyrl-BA" b="1" dirty="0" smtClean="0">
                <a:solidFill>
                  <a:srgbClr val="FFFF00"/>
                </a:solidFill>
              </a:rPr>
              <a:t>Мр Сања Ђурић, проф.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15580" y="139605"/>
            <a:ext cx="4153272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sr-Cyrl-BA" sz="2000" b="1" dirty="0"/>
          </a:p>
          <a:p>
            <a:pPr algn="ctr"/>
            <a:r>
              <a:rPr lang="sr-Cyrl-RS" dirty="0" smtClean="0"/>
              <a:t> </a:t>
            </a:r>
            <a:r>
              <a:rPr lang="sr-Cyrl-RS" b="1" dirty="0" smtClean="0">
                <a:solidFill>
                  <a:srgbClr val="0070C0"/>
                </a:solidFill>
              </a:rPr>
              <a:t>ПРАВИЛА ИЗАДЕ ПИСАНОГ РАДА</a:t>
            </a:r>
            <a:r>
              <a:rPr lang="sr-Cyrl-RS" dirty="0" smtClean="0"/>
              <a:t>!</a:t>
            </a:r>
            <a:endParaRPr lang="sr-Latn-RS" dirty="0"/>
          </a:p>
        </p:txBody>
      </p:sp>
      <p:sp>
        <p:nvSpPr>
          <p:cNvPr id="6" name="Rectangle 5"/>
          <p:cNvSpPr/>
          <p:nvPr/>
        </p:nvSpPr>
        <p:spPr>
          <a:xfrm>
            <a:off x="179511" y="1268760"/>
            <a:ext cx="8799699" cy="378565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sr-Cyrl-RS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УВОД – треба да заинтересује читаоца за предмет</a:t>
            </a:r>
          </a:p>
          <a:p>
            <a:pPr algn="ctr"/>
            <a:r>
              <a:rPr lang="sr-Cyrl-RS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 излагања и уведе га у излагање системом – </a:t>
            </a:r>
            <a:r>
              <a:rPr lang="sr-Cyrl-RS" sz="24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ЈАСНОСТ, </a:t>
            </a:r>
          </a:p>
          <a:p>
            <a:pPr algn="ctr"/>
            <a:r>
              <a:rPr lang="sr-Cyrl-RS" sz="24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ЖИВОСТ И КРАТКОЋА;</a:t>
            </a:r>
          </a:p>
          <a:p>
            <a:pPr algn="ctr"/>
            <a:r>
              <a:rPr lang="sr-Cyrl-RS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РАЗРАДА – најважнији и најдужи </a:t>
            </a:r>
            <a:r>
              <a:rPr lang="sr-Cyrl-RS" sz="2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дио</a:t>
            </a:r>
            <a:r>
              <a:rPr lang="sr-Cyrl-RS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 рада, који одговара</a:t>
            </a:r>
          </a:p>
          <a:p>
            <a:pPr algn="ctr"/>
            <a:r>
              <a:rPr lang="sr-Cyrl-R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н</a:t>
            </a:r>
            <a:r>
              <a:rPr lang="sr-Cyrl-RS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а постављену тему;</a:t>
            </a:r>
          </a:p>
          <a:p>
            <a:pPr algn="ctr"/>
            <a:r>
              <a:rPr lang="sr-Cyrl-RS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ЗАКЉУЧАК – одговор на главну идеју теме, који је</a:t>
            </a:r>
          </a:p>
          <a:p>
            <a:pPr algn="ctr"/>
            <a:r>
              <a:rPr lang="sr-Cyrl-RS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 документован развијањем теме у разради.</a:t>
            </a:r>
          </a:p>
          <a:p>
            <a:pPr algn="ctr"/>
            <a:r>
              <a:rPr lang="sr-Cyrl-R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 </a:t>
            </a:r>
            <a:r>
              <a:rPr lang="sr-Cyrl-RS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                                     (Драгиша Живковић, 1978)</a:t>
            </a:r>
          </a:p>
          <a:p>
            <a:pPr algn="ctr"/>
            <a:r>
              <a:rPr lang="sr-Cyrl-RS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 </a:t>
            </a:r>
            <a:endParaRPr lang="sr-Latn-RS" sz="2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952011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D32D3B-3226-48C4-ACB4-5FB1FE1D1A8A}" type="datetime1">
              <a:rPr lang="sr-Cyrl-RS" altLang="zh-CN" sz="1200" smtClean="0"/>
              <a:t>27.04.2020.</a:t>
            </a:fld>
            <a:r>
              <a:rPr lang="sr-Cyrl-RS" altLang="zh-CN" sz="1200" dirty="0" smtClean="0"/>
              <a:t>год.</a:t>
            </a:r>
            <a:endParaRPr lang="zh-CN" altLang="en-US" sz="12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979712" y="3068960"/>
            <a:ext cx="5688632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Cyrl-RS" b="1" dirty="0" smtClean="0"/>
              <a:t>НА ШТА СЕ ОБРАЋА  ПАЖЊА КАДА ЈЕ РАД ГОТОВ?</a:t>
            </a:r>
            <a:endParaRPr lang="sr-Latn-RS" b="1" dirty="0"/>
          </a:p>
        </p:txBody>
      </p:sp>
      <p:sp>
        <p:nvSpPr>
          <p:cNvPr id="9" name="Oval Callout 8"/>
          <p:cNvSpPr/>
          <p:nvPr/>
        </p:nvSpPr>
        <p:spPr>
          <a:xfrm>
            <a:off x="6925613" y="1412776"/>
            <a:ext cx="2232248" cy="1440160"/>
          </a:xfrm>
          <a:prstGeom prst="wedgeEllipse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rgbClr val="FF0000"/>
                </a:solidFill>
              </a:rPr>
              <a:t>ПРАВОПИС И ГРАМАТИКУ</a:t>
            </a:r>
            <a:endParaRPr lang="sr-Latn-RS" b="1" dirty="0">
              <a:solidFill>
                <a:srgbClr val="FF0000"/>
              </a:solidFill>
            </a:endParaRPr>
          </a:p>
        </p:txBody>
      </p:sp>
      <p:sp>
        <p:nvSpPr>
          <p:cNvPr id="10" name="Oval Callout 9"/>
          <p:cNvSpPr/>
          <p:nvPr/>
        </p:nvSpPr>
        <p:spPr>
          <a:xfrm>
            <a:off x="4248302" y="1196752"/>
            <a:ext cx="2664296" cy="1656184"/>
          </a:xfrm>
          <a:prstGeom prst="wedgeEllipse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rgbClr val="FF0000"/>
                </a:solidFill>
              </a:rPr>
              <a:t>ПРАВИЛНОСТ, ЈАСНОСТ И ЉЕПОТУ РЕЧЕНИЦА</a:t>
            </a:r>
            <a:endParaRPr lang="sr-Latn-RS" b="1" dirty="0">
              <a:solidFill>
                <a:srgbClr val="FF0000"/>
              </a:solidFill>
            </a:endParaRPr>
          </a:p>
        </p:txBody>
      </p:sp>
      <p:sp>
        <p:nvSpPr>
          <p:cNvPr id="11" name="Oval Callout 10"/>
          <p:cNvSpPr/>
          <p:nvPr/>
        </p:nvSpPr>
        <p:spPr>
          <a:xfrm>
            <a:off x="755576" y="1088740"/>
            <a:ext cx="3492727" cy="1872208"/>
          </a:xfrm>
          <a:prstGeom prst="wedgeEllipse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rgbClr val="FF0000"/>
                </a:solidFill>
              </a:rPr>
              <a:t>САМОКРИТИЧНОСТ И ЗАКЉУЧАК</a:t>
            </a:r>
            <a:endParaRPr lang="sr-Latn-R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9073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3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1000"/>
                            </p:stCondLst>
                            <p:childTnLst>
                              <p:par>
                                <p:cTn id="44" presetID="3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 animBg="1"/>
      <p:bldP spid="9" grpId="0" animBg="1"/>
      <p:bldP spid="10" grpId="0" uiExpand="1" build="p" animBg="1"/>
      <p:bldP spid="10" grpId="1" uiExpand="1" build="p" animBg="1"/>
      <p:bldP spid="10" grpId="2" build="p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5776" y="332656"/>
            <a:ext cx="3816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000" b="1" dirty="0" smtClean="0">
                <a:solidFill>
                  <a:srgbClr val="C00000"/>
                </a:solidFill>
              </a:rPr>
              <a:t>АНАЛИЗА ПИСМЕНОГ РАДА!</a:t>
            </a:r>
            <a:endParaRPr lang="sr-Latn-R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2524978"/>
              </p:ext>
            </p:extLst>
          </p:nvPr>
        </p:nvGraphicFramePr>
        <p:xfrm>
          <a:off x="323528" y="1397000"/>
          <a:ext cx="8568952" cy="320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1584176"/>
                <a:gridCol w="1728192"/>
                <a:gridCol w="1800200"/>
                <a:gridCol w="1872208"/>
              </a:tblGrid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 ЈЕЗИЧКЕ ГРЕШКЕ</a:t>
                      </a:r>
                      <a:endParaRPr lang="sr-Latn-R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ГРАМАТИЧ. </a:t>
                      </a:r>
                      <a:r>
                        <a:rPr lang="sr-Cyrl-RS" dirty="0" smtClean="0"/>
                        <a:t>ГРЕШКЕ</a:t>
                      </a:r>
                      <a:endParaRPr lang="sr-Latn-R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ЛЕКСИЧКЕ ГРЕШКЕ </a:t>
                      </a:r>
                      <a:endParaRPr lang="sr-Latn-R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СТИЛСКЕ ГРЕШКЕ</a:t>
                      </a:r>
                      <a:endParaRPr lang="sr-Latn-R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ПРАВОПИСНЕ ГРЕШКЕ</a:t>
                      </a:r>
                      <a:endParaRPr lang="sr-Latn-R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57200">
                <a:tc rowSpan="2">
                  <a:txBody>
                    <a:bodyPr/>
                    <a:lstStyle/>
                    <a:p>
                      <a:pPr marL="285750" indent="-285750" algn="l">
                        <a:buFontTx/>
                        <a:buChar char="-"/>
                      </a:pPr>
                      <a:r>
                        <a:rPr lang="sr-Cyrl-RS" dirty="0" smtClean="0"/>
                        <a:t>фразе;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sr-Cyrl-RS" dirty="0" err="1" smtClean="0"/>
                        <a:t>семантичност</a:t>
                      </a:r>
                      <a:r>
                        <a:rPr lang="sr-Cyrl-RS" dirty="0" smtClean="0"/>
                        <a:t>;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sr-Cyrl-RS" dirty="0" err="1" smtClean="0"/>
                        <a:t>конструкц</a:t>
                      </a:r>
                      <a:r>
                        <a:rPr lang="sr-Cyrl-RS" dirty="0" smtClean="0"/>
                        <a:t>. </a:t>
                      </a:r>
                      <a:r>
                        <a:rPr lang="sr-Cyrl-RS" dirty="0" smtClean="0"/>
                        <a:t>реченице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sr-Cyrl-RS" dirty="0" smtClean="0"/>
                        <a:t>уклопљеност</a:t>
                      </a:r>
                      <a:r>
                        <a:rPr lang="sr-Cyrl-RS" baseline="0" dirty="0" smtClean="0"/>
                        <a:t> текста</a:t>
                      </a:r>
                      <a:endParaRPr lang="sr-Latn-R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- фонетске,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sr-Cyrl-RS" baseline="0" dirty="0" smtClean="0"/>
                        <a:t>-акценатске;</a:t>
                      </a:r>
                      <a:endParaRPr lang="sr-Cyrl-RS" baseline="0" dirty="0" smtClean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sr-Cyrl-RS" dirty="0" smtClean="0"/>
                        <a:t>морфолошке</a:t>
                      </a:r>
                      <a:endParaRPr lang="sr-Cyrl-RS" dirty="0" smtClean="0"/>
                    </a:p>
                    <a:p>
                      <a:pPr marL="0" indent="0">
                        <a:buFontTx/>
                        <a:buNone/>
                      </a:pPr>
                      <a:endParaRPr lang="sr-Cyrl-RS" dirty="0" smtClean="0"/>
                    </a:p>
                    <a:p>
                      <a:endParaRPr lang="sr-Cyrl-RS" dirty="0" smtClean="0"/>
                    </a:p>
                    <a:p>
                      <a:endParaRPr lang="sr-Latn-R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sr-Cyrl-RS" dirty="0" smtClean="0"/>
                        <a:t>-</a:t>
                      </a:r>
                      <a:r>
                        <a:rPr lang="sr-Cyrl-RS" dirty="0" err="1" smtClean="0"/>
                        <a:t>анафорски</a:t>
                      </a:r>
                      <a:r>
                        <a:rPr lang="sr-Cyrl-RS" dirty="0" smtClean="0"/>
                        <a:t>,</a:t>
                      </a:r>
                      <a:r>
                        <a:rPr lang="sr-Cyrl-RS" baseline="0" dirty="0" smtClean="0"/>
                        <a:t> </a:t>
                      </a:r>
                    </a:p>
                    <a:p>
                      <a:r>
                        <a:rPr lang="sr-Cyrl-RS" baseline="0" dirty="0" err="1" smtClean="0"/>
                        <a:t>епифорски</a:t>
                      </a:r>
                      <a:r>
                        <a:rPr lang="sr-Cyrl-RS" baseline="0" dirty="0" smtClean="0"/>
                        <a:t>, </a:t>
                      </a:r>
                    </a:p>
                    <a:p>
                      <a:r>
                        <a:rPr lang="sr-Cyrl-RS" baseline="0" dirty="0" smtClean="0"/>
                        <a:t>-метонимијски појмови</a:t>
                      </a:r>
                      <a:endParaRPr lang="sr-Latn-R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sr-Cyrl-RS" dirty="0" smtClean="0"/>
                        <a:t>-комбиновање </a:t>
                      </a:r>
                      <a:r>
                        <a:rPr lang="sr-Cyrl-RS" dirty="0" err="1" smtClean="0"/>
                        <a:t>ријечи</a:t>
                      </a:r>
                      <a:r>
                        <a:rPr lang="sr-Cyrl-RS" dirty="0" smtClean="0"/>
                        <a:t>;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sr-Cyrl-RS" dirty="0" smtClean="0"/>
                        <a:t>-обликовање </a:t>
                      </a:r>
                      <a:r>
                        <a:rPr lang="sr-Cyrl-RS" dirty="0" smtClean="0"/>
                        <a:t>реченице;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sr-Cyrl-RS" dirty="0" smtClean="0"/>
                        <a:t>-израз</a:t>
                      </a:r>
                      <a:r>
                        <a:rPr lang="sr-Cyrl-RS" dirty="0" smtClean="0"/>
                        <a:t>;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sr-Cyrl-RS" dirty="0" smtClean="0"/>
                        <a:t>-мисао;</a:t>
                      </a:r>
                      <a:endParaRPr lang="sr-Cyrl-R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r>
                        <a:rPr lang="sr-Cyrl-RS" dirty="0" smtClean="0"/>
                        <a:t>-велико и мало слово;</a:t>
                      </a:r>
                    </a:p>
                    <a:p>
                      <a:r>
                        <a:rPr lang="sr-Cyrl-RS" dirty="0" smtClean="0"/>
                        <a:t>-систем </a:t>
                      </a:r>
                      <a:r>
                        <a:rPr lang="sr-Cyrl-RS" dirty="0" err="1" smtClean="0"/>
                        <a:t>интерпункц</a:t>
                      </a:r>
                      <a:r>
                        <a:rPr lang="sr-Cyrl-RS" dirty="0" smtClean="0"/>
                        <a:t>. </a:t>
                      </a:r>
                      <a:r>
                        <a:rPr lang="sr-Cyrl-RS" dirty="0" smtClean="0"/>
                        <a:t>знакова</a:t>
                      </a:r>
                      <a:endParaRPr lang="sr-Cyrl-RS" dirty="0" smtClean="0"/>
                    </a:p>
                    <a:p>
                      <a:endParaRPr lang="sr-Latn-R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57200">
                <a:tc v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Latn-R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sr-Latn-R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sr-Latn-R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sr-Latn-R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sr-Latn-R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sr-Latn-R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24" name="Left Bracket 23"/>
          <p:cNvSpPr/>
          <p:nvPr/>
        </p:nvSpPr>
        <p:spPr>
          <a:xfrm>
            <a:off x="179512" y="3284984"/>
            <a:ext cx="144016" cy="2160240"/>
          </a:xfrm>
          <a:prstGeom prst="leftBracket">
            <a:avLst/>
          </a:prstGeom>
          <a:ln>
            <a:solidFill>
              <a:srgbClr val="FFFF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5" name="Right Bracket 24"/>
          <p:cNvSpPr/>
          <p:nvPr/>
        </p:nvSpPr>
        <p:spPr>
          <a:xfrm rot="10800000" flipH="1">
            <a:off x="8892480" y="3284983"/>
            <a:ext cx="144016" cy="2160240"/>
          </a:xfrm>
          <a:prstGeom prst="rightBracket">
            <a:avLst/>
          </a:prstGeom>
          <a:ln>
            <a:solidFill>
              <a:srgbClr val="FFFF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6" name="TextBox 25"/>
          <p:cNvSpPr txBox="1"/>
          <p:nvPr/>
        </p:nvSpPr>
        <p:spPr>
          <a:xfrm>
            <a:off x="323528" y="5269517"/>
            <a:ext cx="8568952" cy="4001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Cyrl-RS" sz="2000" b="1" dirty="0" smtClean="0"/>
              <a:t>ТИПОЛОГИЈА ГРЕШАКА</a:t>
            </a:r>
            <a:endParaRPr lang="sr-Latn-RS" sz="2000" b="1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fld id="{4F7907A6-976D-4D1E-B247-FE4910430518}" type="datetime1">
              <a:rPr lang="sr-Cyrl-RS" altLang="zh-CN" sz="1200" smtClean="0"/>
              <a:t>27.04.2020.</a:t>
            </a:fld>
            <a:r>
              <a:rPr lang="sr-Cyrl-RS" altLang="zh-CN" sz="1200" dirty="0" smtClean="0"/>
              <a:t>год.</a:t>
            </a:r>
            <a:endParaRPr lang="zh-CN" altLang="en-US" sz="1200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6852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4" grpId="0" animBg="1"/>
      <p:bldP spid="25" grpId="0" animBg="1"/>
      <p:bldP spid="26" grpId="0" build="allAtOnc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3608" y="764704"/>
            <a:ext cx="3293706" cy="4121696"/>
          </a:xfrm>
        </p:spPr>
        <p:txBody>
          <a:bodyPr>
            <a:normAutofit fontScale="90000"/>
          </a:bodyPr>
          <a:lstStyle/>
          <a:p>
            <a:pPr marL="182880" indent="0">
              <a:buNone/>
            </a:pPr>
            <a:r>
              <a:rPr lang="sr-Cyrl-RS" sz="2200" b="1" dirty="0" smtClean="0">
                <a:solidFill>
                  <a:srgbClr val="FFC000"/>
                </a:solidFill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/>
            </a:r>
            <a:br>
              <a:rPr lang="sr-Cyrl-RS" sz="2200" b="1" dirty="0" smtClean="0">
                <a:solidFill>
                  <a:srgbClr val="FFC000"/>
                </a:solidFill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</a:br>
            <a:r>
              <a:rPr lang="sr-Cyrl-BA" sz="1800" b="1" dirty="0" smtClean="0">
                <a:solidFill>
                  <a:srgbClr val="C00000"/>
                </a:solidFill>
              </a:rPr>
              <a:t/>
            </a:r>
            <a:br>
              <a:rPr lang="sr-Cyrl-BA" sz="1800" b="1" dirty="0" smtClean="0">
                <a:solidFill>
                  <a:srgbClr val="C00000"/>
                </a:solidFill>
              </a:rPr>
            </a:br>
            <a:r>
              <a:rPr lang="sr-Cyrl-BA" sz="1800" b="1" dirty="0" smtClean="0">
                <a:solidFill>
                  <a:srgbClr val="C00000"/>
                </a:solidFill>
              </a:rPr>
              <a:t>ИСПРАВЉАЊЕ ПИСМЕНИХ РАДОВА!</a:t>
            </a:r>
            <a:br>
              <a:rPr lang="sr-Cyrl-BA" sz="1800" b="1" dirty="0" smtClean="0">
                <a:solidFill>
                  <a:srgbClr val="C00000"/>
                </a:solidFill>
              </a:rPr>
            </a:br>
            <a:r>
              <a:rPr lang="sr-Cyrl-BA" sz="1800" b="1" dirty="0" smtClean="0">
                <a:solidFill>
                  <a:srgbClr val="C00000"/>
                </a:solidFill>
              </a:rPr>
              <a:t>- сваки рад, наставници треба двапут да прочитају (први пут – оквирно и са приједлогом оцјене и други пут  корекција грешака, које су промакле у првом читању)</a:t>
            </a:r>
            <a:br>
              <a:rPr lang="sr-Cyrl-BA" sz="1800" b="1" dirty="0" smtClean="0">
                <a:solidFill>
                  <a:srgbClr val="C00000"/>
                </a:solidFill>
              </a:rPr>
            </a:br>
            <a:r>
              <a:rPr lang="sr-Cyrl-BA" sz="1800" b="1" dirty="0" smtClean="0">
                <a:solidFill>
                  <a:srgbClr val="C00000"/>
                </a:solidFill>
              </a:rPr>
              <a:t>- наставник чита сваки рад;</a:t>
            </a:r>
            <a:br>
              <a:rPr lang="sr-Cyrl-BA" sz="1800" b="1" dirty="0" smtClean="0">
                <a:solidFill>
                  <a:srgbClr val="C00000"/>
                </a:solidFill>
              </a:rPr>
            </a:br>
            <a:r>
              <a:rPr lang="sr-Cyrl-BA" sz="1800" b="1" dirty="0" smtClean="0">
                <a:solidFill>
                  <a:srgbClr val="C00000"/>
                </a:solidFill>
              </a:rPr>
              <a:t>- наставник поштује личност сваког ученика;</a:t>
            </a:r>
            <a:br>
              <a:rPr lang="sr-Cyrl-BA" sz="1800" b="1" dirty="0" smtClean="0">
                <a:solidFill>
                  <a:srgbClr val="C00000"/>
                </a:solidFill>
              </a:rPr>
            </a:br>
            <a:r>
              <a:rPr lang="sr-Cyrl-BA" sz="1800" b="1" dirty="0" smtClean="0">
                <a:solidFill>
                  <a:srgbClr val="C00000"/>
                </a:solidFill>
              </a:rPr>
              <a:t>- наставник указује на грешке;</a:t>
            </a:r>
            <a:br>
              <a:rPr lang="sr-Cyrl-BA" sz="1800" b="1" dirty="0" smtClean="0">
                <a:solidFill>
                  <a:srgbClr val="C00000"/>
                </a:solidFill>
              </a:rPr>
            </a:br>
            <a:r>
              <a:rPr lang="sr-Cyrl-BA" sz="1800" b="1" dirty="0" smtClean="0">
                <a:solidFill>
                  <a:srgbClr val="C00000"/>
                </a:solidFill>
              </a:rPr>
              <a:t>- наставник истиче врлине.</a:t>
            </a:r>
            <a:br>
              <a:rPr lang="sr-Cyrl-BA" sz="1800" b="1" dirty="0" smtClean="0">
                <a:solidFill>
                  <a:srgbClr val="C00000"/>
                </a:solidFill>
              </a:rPr>
            </a:br>
            <a:endParaRPr lang="en-US" sz="1800" b="1" dirty="0">
              <a:solidFill>
                <a:srgbClr val="C00000"/>
              </a:solidFill>
              <a:latin typeface="Times New Roman" panose="02020603050405020304" pitchFamily="18" charset="0"/>
              <a:ea typeface="Microsoft JhengHei UI Light" panose="020B03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791200" y="6483350"/>
            <a:ext cx="3352800" cy="365125"/>
          </a:xfrm>
          <a:prstGeom prst="rect">
            <a:avLst/>
          </a:prstGeom>
        </p:spPr>
        <p:txBody>
          <a:bodyPr/>
          <a:lstStyle/>
          <a:p>
            <a:r>
              <a:rPr lang="sr-Cyrl-BA" b="1" smtClean="0">
                <a:solidFill>
                  <a:srgbClr val="FFFF00"/>
                </a:solidFill>
              </a:rPr>
              <a:t>Мр Сања Ђурић, проф.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fld id="{A68A352E-4688-446A-92DD-C94AF87284B3}" type="datetime1">
              <a:rPr lang="sr-Cyrl-RS" altLang="zh-CN" sz="1200" smtClean="0"/>
              <a:t>27.04.2020.</a:t>
            </a:fld>
            <a:r>
              <a:rPr lang="sr-Cyrl-RS" altLang="zh-CN" sz="1200" dirty="0" smtClean="0"/>
              <a:t>год.</a:t>
            </a:r>
            <a:endParaRPr lang="zh-CN" altLang="en-US" sz="1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2" y="805000"/>
            <a:ext cx="2481783" cy="410445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32040" y="4886400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1400" i="1" dirty="0" smtClean="0"/>
              <a:t>Рукописна оставштина Петра Кочића</a:t>
            </a:r>
            <a:endParaRPr lang="sr-Latn-RS" sz="1400" i="1" dirty="0"/>
          </a:p>
        </p:txBody>
      </p:sp>
    </p:spTree>
    <p:extLst>
      <p:ext uri="{BB962C8B-B14F-4D97-AF65-F5344CB8AC3E}">
        <p14:creationId xmlns:p14="http://schemas.microsoft.com/office/powerpoint/2010/main" val="412042403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42FD7A-86B8-4E10-A4FE-579EC91BC977}" type="datetime1">
              <a:rPr lang="sr-Cyrl-RS" altLang="zh-CN" smtClean="0"/>
              <a:t>27.04.2020.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771800" y="260648"/>
            <a:ext cx="2736304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b="1" dirty="0" smtClean="0">
                <a:solidFill>
                  <a:srgbClr val="FF0000"/>
                </a:solidFill>
              </a:rPr>
              <a:t>НАЈЧЕШЋЕ ГРЕШКЕ!</a:t>
            </a:r>
            <a:endParaRPr lang="sr-Latn-RS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6667329"/>
              </p:ext>
            </p:extLst>
          </p:nvPr>
        </p:nvGraphicFramePr>
        <p:xfrm>
          <a:off x="1524000" y="1268761"/>
          <a:ext cx="6096000" cy="348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646400">
                <a:tc>
                  <a:txBody>
                    <a:bodyPr/>
                    <a:lstStyle/>
                    <a:p>
                      <a:r>
                        <a:rPr lang="sr-Cyrl-RS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</a:rPr>
                        <a:t>       НЕПРАВИЛНО      </a:t>
                      </a:r>
                      <a:r>
                        <a:rPr lang="sr-Latn-RS" sz="2800" b="1" dirty="0" smtClean="0">
                          <a:solidFill>
                            <a:srgbClr val="FF0000"/>
                          </a:solidFill>
                          <a:latin typeface="Adobe Caslon Pro" panose="0205050205050A020403" pitchFamily="18" charset="-18"/>
                        </a:rPr>
                        <a:t>x</a:t>
                      </a:r>
                      <a:endParaRPr lang="sr-Latn-R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baseline="0" dirty="0" smtClean="0"/>
                        <a:t>        </a:t>
                      </a:r>
                      <a:r>
                        <a:rPr lang="sr-Cyrl-RS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</a:rPr>
                        <a:t>ПРАВИЛНО   </a:t>
                      </a:r>
                      <a:r>
                        <a:rPr lang="sr-Latn-RS" sz="2800" b="1" dirty="0" smtClean="0">
                          <a:solidFill>
                            <a:srgbClr val="0070C0"/>
                          </a:solidFill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✓</a:t>
                      </a:r>
                      <a:endParaRPr lang="sr-Latn-RS" sz="2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……да</a:t>
                      </a:r>
                      <a:r>
                        <a:rPr lang="sr-Cyrl-RS" baseline="0" dirty="0" smtClean="0"/>
                        <a:t> </a:t>
                      </a:r>
                      <a:r>
                        <a:rPr lang="sr-Cyrl-RS" b="1" baseline="0" dirty="0" smtClean="0">
                          <a:solidFill>
                            <a:srgbClr val="FF0000"/>
                          </a:solidFill>
                        </a:rPr>
                        <a:t>би</a:t>
                      </a:r>
                      <a:r>
                        <a:rPr lang="sr-Cyrl-RS" baseline="0" dirty="0" smtClean="0"/>
                        <a:t> имали….</a:t>
                      </a:r>
                    </a:p>
                    <a:p>
                      <a:r>
                        <a:rPr lang="sr-Cyrl-RS" dirty="0" smtClean="0"/>
                        <a:t>…..јер </a:t>
                      </a:r>
                      <a:r>
                        <a:rPr lang="sr-Cyrl-RS" b="1" dirty="0" smtClean="0">
                          <a:solidFill>
                            <a:srgbClr val="FF0000"/>
                          </a:solidFill>
                        </a:rPr>
                        <a:t>ми</a:t>
                      </a:r>
                      <a:r>
                        <a:rPr lang="sr-Cyrl-RS" dirty="0" smtClean="0"/>
                        <a:t> сами не знамо…</a:t>
                      </a:r>
                    </a:p>
                    <a:p>
                      <a:r>
                        <a:rPr lang="sr-Cyrl-RS" dirty="0" smtClean="0"/>
                        <a:t>…..да ли</a:t>
                      </a:r>
                      <a:r>
                        <a:rPr lang="sr-Cyrl-RS" baseline="0" dirty="0" smtClean="0"/>
                        <a:t> </a:t>
                      </a:r>
                      <a:r>
                        <a:rPr lang="sr-Cyrl-RS" b="1" baseline="0" dirty="0" smtClean="0">
                          <a:solidFill>
                            <a:srgbClr val="FF0000"/>
                          </a:solidFill>
                        </a:rPr>
                        <a:t>сам требала</a:t>
                      </a:r>
                      <a:r>
                        <a:rPr lang="sr-Cyrl-RS" baseline="0" dirty="0" smtClean="0"/>
                        <a:t>….</a:t>
                      </a:r>
                    </a:p>
                    <a:p>
                      <a:r>
                        <a:rPr lang="sr-Cyrl-RS" baseline="0" dirty="0" smtClean="0"/>
                        <a:t>Учинио је нешто </a:t>
                      </a:r>
                      <a:r>
                        <a:rPr lang="sr-Cyrl-RS" b="1" baseline="0" dirty="0" smtClean="0">
                          <a:solidFill>
                            <a:srgbClr val="FF0000"/>
                          </a:solidFill>
                        </a:rPr>
                        <a:t>невиђено. Да </a:t>
                      </a:r>
                      <a:r>
                        <a:rPr lang="sr-Cyrl-RS" baseline="0" dirty="0" smtClean="0"/>
                        <a:t>влада и постане глас……</a:t>
                      </a:r>
                    </a:p>
                    <a:p>
                      <a:endParaRPr lang="sr-Cyrl-RS" baseline="0" dirty="0" smtClean="0"/>
                    </a:p>
                    <a:p>
                      <a:endParaRPr lang="sr-Cyrl-RS" baseline="0" dirty="0" smtClean="0"/>
                    </a:p>
                    <a:p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……..да </a:t>
                      </a:r>
                      <a:r>
                        <a:rPr lang="sr-Cyrl-RS" b="1" dirty="0" smtClean="0">
                          <a:solidFill>
                            <a:srgbClr val="0070C0"/>
                          </a:solidFill>
                        </a:rPr>
                        <a:t>бисмо</a:t>
                      </a:r>
                      <a:r>
                        <a:rPr lang="sr-Cyrl-RS" baseline="0" dirty="0" smtClean="0"/>
                        <a:t> имали……</a:t>
                      </a:r>
                    </a:p>
                    <a:p>
                      <a:r>
                        <a:rPr lang="sr-Cyrl-RS" dirty="0" smtClean="0"/>
                        <a:t>……јер сами не знамо</a:t>
                      </a:r>
                    </a:p>
                    <a:p>
                      <a:endParaRPr lang="sr-Cyrl-RS" dirty="0" smtClean="0"/>
                    </a:p>
                    <a:p>
                      <a:r>
                        <a:rPr lang="sr-Cyrl-RS" dirty="0" smtClean="0"/>
                        <a:t>….да ли </a:t>
                      </a:r>
                      <a:r>
                        <a:rPr lang="sr-Cyrl-RS" b="1" dirty="0" smtClean="0">
                          <a:solidFill>
                            <a:srgbClr val="0070C0"/>
                          </a:solidFill>
                        </a:rPr>
                        <a:t>је требало</a:t>
                      </a:r>
                      <a:r>
                        <a:rPr lang="sr-Cyrl-RS" dirty="0" smtClean="0"/>
                        <a:t>……</a:t>
                      </a:r>
                    </a:p>
                    <a:p>
                      <a:r>
                        <a:rPr lang="sr-Cyrl-RS" baseline="0" dirty="0" smtClean="0"/>
                        <a:t>Учинио је нешто </a:t>
                      </a:r>
                      <a:r>
                        <a:rPr lang="sr-Cyrl-RS" b="1" baseline="0" dirty="0" smtClean="0">
                          <a:solidFill>
                            <a:srgbClr val="0070C0"/>
                          </a:solidFill>
                        </a:rPr>
                        <a:t>невиђено, да </a:t>
                      </a:r>
                      <a:r>
                        <a:rPr lang="sr-Cyrl-RS" baseline="0" dirty="0" smtClean="0"/>
                        <a:t>влада и постане глас……</a:t>
                      </a:r>
                      <a:endParaRPr lang="sr-Latn-R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8853855"/>
              </p:ext>
            </p:extLst>
          </p:nvPr>
        </p:nvGraphicFramePr>
        <p:xfrm>
          <a:off x="1537252" y="1844824"/>
          <a:ext cx="6082748" cy="743436"/>
        </p:xfrm>
        <a:graphic>
          <a:graphicData uri="http://schemas.openxmlformats.org/drawingml/2006/table">
            <a:tbl>
              <a:tblPr/>
              <a:tblGrid>
                <a:gridCol w="6082748"/>
              </a:tblGrid>
              <a:tr h="743436">
                <a:tc>
                  <a:txBody>
                    <a:bodyPr/>
                    <a:lstStyle/>
                    <a:p>
                      <a:endParaRPr lang="sr-Latn-R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4637987"/>
              </p:ext>
            </p:extLst>
          </p:nvPr>
        </p:nvGraphicFramePr>
        <p:xfrm>
          <a:off x="1537252" y="2750682"/>
          <a:ext cx="6059084" cy="365760"/>
        </p:xfrm>
        <a:graphic>
          <a:graphicData uri="http://schemas.openxmlformats.org/drawingml/2006/table">
            <a:tbl>
              <a:tblPr/>
              <a:tblGrid>
                <a:gridCol w="6059084"/>
              </a:tblGrid>
              <a:tr h="318277">
                <a:tc>
                  <a:txBody>
                    <a:bodyPr/>
                    <a:lstStyle/>
                    <a:p>
                      <a:endParaRPr lang="sr-Latn-R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5256371"/>
              </p:ext>
            </p:extLst>
          </p:nvPr>
        </p:nvGraphicFramePr>
        <p:xfrm>
          <a:off x="1524000" y="4041337"/>
          <a:ext cx="2989242" cy="643845"/>
        </p:xfrm>
        <a:graphic>
          <a:graphicData uri="http://schemas.openxmlformats.org/drawingml/2006/table">
            <a:tbl>
              <a:tblPr/>
              <a:tblGrid>
                <a:gridCol w="2989242"/>
              </a:tblGrid>
              <a:tr h="643845">
                <a:tc>
                  <a:txBody>
                    <a:bodyPr/>
                    <a:lstStyle/>
                    <a:p>
                      <a:r>
                        <a:rPr lang="sr-Cyrl-RS" b="1" dirty="0" err="1" smtClean="0">
                          <a:solidFill>
                            <a:srgbClr val="FF0000"/>
                          </a:solidFill>
                        </a:rPr>
                        <a:t>Уствари</a:t>
                      </a:r>
                      <a:r>
                        <a:rPr lang="sr-Cyrl-RS" dirty="0" smtClean="0"/>
                        <a:t>,</a:t>
                      </a:r>
                      <a:r>
                        <a:rPr lang="sr-Cyrl-RS" baseline="0" dirty="0" smtClean="0"/>
                        <a:t> тада стојимо у …..</a:t>
                      </a:r>
                      <a:endParaRPr lang="sr-Latn-R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224195"/>
              </p:ext>
            </p:extLst>
          </p:nvPr>
        </p:nvGraphicFramePr>
        <p:xfrm>
          <a:off x="4644009" y="3906059"/>
          <a:ext cx="2989242" cy="914400"/>
        </p:xfrm>
        <a:graphic>
          <a:graphicData uri="http://schemas.openxmlformats.org/drawingml/2006/table">
            <a:tbl>
              <a:tblPr/>
              <a:tblGrid>
                <a:gridCol w="2989242"/>
              </a:tblGrid>
              <a:tr h="7648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b="1" dirty="0" smtClean="0">
                          <a:solidFill>
                            <a:srgbClr val="0070C0"/>
                          </a:solidFill>
                        </a:rPr>
                        <a:t>У ствари</a:t>
                      </a:r>
                      <a:r>
                        <a:rPr lang="sr-Cyrl-RS" dirty="0" smtClean="0"/>
                        <a:t>,</a:t>
                      </a:r>
                      <a:r>
                        <a:rPr lang="sr-Cyrl-RS" baseline="0" dirty="0" smtClean="0"/>
                        <a:t> тада стојимо у …..</a:t>
                      </a:r>
                      <a:endParaRPr lang="sr-Latn-RS" dirty="0" smtClean="0"/>
                    </a:p>
                    <a:p>
                      <a:endParaRPr lang="sr-Latn-R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365806"/>
              </p:ext>
            </p:extLst>
          </p:nvPr>
        </p:nvGraphicFramePr>
        <p:xfrm>
          <a:off x="1582757" y="4738304"/>
          <a:ext cx="6122505" cy="914400"/>
        </p:xfrm>
        <a:graphic>
          <a:graphicData uri="http://schemas.openxmlformats.org/drawingml/2006/table">
            <a:tbl>
              <a:tblPr/>
              <a:tblGrid>
                <a:gridCol w="6122505"/>
              </a:tblGrid>
              <a:tr h="558484">
                <a:tc>
                  <a:txBody>
                    <a:bodyPr/>
                    <a:lstStyle/>
                    <a:p>
                      <a:r>
                        <a:rPr lang="sr-Cyrl-RS" dirty="0" smtClean="0"/>
                        <a:t>….прошао</a:t>
                      </a:r>
                      <a:r>
                        <a:rPr lang="sr-Cyrl-RS" baseline="0" dirty="0" smtClean="0"/>
                        <a:t> је </a:t>
                      </a:r>
                      <a:r>
                        <a:rPr lang="sr-Cyrl-RS" b="1" baseline="0" dirty="0" smtClean="0">
                          <a:solidFill>
                            <a:srgbClr val="FF0000"/>
                          </a:solidFill>
                        </a:rPr>
                        <a:t>без да</a:t>
                      </a:r>
                      <a:r>
                        <a:rPr lang="sr-Cyrl-RS" baseline="0" dirty="0" smtClean="0"/>
                        <a:t>               …..прошао је </a:t>
                      </a:r>
                      <a:r>
                        <a:rPr lang="sr-Cyrl-RS" b="1" baseline="0" dirty="0" smtClean="0">
                          <a:solidFill>
                            <a:srgbClr val="0070C0"/>
                          </a:solidFill>
                        </a:rPr>
                        <a:t>без лета</a:t>
                      </a:r>
                      <a:r>
                        <a:rPr lang="sr-Cyrl-RS" baseline="0" dirty="0" smtClean="0"/>
                        <a:t>                                        </a:t>
                      </a:r>
                    </a:p>
                    <a:p>
                      <a:r>
                        <a:rPr lang="sr-Cyrl-RS" baseline="0" dirty="0" smtClean="0"/>
                        <a:t> сам </a:t>
                      </a:r>
                      <a:r>
                        <a:rPr lang="sr-Cyrl-RS" baseline="0" dirty="0" err="1" smtClean="0"/>
                        <a:t>полетјела</a:t>
                      </a:r>
                      <a:r>
                        <a:rPr lang="sr-Cyrl-RS" baseline="0" dirty="0" smtClean="0"/>
                        <a:t>……..                    (</a:t>
                      </a:r>
                      <a:r>
                        <a:rPr lang="sr-Cyrl-RS" baseline="0" dirty="0" err="1" smtClean="0"/>
                        <a:t>полијетања</a:t>
                      </a:r>
                      <a:r>
                        <a:rPr lang="sr-Cyrl-RS" baseline="0" dirty="0" smtClean="0"/>
                        <a:t>)…….</a:t>
                      </a:r>
                    </a:p>
                    <a:p>
                      <a:endParaRPr lang="sr-Latn-R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537252" y="5676631"/>
            <a:ext cx="6135757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….у том тренутку </a:t>
            </a:r>
            <a:r>
              <a:rPr lang="sr-Cyrl-RS" b="1" dirty="0" err="1" smtClean="0">
                <a:solidFill>
                  <a:srgbClr val="FF0000"/>
                </a:solidFill>
              </a:rPr>
              <a:t>хтјео</a:t>
            </a:r>
            <a:r>
              <a:rPr lang="sr-Cyrl-RS" dirty="0" smtClean="0"/>
              <a:t>           …..у том тренутку </a:t>
            </a:r>
            <a:r>
              <a:rPr lang="sr-Cyrl-RS" b="1" dirty="0" err="1" smtClean="0">
                <a:solidFill>
                  <a:srgbClr val="0070C0"/>
                </a:solidFill>
              </a:rPr>
              <a:t>хтио</a:t>
            </a:r>
            <a:r>
              <a:rPr lang="sr-Cyrl-RS" dirty="0" smtClean="0"/>
              <a:t> </a:t>
            </a:r>
          </a:p>
          <a:p>
            <a:r>
              <a:rPr lang="sr-Cyrl-RS" dirty="0" smtClean="0"/>
              <a:t> је да...                                        је да...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66699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0"/>
                            </p:stCondLst>
                            <p:childTnLst>
                              <p:par>
                                <p:cTn id="3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00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4000"/>
                            </p:stCondLst>
                            <p:childTnLst>
                              <p:par>
                                <p:cTn id="4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000"/>
                            </p:stCondLst>
                            <p:childTnLst>
                              <p:par>
                                <p:cTn id="4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8000"/>
                            </p:stCondLst>
                            <p:childTnLst>
                              <p:par>
                                <p:cTn id="5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0"/>
                            </p:stCondLst>
                            <p:childTnLst>
                              <p:par>
                                <p:cTn id="6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42FD7A-86B8-4E10-A4FE-579EC91BC977}" type="datetime1">
              <a:rPr lang="sr-Cyrl-RS" altLang="zh-CN" smtClean="0"/>
              <a:t>27.04.2020.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87624" y="404664"/>
            <a:ext cx="5040560" cy="14773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b="1" dirty="0" smtClean="0">
                <a:solidFill>
                  <a:srgbClr val="FFFF00"/>
                </a:solidFill>
              </a:rPr>
              <a:t>БЕСПОТРЕБНО ПАРАФРАЗИРАЊЕ ТЕМЕ</a:t>
            </a:r>
          </a:p>
          <a:p>
            <a:pPr algn="ctr"/>
            <a:r>
              <a:rPr lang="sr-Cyrl-RS" b="1" dirty="0" smtClean="0">
                <a:solidFill>
                  <a:srgbClr val="FFFF00"/>
                </a:solidFill>
              </a:rPr>
              <a:t>( НАСЛОВА)!</a:t>
            </a:r>
          </a:p>
          <a:p>
            <a:endParaRPr lang="sr-Cyrl-RS" dirty="0"/>
          </a:p>
          <a:p>
            <a:r>
              <a:rPr lang="sr-Cyrl-RS" dirty="0" smtClean="0"/>
              <a:t>            </a:t>
            </a:r>
          </a:p>
          <a:p>
            <a:endParaRPr lang="sr-Latn-RS" dirty="0"/>
          </a:p>
        </p:txBody>
      </p:sp>
      <p:sp>
        <p:nvSpPr>
          <p:cNvPr id="5" name="TextBox 4"/>
          <p:cNvSpPr txBox="1"/>
          <p:nvPr/>
        </p:nvSpPr>
        <p:spPr>
          <a:xfrm>
            <a:off x="1331640" y="1772816"/>
            <a:ext cx="49685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     Тема:       </a:t>
            </a:r>
            <a:r>
              <a:rPr lang="sr-Cyrl-RS" i="1" dirty="0" smtClean="0"/>
              <a:t>„Глас нашег разума“</a:t>
            </a:r>
          </a:p>
          <a:p>
            <a:r>
              <a:rPr lang="sr-Cyrl-RS" i="1" dirty="0" smtClean="0"/>
              <a:t>Уводни </a:t>
            </a:r>
            <a:r>
              <a:rPr lang="sr-Cyrl-RS" i="1" dirty="0" err="1" smtClean="0"/>
              <a:t>дио</a:t>
            </a:r>
            <a:r>
              <a:rPr lang="sr-Cyrl-RS" i="1" dirty="0" smtClean="0"/>
              <a:t>:</a:t>
            </a:r>
          </a:p>
          <a:p>
            <a:r>
              <a:rPr lang="sr-Cyrl-RS" i="1" dirty="0"/>
              <a:t> </a:t>
            </a:r>
            <a:r>
              <a:rPr lang="sr-Cyrl-RS" i="1" dirty="0" smtClean="0"/>
              <a:t>      У данашње </a:t>
            </a:r>
            <a:r>
              <a:rPr lang="sr-Cyrl-RS" i="1" dirty="0" err="1" smtClean="0"/>
              <a:t>вријеме</a:t>
            </a:r>
            <a:r>
              <a:rPr lang="sr-Cyrl-RS" i="1" dirty="0" smtClean="0"/>
              <a:t>, могло би се рећи да је </a:t>
            </a:r>
            <a:r>
              <a:rPr lang="sr-Cyrl-RS" i="1" dirty="0" smtClean="0">
                <a:solidFill>
                  <a:srgbClr val="FF0000"/>
                </a:solidFill>
              </a:rPr>
              <a:t>глас нашег разума</a:t>
            </a:r>
            <a:r>
              <a:rPr lang="sr-Cyrl-RS" i="1" dirty="0" smtClean="0"/>
              <a:t>…….</a:t>
            </a:r>
          </a:p>
          <a:p>
            <a:endParaRPr lang="sr-Latn-R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2590800" y="2060848"/>
            <a:ext cx="1117104" cy="648072"/>
          </a:xfrm>
          <a:prstGeom prst="straightConnector1">
            <a:avLst/>
          </a:prstGeom>
          <a:ln>
            <a:tailEnd type="triangle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524000" y="3417967"/>
            <a:ext cx="47041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 smtClean="0"/>
              <a:t>Тема:          </a:t>
            </a:r>
            <a:r>
              <a:rPr lang="sr-Cyrl-RS" i="1" dirty="0" smtClean="0"/>
              <a:t>Снови и стварност у </a:t>
            </a:r>
            <a:r>
              <a:rPr lang="sr-Cyrl-RS" i="1" dirty="0" err="1" smtClean="0"/>
              <a:t>приповијеци</a:t>
            </a:r>
            <a:r>
              <a:rPr lang="sr-Cyrl-RS" i="1" dirty="0" smtClean="0"/>
              <a:t> „Ветар“</a:t>
            </a:r>
          </a:p>
          <a:p>
            <a:r>
              <a:rPr lang="sr-Cyrl-RS" i="1" dirty="0" smtClean="0"/>
              <a:t>Уводни </a:t>
            </a:r>
            <a:r>
              <a:rPr lang="sr-Cyrl-RS" i="1" dirty="0" err="1" smtClean="0"/>
              <a:t>дио</a:t>
            </a:r>
            <a:r>
              <a:rPr lang="sr-Cyrl-RS" i="1" dirty="0" smtClean="0"/>
              <a:t>:</a:t>
            </a:r>
          </a:p>
          <a:p>
            <a:endParaRPr lang="sr-Cyrl-RS" i="1" dirty="0"/>
          </a:p>
          <a:p>
            <a:r>
              <a:rPr lang="sr-Cyrl-RS" i="1" dirty="0" smtClean="0"/>
              <a:t>            У </a:t>
            </a:r>
            <a:r>
              <a:rPr lang="sr-Cyrl-RS" i="1" dirty="0" err="1" smtClean="0"/>
              <a:t>приповијеци</a:t>
            </a:r>
            <a:r>
              <a:rPr lang="sr-Cyrl-RS" i="1" dirty="0" smtClean="0"/>
              <a:t> „Ветар“ снове и стварност младића Јанка руши…</a:t>
            </a:r>
            <a:endParaRPr lang="sr-Cyrl-RS" i="1" dirty="0"/>
          </a:p>
          <a:p>
            <a:pPr algn="ctr"/>
            <a:endParaRPr lang="sr-Latn-RS" i="1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3149352" y="4005064"/>
            <a:ext cx="846584" cy="595010"/>
          </a:xfrm>
          <a:prstGeom prst="straightConnector1">
            <a:avLst/>
          </a:prstGeom>
          <a:ln>
            <a:tailEnd type="triangle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3090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17 0 C 0.025 0 0.034 -0.014 0.042 -0.016 C 0.048 -0.016 0.059 -0.003 0.064 -0.003 C 0.071 -0.003 0.078 -0.007 0.091 -0.007 L 0.1 -0.162 L 0.11 0.025 L 0.122 0 L 0.132 -0.007 L 0.156 -0.001 C 0.167 -0.004 0.176 -0.017 0.187 -0.022 C 0.191 -0.023 0.2 -0.024 0.206 -0.022 C 0.212 -0.02 0.217 -0.006 0.219 -0.005 C 0.222 -0.001 0.229 -0.005 0.233 -0.003 L 0.239 0 L 0.25 0 E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9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4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400"/>
                            </p:stCondLst>
                            <p:childTnLst>
                              <p:par>
                                <p:cTn id="21" presetID="18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628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42FD7A-86B8-4E10-A4FE-579EC91BC977}" type="datetime1">
              <a:rPr lang="sr-Cyrl-RS" altLang="zh-CN" smtClean="0"/>
              <a:t>27.04.2020.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763688" y="332656"/>
            <a:ext cx="4752528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Cyrl-RS" dirty="0" smtClean="0"/>
              <a:t>ДА ПОНОВИМО И АКЦЕНТУЈЕМО                       НАЈВАЖНИЈЕ!</a:t>
            </a:r>
            <a:endParaRPr lang="sr-Latn-RS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1412776"/>
            <a:ext cx="3312368" cy="480131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ДРАГИ УЧЕНИЦИ, </a:t>
            </a:r>
          </a:p>
          <a:p>
            <a:pPr marL="285750" indent="-285750">
              <a:buFontTx/>
              <a:buChar char="-"/>
            </a:pPr>
            <a:r>
              <a:rPr lang="sr-Cyrl-RS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п</a:t>
            </a:r>
            <a:r>
              <a:rPr lang="sr-Cyrl-RS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остоје одређена правила у писању, која треба да поштујете;</a:t>
            </a:r>
          </a:p>
          <a:p>
            <a:pPr marL="285750" indent="-285750">
              <a:buFontTx/>
              <a:buChar char="-"/>
            </a:pPr>
            <a:r>
              <a:rPr lang="sr-Cyrl-RS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у</a:t>
            </a:r>
            <a:r>
              <a:rPr lang="sr-Cyrl-RS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писаном раду </a:t>
            </a:r>
            <a:r>
              <a:rPr lang="sr-Cyrl-RS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примјењујемо</a:t>
            </a:r>
            <a:r>
              <a:rPr lang="sr-Cyrl-RS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низ стечених норми и знања;</a:t>
            </a:r>
          </a:p>
          <a:p>
            <a:pPr marL="285750" indent="-285750">
              <a:buFontTx/>
              <a:buChar char="-"/>
            </a:pPr>
            <a:r>
              <a:rPr lang="sr-Cyrl-RS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нису само личне импресије довољне да бисмо написали добар рад</a:t>
            </a:r>
          </a:p>
          <a:p>
            <a:pPr marL="285750" indent="-285750">
              <a:buFontTx/>
              <a:buChar char="-"/>
            </a:pPr>
            <a:r>
              <a:rPr lang="sr-Cyrl-RS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ч</a:t>
            </a:r>
            <a:r>
              <a:rPr lang="sr-Cyrl-RS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итати добра </a:t>
            </a:r>
            <a:r>
              <a:rPr lang="sr-Cyrl-RS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дјела</a:t>
            </a:r>
            <a:r>
              <a:rPr lang="sr-Cyrl-RS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, јер тиме се продубљује мисао и постиже језгровитост.</a:t>
            </a:r>
          </a:p>
          <a:p>
            <a:pPr marL="285750" indent="-285750">
              <a:buFontTx/>
              <a:buChar char="-"/>
            </a:pPr>
            <a:endParaRPr lang="sr-Latn-RS" dirty="0"/>
          </a:p>
        </p:txBody>
      </p:sp>
      <p:sp>
        <p:nvSpPr>
          <p:cNvPr id="6" name="TextBox 5"/>
          <p:cNvSpPr txBox="1"/>
          <p:nvPr/>
        </p:nvSpPr>
        <p:spPr>
          <a:xfrm>
            <a:off x="5383898" y="1010122"/>
            <a:ext cx="3816424" cy="535531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b="1" dirty="0" smtClean="0">
                <a:solidFill>
                  <a:srgbClr val="C00000"/>
                </a:solidFill>
              </a:rPr>
              <a:t>ДРАГИ ПРОФЕСОРИ,</a:t>
            </a:r>
          </a:p>
          <a:p>
            <a:pPr marL="285750" indent="-285750">
              <a:buFontTx/>
              <a:buChar char="-"/>
            </a:pPr>
            <a:r>
              <a:rPr lang="sr-Cyrl-RS" b="1" dirty="0">
                <a:solidFill>
                  <a:srgbClr val="C00000"/>
                </a:solidFill>
              </a:rPr>
              <a:t>с</a:t>
            </a:r>
            <a:r>
              <a:rPr lang="sr-Cyrl-RS" b="1" dirty="0" smtClean="0">
                <a:solidFill>
                  <a:srgbClr val="C00000"/>
                </a:solidFill>
              </a:rPr>
              <a:t>ваки рад треба да прочитате неколико пута;</a:t>
            </a:r>
          </a:p>
          <a:p>
            <a:pPr marL="285750" indent="-285750">
              <a:buFontTx/>
              <a:buChar char="-"/>
            </a:pPr>
            <a:r>
              <a:rPr lang="sr-Cyrl-RS" b="1" dirty="0">
                <a:solidFill>
                  <a:srgbClr val="C00000"/>
                </a:solidFill>
              </a:rPr>
              <a:t>с</a:t>
            </a:r>
            <a:r>
              <a:rPr lang="sr-Cyrl-RS" b="1" dirty="0" smtClean="0">
                <a:solidFill>
                  <a:srgbClr val="C00000"/>
                </a:solidFill>
              </a:rPr>
              <a:t>ваки ученик је једна личност;</a:t>
            </a:r>
          </a:p>
          <a:p>
            <a:pPr marL="285750" indent="-285750">
              <a:buFontTx/>
              <a:buChar char="-"/>
            </a:pPr>
            <a:r>
              <a:rPr lang="sr-Cyrl-RS" b="1" dirty="0">
                <a:solidFill>
                  <a:srgbClr val="C00000"/>
                </a:solidFill>
              </a:rPr>
              <a:t>у</a:t>
            </a:r>
            <a:r>
              <a:rPr lang="sr-Cyrl-RS" b="1" dirty="0" smtClean="0">
                <a:solidFill>
                  <a:srgbClr val="C00000"/>
                </a:solidFill>
              </a:rPr>
              <a:t>ченик мора да препозна </a:t>
            </a:r>
            <a:r>
              <a:rPr lang="sr-Cyrl-RS" b="1" dirty="0" err="1" smtClean="0">
                <a:solidFill>
                  <a:srgbClr val="C00000"/>
                </a:solidFill>
              </a:rPr>
              <a:t>добронамјерну</a:t>
            </a:r>
            <a:r>
              <a:rPr lang="sr-Cyrl-RS" b="1" dirty="0" smtClean="0">
                <a:solidFill>
                  <a:srgbClr val="C00000"/>
                </a:solidFill>
              </a:rPr>
              <a:t> критику, али и похвалу;</a:t>
            </a:r>
          </a:p>
          <a:p>
            <a:pPr marL="285750" indent="-285750">
              <a:buFontTx/>
              <a:buChar char="-"/>
            </a:pPr>
            <a:r>
              <a:rPr lang="sr-Cyrl-RS" b="1" dirty="0">
                <a:solidFill>
                  <a:srgbClr val="C00000"/>
                </a:solidFill>
              </a:rPr>
              <a:t>п</a:t>
            </a:r>
            <a:r>
              <a:rPr lang="sr-Cyrl-RS" b="1" dirty="0" smtClean="0">
                <a:solidFill>
                  <a:srgbClr val="C00000"/>
                </a:solidFill>
              </a:rPr>
              <a:t>сихолошки ефекат и емоционалност понекад могу да превагну и </a:t>
            </a:r>
            <a:r>
              <a:rPr lang="sr-Cyrl-RS" b="1" dirty="0" err="1" smtClean="0">
                <a:solidFill>
                  <a:srgbClr val="C00000"/>
                </a:solidFill>
              </a:rPr>
              <a:t>засјене</a:t>
            </a:r>
            <a:r>
              <a:rPr lang="sr-Cyrl-RS" b="1" dirty="0" smtClean="0">
                <a:solidFill>
                  <a:srgbClr val="C00000"/>
                </a:solidFill>
              </a:rPr>
              <a:t> лексику, стил…</a:t>
            </a:r>
          </a:p>
          <a:p>
            <a:pPr marL="285750" indent="-285750">
              <a:buFontTx/>
              <a:buChar char="-"/>
            </a:pPr>
            <a:r>
              <a:rPr lang="sr-Cyrl-RS" b="1" dirty="0" smtClean="0">
                <a:solidFill>
                  <a:srgbClr val="C00000"/>
                </a:solidFill>
              </a:rPr>
              <a:t>Велики ствараоци су уткали душу у своја </a:t>
            </a:r>
            <a:r>
              <a:rPr lang="sr-Cyrl-RS" b="1" dirty="0" err="1" smtClean="0">
                <a:solidFill>
                  <a:srgbClr val="C00000"/>
                </a:solidFill>
              </a:rPr>
              <a:t>дјела</a:t>
            </a:r>
            <a:r>
              <a:rPr lang="sr-Cyrl-RS" b="1" dirty="0" smtClean="0">
                <a:solidFill>
                  <a:srgbClr val="C00000"/>
                </a:solidFill>
              </a:rPr>
              <a:t>, а мали ствараоци, ваши ученици, уносе </a:t>
            </a:r>
            <a:r>
              <a:rPr lang="sr-Cyrl-RS" b="1" dirty="0" err="1" smtClean="0">
                <a:solidFill>
                  <a:srgbClr val="C00000"/>
                </a:solidFill>
              </a:rPr>
              <a:t>дио</a:t>
            </a:r>
            <a:r>
              <a:rPr lang="sr-Cyrl-RS" b="1" dirty="0" smtClean="0">
                <a:solidFill>
                  <a:srgbClr val="C00000"/>
                </a:solidFill>
              </a:rPr>
              <a:t> душе, стрепњу, чежњу, страхове и ко зна шта још….НЕ ЗАБОРАВИТЕ!</a:t>
            </a:r>
          </a:p>
          <a:p>
            <a:pPr marL="285750" indent="-285750">
              <a:buFontTx/>
              <a:buChar char="-"/>
            </a:pP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4172779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8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6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42FD7A-86B8-4E10-A4FE-579EC91BC977}" type="datetime1">
              <a:rPr lang="sr-Cyrl-RS" altLang="zh-CN" smtClean="0"/>
              <a:t>27.04.2020.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339752" y="350188"/>
            <a:ext cx="3024336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b="1" dirty="0" smtClean="0"/>
              <a:t>УЧИМО ОД НАЈБОЉИХ!</a:t>
            </a:r>
            <a:endParaRPr lang="sr-Latn-R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86881" y="721818"/>
            <a:ext cx="4392488" cy="535531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                    ВЕЧЕ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Мре </a:t>
            </a:r>
            <a:r>
              <a:rPr lang="ru-RU" b="1" dirty="0">
                <a:solidFill>
                  <a:srgbClr val="FF0000"/>
                </a:solidFill>
              </a:rPr>
              <a:t>потоња светлост </a:t>
            </a:r>
            <a:r>
              <a:rPr lang="ru-RU" b="1" dirty="0">
                <a:solidFill>
                  <a:srgbClr val="0070C0"/>
                </a:solidFill>
              </a:rPr>
              <a:t>и постаје смеђа,</a:t>
            </a:r>
          </a:p>
          <a:p>
            <a:r>
              <a:rPr lang="ru-RU" b="1" dirty="0">
                <a:solidFill>
                  <a:srgbClr val="0070C0"/>
                </a:solidFill>
              </a:rPr>
              <a:t>Октобарско сунце гасне иза хума…</a:t>
            </a:r>
          </a:p>
          <a:p>
            <a:r>
              <a:rPr lang="ru-RU" b="1" dirty="0">
                <a:solidFill>
                  <a:srgbClr val="0070C0"/>
                </a:solidFill>
              </a:rPr>
              <a:t>А твоја је душа пуна болног шума,</a:t>
            </a:r>
          </a:p>
          <a:p>
            <a:r>
              <a:rPr lang="ru-RU" b="1" dirty="0">
                <a:solidFill>
                  <a:srgbClr val="0070C0"/>
                </a:solidFill>
              </a:rPr>
              <a:t>Тешка </a:t>
            </a:r>
            <a:r>
              <a:rPr lang="ru-RU" b="1" dirty="0">
                <a:solidFill>
                  <a:srgbClr val="FF0000"/>
                </a:solidFill>
              </a:rPr>
              <a:t>суза стала </a:t>
            </a:r>
            <a:r>
              <a:rPr lang="ru-RU" b="1" dirty="0">
                <a:solidFill>
                  <a:srgbClr val="0070C0"/>
                </a:solidFill>
              </a:rPr>
              <a:t>у дну тамних веђа.</a:t>
            </a:r>
          </a:p>
          <a:p>
            <a:endParaRPr lang="ru-RU" b="1" dirty="0">
              <a:solidFill>
                <a:srgbClr val="0070C0"/>
              </a:solidFill>
            </a:endParaRPr>
          </a:p>
          <a:p>
            <a:r>
              <a:rPr lang="ru-RU" b="1" dirty="0">
                <a:solidFill>
                  <a:srgbClr val="0070C0"/>
                </a:solidFill>
              </a:rPr>
              <a:t>Док у твоме врту дан очајно тиња;</a:t>
            </a:r>
          </a:p>
          <a:p>
            <a:r>
              <a:rPr lang="ru-RU" b="1" dirty="0">
                <a:solidFill>
                  <a:srgbClr val="0070C0"/>
                </a:solidFill>
              </a:rPr>
              <a:t>У тамној се сенци </a:t>
            </a:r>
            <a:r>
              <a:rPr lang="ru-RU" b="1" dirty="0">
                <a:solidFill>
                  <a:srgbClr val="FF0000"/>
                </a:solidFill>
              </a:rPr>
              <a:t>расплакале чесме;</a:t>
            </a:r>
          </a:p>
          <a:p>
            <a:r>
              <a:rPr lang="ru-RU" b="1" dirty="0">
                <a:solidFill>
                  <a:srgbClr val="0070C0"/>
                </a:solidFill>
              </a:rPr>
              <a:t>Шуми гора, као роса да ромиња,</a:t>
            </a:r>
          </a:p>
          <a:p>
            <a:r>
              <a:rPr lang="ru-RU" b="1" dirty="0">
                <a:solidFill>
                  <a:srgbClr val="0070C0"/>
                </a:solidFill>
              </a:rPr>
              <a:t>А у теби </a:t>
            </a:r>
            <a:r>
              <a:rPr lang="ru-RU" b="1" dirty="0">
                <a:solidFill>
                  <a:srgbClr val="FF0000"/>
                </a:solidFill>
              </a:rPr>
              <a:t>хује риме</a:t>
            </a:r>
            <a:r>
              <a:rPr lang="ru-RU" b="1" dirty="0">
                <a:solidFill>
                  <a:srgbClr val="0070C0"/>
                </a:solidFill>
              </a:rPr>
              <a:t> моје песме…</a:t>
            </a:r>
          </a:p>
          <a:p>
            <a:endParaRPr lang="ru-RU" b="1" dirty="0">
              <a:solidFill>
                <a:srgbClr val="0070C0"/>
              </a:solidFill>
            </a:endParaRPr>
          </a:p>
          <a:p>
            <a:r>
              <a:rPr lang="ru-RU" b="1" dirty="0">
                <a:solidFill>
                  <a:srgbClr val="0070C0"/>
                </a:solidFill>
              </a:rPr>
              <a:t>Хује тамне риме, ко </a:t>
            </a:r>
            <a:r>
              <a:rPr lang="ru-RU" b="1" dirty="0">
                <a:solidFill>
                  <a:srgbClr val="FF0000"/>
                </a:solidFill>
              </a:rPr>
              <a:t>мистично врело</a:t>
            </a:r>
            <a:r>
              <a:rPr lang="ru-RU" b="1" dirty="0">
                <a:solidFill>
                  <a:srgbClr val="0070C0"/>
                </a:solidFill>
              </a:rPr>
              <a:t>,</a:t>
            </a:r>
          </a:p>
          <a:p>
            <a:r>
              <a:rPr lang="ru-RU" b="1" dirty="0">
                <a:solidFill>
                  <a:srgbClr val="0070C0"/>
                </a:solidFill>
              </a:rPr>
              <a:t>Кроз лишће, и звезде, и сен што још пада:</a:t>
            </a:r>
          </a:p>
          <a:p>
            <a:r>
              <a:rPr lang="ru-RU" b="1" dirty="0">
                <a:solidFill>
                  <a:srgbClr val="FF0000"/>
                </a:solidFill>
              </a:rPr>
              <a:t>У свакоме стиху има суза јада,</a:t>
            </a:r>
          </a:p>
          <a:p>
            <a:r>
              <a:rPr lang="ru-RU" b="1" dirty="0">
                <a:solidFill>
                  <a:srgbClr val="FF0000"/>
                </a:solidFill>
              </a:rPr>
              <a:t>У сваку је строфу легло срце цело</a:t>
            </a:r>
            <a:r>
              <a:rPr lang="ru-RU" b="1" dirty="0" smtClean="0">
                <a:solidFill>
                  <a:srgbClr val="0070C0"/>
                </a:solidFill>
              </a:rPr>
              <a:t>.</a:t>
            </a:r>
          </a:p>
          <a:p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smtClean="0">
                <a:solidFill>
                  <a:srgbClr val="0070C0"/>
                </a:solidFill>
              </a:rPr>
              <a:t>                               Јован Дучић</a:t>
            </a:r>
            <a:endParaRPr lang="sr-Latn-RS" b="1" dirty="0">
              <a:solidFill>
                <a:srgbClr val="0070C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92691">
            <a:off x="6012353" y="1459238"/>
            <a:ext cx="2169542" cy="26642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8836" y="1864141"/>
            <a:ext cx="1936576" cy="23042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7313" y="1993137"/>
            <a:ext cx="1936576" cy="240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767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000"/>
                            </p:stCondLst>
                            <p:childTnLst>
                              <p:par>
                                <p:cTn id="3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4000"/>
                            </p:stCondLst>
                            <p:childTnLst>
                              <p:par>
                                <p:cTn id="3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000"/>
                            </p:stCondLst>
                            <p:childTnLst>
                              <p:par>
                                <p:cTn id="5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4D6F12-B585-49DE-86B0-063D7BD65A2F}" type="datetime1">
              <a:rPr lang="sr-Cyrl-RS" altLang="zh-CN" sz="1200" smtClean="0"/>
              <a:t>27.04.2020.</a:t>
            </a:fld>
            <a:r>
              <a:rPr lang="sr-Cyrl-RS" altLang="zh-CN" sz="1200" dirty="0" smtClean="0"/>
              <a:t>год.</a:t>
            </a:r>
            <a:endParaRPr lang="zh-CN" altLang="en-US" sz="12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051720" y="2132856"/>
            <a:ext cx="5040560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3600" b="1" dirty="0" smtClean="0"/>
              <a:t>ХВАЛА НА ПАЖЊИ!</a:t>
            </a:r>
            <a:endParaRPr lang="sr-Latn-RS" sz="3600" b="1" dirty="0"/>
          </a:p>
        </p:txBody>
      </p:sp>
    </p:spTree>
    <p:extLst>
      <p:ext uri="{BB962C8B-B14F-4D97-AF65-F5344CB8AC3E}">
        <p14:creationId xmlns:p14="http://schemas.microsoft.com/office/powerpoint/2010/main" val="2697254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theme1.xml><?xml version="1.0" encoding="utf-8"?>
<a:theme xmlns:a="http://schemas.openxmlformats.org/drawingml/2006/main" name="bez sa cvijetom">
  <a:themeElements>
    <a:clrScheme name="Default Design 2">
      <a:dk1>
        <a:srgbClr val="000000"/>
      </a:dk1>
      <a:lt1>
        <a:srgbClr val="CC9966"/>
      </a:lt1>
      <a:dk2>
        <a:srgbClr val="000000"/>
      </a:dk2>
      <a:lt2>
        <a:srgbClr val="666666"/>
      </a:lt2>
      <a:accent1>
        <a:srgbClr val="664E14"/>
      </a:accent1>
      <a:accent2>
        <a:srgbClr val="803826"/>
      </a:accent2>
      <a:accent3>
        <a:srgbClr val="E2CAB8"/>
      </a:accent3>
      <a:accent4>
        <a:srgbClr val="000000"/>
      </a:accent4>
      <a:accent5>
        <a:srgbClr val="B8B2AA"/>
      </a:accent5>
      <a:accent6>
        <a:srgbClr val="733221"/>
      </a:accent6>
      <a:hlink>
        <a:srgbClr val="464C0F"/>
      </a:hlink>
      <a:folHlink>
        <a:srgbClr val="663D14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CC9966"/>
        </a:lt1>
        <a:dk2>
          <a:srgbClr val="000000"/>
        </a:dk2>
        <a:lt2>
          <a:srgbClr val="666666"/>
        </a:lt2>
        <a:accent1>
          <a:srgbClr val="AD5803"/>
        </a:accent1>
        <a:accent2>
          <a:srgbClr val="704C28"/>
        </a:accent2>
        <a:accent3>
          <a:srgbClr val="E2CAB8"/>
        </a:accent3>
        <a:accent4>
          <a:srgbClr val="000000"/>
        </a:accent4>
        <a:accent5>
          <a:srgbClr val="D3B4AA"/>
        </a:accent5>
        <a:accent6>
          <a:srgbClr val="654423"/>
        </a:accent6>
        <a:hlink>
          <a:srgbClr val="512900"/>
        </a:hlink>
        <a:folHlink>
          <a:srgbClr val="70390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CC9966"/>
        </a:lt1>
        <a:dk2>
          <a:srgbClr val="000000"/>
        </a:dk2>
        <a:lt2>
          <a:srgbClr val="666666"/>
        </a:lt2>
        <a:accent1>
          <a:srgbClr val="664E14"/>
        </a:accent1>
        <a:accent2>
          <a:srgbClr val="803826"/>
        </a:accent2>
        <a:accent3>
          <a:srgbClr val="E2CAB8"/>
        </a:accent3>
        <a:accent4>
          <a:srgbClr val="000000"/>
        </a:accent4>
        <a:accent5>
          <a:srgbClr val="B8B2AA"/>
        </a:accent5>
        <a:accent6>
          <a:srgbClr val="733221"/>
        </a:accent6>
        <a:hlink>
          <a:srgbClr val="464C0F"/>
        </a:hlink>
        <a:folHlink>
          <a:srgbClr val="663D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CC9966"/>
        </a:lt1>
        <a:dk2>
          <a:srgbClr val="000000"/>
        </a:dk2>
        <a:lt2>
          <a:srgbClr val="666666"/>
        </a:lt2>
        <a:accent1>
          <a:srgbClr val="13402E"/>
        </a:accent1>
        <a:accent2>
          <a:srgbClr val="662933"/>
        </a:accent2>
        <a:accent3>
          <a:srgbClr val="E2CAB8"/>
        </a:accent3>
        <a:accent4>
          <a:srgbClr val="000000"/>
        </a:accent4>
        <a:accent5>
          <a:srgbClr val="AAAFAD"/>
        </a:accent5>
        <a:accent6>
          <a:srgbClr val="5C242D"/>
        </a:accent6>
        <a:hlink>
          <a:srgbClr val="2D3259"/>
        </a:hlink>
        <a:folHlink>
          <a:srgbClr val="663D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CC9966"/>
        </a:lt1>
        <a:dk2>
          <a:srgbClr val="000000"/>
        </a:dk2>
        <a:lt2>
          <a:srgbClr val="666666"/>
        </a:lt2>
        <a:accent1>
          <a:srgbClr val="663D14"/>
        </a:accent1>
        <a:accent2>
          <a:srgbClr val="464C0F"/>
        </a:accent2>
        <a:accent3>
          <a:srgbClr val="E2CAB8"/>
        </a:accent3>
        <a:accent4>
          <a:srgbClr val="000000"/>
        </a:accent4>
        <a:accent5>
          <a:srgbClr val="B8AFAA"/>
        </a:accent5>
        <a:accent6>
          <a:srgbClr val="3F440C"/>
        </a:accent6>
        <a:hlink>
          <a:srgbClr val="592855"/>
        </a:hlink>
        <a:folHlink>
          <a:srgbClr val="1F394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D5803"/>
        </a:accent1>
        <a:accent2>
          <a:srgbClr val="704C28"/>
        </a:accent2>
        <a:accent3>
          <a:srgbClr val="FFFFFF"/>
        </a:accent3>
        <a:accent4>
          <a:srgbClr val="000000"/>
        </a:accent4>
        <a:accent5>
          <a:srgbClr val="D3B4AA"/>
        </a:accent5>
        <a:accent6>
          <a:srgbClr val="654423"/>
        </a:accent6>
        <a:hlink>
          <a:srgbClr val="512900"/>
        </a:hlink>
        <a:folHlink>
          <a:srgbClr val="70390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64E14"/>
        </a:accent1>
        <a:accent2>
          <a:srgbClr val="803826"/>
        </a:accent2>
        <a:accent3>
          <a:srgbClr val="FFFFFF"/>
        </a:accent3>
        <a:accent4>
          <a:srgbClr val="000000"/>
        </a:accent4>
        <a:accent5>
          <a:srgbClr val="B8B2AA"/>
        </a:accent5>
        <a:accent6>
          <a:srgbClr val="733221"/>
        </a:accent6>
        <a:hlink>
          <a:srgbClr val="464C0F"/>
        </a:hlink>
        <a:folHlink>
          <a:srgbClr val="663D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13402E"/>
        </a:accent1>
        <a:accent2>
          <a:srgbClr val="662933"/>
        </a:accent2>
        <a:accent3>
          <a:srgbClr val="FFFFFF"/>
        </a:accent3>
        <a:accent4>
          <a:srgbClr val="000000"/>
        </a:accent4>
        <a:accent5>
          <a:srgbClr val="AAAFAD"/>
        </a:accent5>
        <a:accent6>
          <a:srgbClr val="5C242D"/>
        </a:accent6>
        <a:hlink>
          <a:srgbClr val="2D3259"/>
        </a:hlink>
        <a:folHlink>
          <a:srgbClr val="663D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63D14"/>
        </a:accent1>
        <a:accent2>
          <a:srgbClr val="464C0F"/>
        </a:accent2>
        <a:accent3>
          <a:srgbClr val="FFFFFF"/>
        </a:accent3>
        <a:accent4>
          <a:srgbClr val="000000"/>
        </a:accent4>
        <a:accent5>
          <a:srgbClr val="B8AFAA"/>
        </a:accent5>
        <a:accent6>
          <a:srgbClr val="3F440C"/>
        </a:accent6>
        <a:hlink>
          <a:srgbClr val="592855"/>
        </a:hlink>
        <a:folHlink>
          <a:srgbClr val="1F394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CC9966"/>
      </a:lt1>
      <a:dk2>
        <a:srgbClr val="000000"/>
      </a:dk2>
      <a:lt2>
        <a:srgbClr val="666666"/>
      </a:lt2>
      <a:accent1>
        <a:srgbClr val="664E14"/>
      </a:accent1>
      <a:accent2>
        <a:srgbClr val="803826"/>
      </a:accent2>
      <a:accent3>
        <a:srgbClr val="E2CAB8"/>
      </a:accent3>
      <a:accent4>
        <a:srgbClr val="000000"/>
      </a:accent4>
      <a:accent5>
        <a:srgbClr val="B8B2AA"/>
      </a:accent5>
      <a:accent6>
        <a:srgbClr val="733221"/>
      </a:accent6>
      <a:hlink>
        <a:srgbClr val="464C0F"/>
      </a:hlink>
      <a:folHlink>
        <a:srgbClr val="663D14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CC9966"/>
        </a:lt1>
        <a:dk2>
          <a:srgbClr val="000000"/>
        </a:dk2>
        <a:lt2>
          <a:srgbClr val="666666"/>
        </a:lt2>
        <a:accent1>
          <a:srgbClr val="AD5803"/>
        </a:accent1>
        <a:accent2>
          <a:srgbClr val="704C28"/>
        </a:accent2>
        <a:accent3>
          <a:srgbClr val="E2CAB8"/>
        </a:accent3>
        <a:accent4>
          <a:srgbClr val="000000"/>
        </a:accent4>
        <a:accent5>
          <a:srgbClr val="D3B4AA"/>
        </a:accent5>
        <a:accent6>
          <a:srgbClr val="654423"/>
        </a:accent6>
        <a:hlink>
          <a:srgbClr val="512900"/>
        </a:hlink>
        <a:folHlink>
          <a:srgbClr val="70390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CC9966"/>
        </a:lt1>
        <a:dk2>
          <a:srgbClr val="000000"/>
        </a:dk2>
        <a:lt2>
          <a:srgbClr val="666666"/>
        </a:lt2>
        <a:accent1>
          <a:srgbClr val="664E14"/>
        </a:accent1>
        <a:accent2>
          <a:srgbClr val="803826"/>
        </a:accent2>
        <a:accent3>
          <a:srgbClr val="E2CAB8"/>
        </a:accent3>
        <a:accent4>
          <a:srgbClr val="000000"/>
        </a:accent4>
        <a:accent5>
          <a:srgbClr val="B8B2AA"/>
        </a:accent5>
        <a:accent6>
          <a:srgbClr val="733221"/>
        </a:accent6>
        <a:hlink>
          <a:srgbClr val="464C0F"/>
        </a:hlink>
        <a:folHlink>
          <a:srgbClr val="663D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CC9966"/>
        </a:lt1>
        <a:dk2>
          <a:srgbClr val="000000"/>
        </a:dk2>
        <a:lt2>
          <a:srgbClr val="666666"/>
        </a:lt2>
        <a:accent1>
          <a:srgbClr val="13402E"/>
        </a:accent1>
        <a:accent2>
          <a:srgbClr val="662933"/>
        </a:accent2>
        <a:accent3>
          <a:srgbClr val="E2CAB8"/>
        </a:accent3>
        <a:accent4>
          <a:srgbClr val="000000"/>
        </a:accent4>
        <a:accent5>
          <a:srgbClr val="AAAFAD"/>
        </a:accent5>
        <a:accent6>
          <a:srgbClr val="5C242D"/>
        </a:accent6>
        <a:hlink>
          <a:srgbClr val="2D3259"/>
        </a:hlink>
        <a:folHlink>
          <a:srgbClr val="663D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CC9966"/>
        </a:lt1>
        <a:dk2>
          <a:srgbClr val="000000"/>
        </a:dk2>
        <a:lt2>
          <a:srgbClr val="666666"/>
        </a:lt2>
        <a:accent1>
          <a:srgbClr val="663D14"/>
        </a:accent1>
        <a:accent2>
          <a:srgbClr val="464C0F"/>
        </a:accent2>
        <a:accent3>
          <a:srgbClr val="E2CAB8"/>
        </a:accent3>
        <a:accent4>
          <a:srgbClr val="000000"/>
        </a:accent4>
        <a:accent5>
          <a:srgbClr val="B8AFAA"/>
        </a:accent5>
        <a:accent6>
          <a:srgbClr val="3F440C"/>
        </a:accent6>
        <a:hlink>
          <a:srgbClr val="592855"/>
        </a:hlink>
        <a:folHlink>
          <a:srgbClr val="1F394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D5803"/>
        </a:accent1>
        <a:accent2>
          <a:srgbClr val="704C28"/>
        </a:accent2>
        <a:accent3>
          <a:srgbClr val="FFFFFF"/>
        </a:accent3>
        <a:accent4>
          <a:srgbClr val="000000"/>
        </a:accent4>
        <a:accent5>
          <a:srgbClr val="D3B4AA"/>
        </a:accent5>
        <a:accent6>
          <a:srgbClr val="654423"/>
        </a:accent6>
        <a:hlink>
          <a:srgbClr val="512900"/>
        </a:hlink>
        <a:folHlink>
          <a:srgbClr val="70390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64E14"/>
        </a:accent1>
        <a:accent2>
          <a:srgbClr val="803826"/>
        </a:accent2>
        <a:accent3>
          <a:srgbClr val="FFFFFF"/>
        </a:accent3>
        <a:accent4>
          <a:srgbClr val="000000"/>
        </a:accent4>
        <a:accent5>
          <a:srgbClr val="B8B2AA"/>
        </a:accent5>
        <a:accent6>
          <a:srgbClr val="733221"/>
        </a:accent6>
        <a:hlink>
          <a:srgbClr val="464C0F"/>
        </a:hlink>
        <a:folHlink>
          <a:srgbClr val="663D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13402E"/>
        </a:accent1>
        <a:accent2>
          <a:srgbClr val="662933"/>
        </a:accent2>
        <a:accent3>
          <a:srgbClr val="FFFFFF"/>
        </a:accent3>
        <a:accent4>
          <a:srgbClr val="000000"/>
        </a:accent4>
        <a:accent5>
          <a:srgbClr val="AAAFAD"/>
        </a:accent5>
        <a:accent6>
          <a:srgbClr val="5C242D"/>
        </a:accent6>
        <a:hlink>
          <a:srgbClr val="2D3259"/>
        </a:hlink>
        <a:folHlink>
          <a:srgbClr val="663D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63D14"/>
        </a:accent1>
        <a:accent2>
          <a:srgbClr val="464C0F"/>
        </a:accent2>
        <a:accent3>
          <a:srgbClr val="FFFFFF"/>
        </a:accent3>
        <a:accent4>
          <a:srgbClr val="000000"/>
        </a:accent4>
        <a:accent5>
          <a:srgbClr val="B8AFAA"/>
        </a:accent5>
        <a:accent6>
          <a:srgbClr val="3F440C"/>
        </a:accent6>
        <a:hlink>
          <a:srgbClr val="592855"/>
        </a:hlink>
        <a:folHlink>
          <a:srgbClr val="1F394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bez sa cvijetom</Template>
  <TotalTime>1376</TotalTime>
  <Words>748</Words>
  <Application>Microsoft Office PowerPoint</Application>
  <PresentationFormat>On-screen Show (4:3)</PresentationFormat>
  <Paragraphs>146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Microsoft JhengHei UI Light</vt:lpstr>
      <vt:lpstr>Yu Gothic</vt:lpstr>
      <vt:lpstr>Adobe Caslon Pro</vt:lpstr>
      <vt:lpstr>Arial</vt:lpstr>
      <vt:lpstr>Calibri</vt:lpstr>
      <vt:lpstr>Times New Roman</vt:lpstr>
      <vt:lpstr>bez sa cvijetom</vt:lpstr>
      <vt:lpstr>1_Default Design</vt:lpstr>
      <vt:lpstr>  ПИСМЕНИ           РАД </vt:lpstr>
      <vt:lpstr>ЗАШТО КАЖЕМО ПИСМЕНИ, А НЕ ПИСАНИ РАД?  Било би логично да кажемо „писани рад“, јер га пишемо,  али у основи појма „писмени“ скрива се и општа писменост.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ИСПРАВЉАЊЕ ПИСМЕНИХ РАДОВА! - сваки рад, наставници треба двапут да прочитају (први пут – оквирно и са приједлогом оцјене и други пут  корекција грешака, које су промакле у првом читању) - наставник чита сваки рад; - наставник поштује личност сваког ученика; - наставник указује на грешке; - наставник истиче врлине.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ДРЕВНИ ТЕРАПИЈСКИ ТЕРМИНИ У МЕДИЦИНИ</dc:title>
  <dc:creator>Сања Ђурић</dc:creator>
  <cp:lastModifiedBy>Dragan</cp:lastModifiedBy>
  <cp:revision>130</cp:revision>
  <dcterms:created xsi:type="dcterms:W3CDTF">2012-12-21T19:16:54Z</dcterms:created>
  <dcterms:modified xsi:type="dcterms:W3CDTF">2020-04-27T08:26:14Z</dcterms:modified>
</cp:coreProperties>
</file>