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782" r:id="rId4"/>
    <p:sldMasterId id="2147483794" r:id="rId5"/>
    <p:sldMasterId id="2147483806" r:id="rId6"/>
    <p:sldMasterId id="2147483818" r:id="rId7"/>
    <p:sldMasterId id="2147483830" r:id="rId8"/>
    <p:sldMasterId id="2147483926" r:id="rId9"/>
  </p:sldMasterIdLst>
  <p:notesMasterIdLst>
    <p:notesMasterId r:id="rId25"/>
  </p:notesMasterIdLst>
  <p:sldIdLst>
    <p:sldId id="256" r:id="rId10"/>
    <p:sldId id="274" r:id="rId11"/>
    <p:sldId id="257" r:id="rId12"/>
    <p:sldId id="272" r:id="rId13"/>
    <p:sldId id="258" r:id="rId14"/>
    <p:sldId id="259" r:id="rId15"/>
    <p:sldId id="273" r:id="rId16"/>
    <p:sldId id="260" r:id="rId17"/>
    <p:sldId id="275" r:id="rId18"/>
    <p:sldId id="262" r:id="rId19"/>
    <p:sldId id="261" r:id="rId20"/>
    <p:sldId id="276" r:id="rId21"/>
    <p:sldId id="268" r:id="rId22"/>
    <p:sldId id="271" r:id="rId23"/>
    <p:sldId id="270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768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1D6004-224B-4D0F-8517-9BFD33AD15FF}" type="datetimeFigureOut">
              <a:rPr lang="sr-Latn-RS" smtClean="0"/>
              <a:t>24.5.2020.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DE338F-D6B0-4A80-A141-33B84F9A6CAB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4210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E338F-D6B0-4A80-A141-33B84F9A6CAB}" type="slidenum">
              <a:rPr lang="sr-Latn-RS" smtClean="0"/>
              <a:t>3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012176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E338F-D6B0-4A80-A141-33B84F9A6CAB}" type="slidenum">
              <a:rPr lang="sr-Latn-RS" smtClean="0"/>
              <a:t>4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858597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E338F-D6B0-4A80-A141-33B84F9A6CAB}" type="slidenum">
              <a:rPr lang="sr-Latn-RS" smtClean="0"/>
              <a:t>5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358169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E338F-D6B0-4A80-A141-33B84F9A6CAB}" type="slidenum">
              <a:rPr lang="sr-Latn-RS" smtClean="0"/>
              <a:t>7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1654138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E338F-D6B0-4A80-A141-33B84F9A6CAB}" type="slidenum">
              <a:rPr lang="sr-Latn-RS" smtClean="0"/>
              <a:t>12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739472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16E35-2DDF-4843-B73D-26EFA5788C3B}" type="datetime1">
              <a:rPr lang="sr-Cyrl-RS" smtClean="0"/>
              <a:t>24.05.2020.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738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3106AC-5230-446A-BD09-C9B227B82661}" type="datetime1">
              <a:rPr lang="sr-Cyrl-RS" smtClean="0"/>
              <a:t>24.05.2020.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406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2E1ED0-F39E-4DF9-A9C1-C4C54A438C15}" type="datetime1">
              <a:rPr lang="sr-Cyrl-RS" smtClean="0"/>
              <a:t>24.05.2020.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263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C885F9-3F0C-4384-A2A9-A67D6B17FE03}" type="datetime1">
              <a:rPr lang="sr-Cyrl-RS" smtClean="0"/>
              <a:t>24.05.2020.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898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8B15BA-4B80-4B2C-9B05-BC064886ECB6}" type="datetime1">
              <a:rPr lang="sr-Cyrl-RS" smtClean="0"/>
              <a:t>24.05.2020.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900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0A110F-4DEA-4533-BC2C-D56D85D9AE5D}" type="datetime1">
              <a:rPr lang="sr-Cyrl-RS" smtClean="0"/>
              <a:t>24.05.2020.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931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5B6C9-3731-4079-BE53-B1197C3B8919}" type="datetime1">
              <a:rPr lang="sr-Cyrl-RS" smtClean="0"/>
              <a:t>24.05.2020.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362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DCB73C-47DD-4DE6-907C-1BF977DC8E2C}" type="datetime1">
              <a:rPr lang="sr-Cyrl-RS" smtClean="0"/>
              <a:t>24.05.2020.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59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D6BE90-D1D8-412F-89CF-CC3E02D60B03}" type="datetime1">
              <a:rPr lang="sr-Cyrl-RS" smtClean="0"/>
              <a:t>24.05.2020.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399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81F0EE-0290-4C9E-AC7E-D04B37E619F1}" type="datetime1">
              <a:rPr lang="sr-Cyrl-RS" smtClean="0"/>
              <a:t>24.05.2020.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700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9F2467-2B6D-459D-A961-B034D0594F1C}" type="datetime1">
              <a:rPr lang="sr-Cyrl-RS" smtClean="0"/>
              <a:t>24.05.2020.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036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B2A5C2-A679-472A-8143-3DBF129C11A0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0BA02F-5492-4A44-BED1-34F0F0B0571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85389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4189C-DED1-44BB-9982-CC0FCC74ED23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B21872-AC2E-4B0D-8913-B0F3C521F8D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39059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003C3-82F0-4F60-9C94-981D052D956D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6FAED8-4A7A-4132-A0D0-87348D92863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559192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B25653-4C38-451B-8109-65DD1926D3EA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3024E5-26B8-46AD-BC59-BF569D12C88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952804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E14F7A-6BF4-43DC-BE44-39A9AD11E8A2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2C22B-FC21-4912-B663-35B3CF021F9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924473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AC64CC-FA09-4BF1-B83A-3C962FDD3FD7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A0AF4A-309E-45B4-BE5C-25F947130D5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556239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A06F66-49BC-4A75-A9A4-C0132701093A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F75621-B25A-49D0-B76D-4FC3A82E7D5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577039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A970E-8E53-4749-80EF-950D5C12A222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E27D8C-FA2E-4D56-9406-87F556778F0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134084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376AF4-33C4-4127-B51E-751445881393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A88AF9-59B6-492E-BCCD-958272C74B0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294306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76F84C-D57B-4DA8-A7D8-FADE2C3F901C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5A900C-EF7C-4662-8C80-3F1C2F5F2AD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81236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EB3C24-BB92-483D-878F-62BB147670E0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455FE3-856E-4AC3-9952-691E332918D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187239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F62B83-3384-44BD-BC85-4ED9B83E9606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AB64EA-C4AF-439F-9B0D-08688B1F146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832118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E74D61-12B7-475D-B0AB-33812CE3A7D9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CF806E-BBF0-43E2-A525-DD60F6C6E16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76170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1C78F3-AED4-4253-BEF0-D263E573751C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7C40CF-672D-4BD9-93B0-302A5F09096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450801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161680-43E5-463E-BD8B-B7F2431CD96C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CC5CCF-65D6-4D26-910A-89D4AF52D45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555381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99A84D-E37F-4E56-A28F-DFBFC10C28D8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125C02-2164-4636-B59E-E55CD0B673F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429485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A502EA-F7CE-486F-86A6-9039C0596A5E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205E63-A286-4D0F-AFAD-188453472EF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035337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952F78-1DB0-4D6C-AAB3-948FACBEBAEB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461226-3DA8-4606-937F-54F420F6923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84187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A3D98-863B-416B-8634-EE848224C6B7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4614D3-931D-4DC1-ACEC-5766A890324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83494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962FCF-51FC-4D63-96A9-3180645854F4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3347F9-4750-4893-B035-8EE85A95F9B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622533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68A8D-5E46-4633-9820-F88D390C9027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8C4604-DC61-47AC-8A21-A48BAD141EF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351357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C9D6CD-8B0C-4674-BB86-8C020E34B1E2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D460EA-3513-47D3-86CB-3AEA361A1C8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108679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A90E23-53A4-4E62-8883-5E9D244E06C2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CCE0AD-DE91-400E-91F4-1A38AF62918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680750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8DBE7-82D1-49D3-AF53-32D69350464D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198A44-42F8-4A5E-93F9-F3799DE729B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886181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304650-0482-4090-B46C-0C9590B7061F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63C2F6-FAFE-4BE6-8E24-0A64788BE90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914483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AC5B06-86F8-4658-97B6-08B14530724F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FE88B1-B95A-4E6C-9165-7E5D62661FB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377939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28795-3B70-4D00-B083-A2DACC86D953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547422-DD3C-4CD1-9B37-340D7681DAE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028324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EAF62-256B-4AC0-8E6A-365F3ECB1E40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A42BFF-366E-4EC9-B18A-FB7B373F66E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676811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8E79E0-63B5-4A00-A3A0-8FF3E0201436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27C94C-5BED-481E-8ACE-3E13CFC771B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0623069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48A4A8-A314-4E7F-9D9F-AF075D618065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4385AC-6136-49B7-9B53-D7AC3F9DAC1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1193909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45C5-E898-46F6-BB71-7DF0B25FCA22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92B06A-756B-4C41-B610-93F9954B1E3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769868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A4419-FA04-426E-9279-66C8858ABA6F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2BF3B3-184E-4509-810F-D82C178F83E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968875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8BD2CE-8E6C-4AE6-B09C-C1E64E4D211C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7FBFC6-20A0-46F5-82C0-5349564C35A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634440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3602A5-779F-4274-99ED-ED9EB811F875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548A5E-3344-4EDC-9DEB-1117BA5C61D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5638830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0A4730-95BC-4210-AE6E-7628B3640762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635EBC-B7BB-4508-B6D4-C6723B56A22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958658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109A09-39BF-460E-847F-A0D480F43756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F51FC9-158C-4B61-AD6F-9976C5E64C6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5494424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35ED61-5AD8-45F7-A0E9-F7E7D7648FA4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C20C8A-7379-43AE-A97A-8EA61DA4CF6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5627964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B72EC0-1650-4F5F-94C8-F719D3FA89E3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696777-D583-4D98-BA10-396ED0E54BD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90211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2FA16-234E-4E04-ACDD-D38C2375816B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226139-1562-4333-9A8F-8A6EC3BA4BA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719212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EBDC25-03D5-4050-B985-4D83883ED303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DC8528-4C1A-47C7-A595-3F096460E8B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0715305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A5D950-D261-459A-83D0-D12414A73220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EEB123-C657-419D-ACFD-8BE21AB9D16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2876276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9B40A5-5C8F-4006-994B-FFAC7714F292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17769F-8ABC-4411-AC35-0D91D1C4717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878894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3E4E7-1236-45A7-8A13-AFFC53F16343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3CA76E-BD96-46D8-866E-4B27521FD4E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479837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D6AAF-D0E6-4DC7-9115-2D29E04A0448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0FD144-D2B2-46E9-BC4C-CF76FA5601C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7136870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56ECA3-DA5E-413C-965D-EA9D5143B037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D7214C-CFE0-4F85-9DE6-5532D5721B3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3282235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6329D-FA60-4E7A-924A-058FF0AB41CE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6E68C4-4531-4B61-9886-1A0F1C60627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8608635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34B6C3-5F95-4FB0-9FD0-EB1002BD5B7C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880E67-30AC-4B63-AC0B-B0D9EA8B893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944518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31FFC9-58D5-451E-BA7B-F1809FB47B66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BDA177-2BFB-4E5A-A15D-E81011BDC73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743364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DCE0E-E1B0-4E4F-95E0-80E75CDDF7C1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C7489A-CDDE-45BF-8748-0F418992D05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0868413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DD7004-FDF2-4CA6-9A71-BAE849BC91FD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5159B9-8665-49D7-A652-AEE02518FAB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9940016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2AEA0-E97E-4D33-B074-0FC39B6A147D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D36861-966F-47B0-A586-6AF5D3B17E0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7052472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70F35C-1BAF-47D2-99A0-C4FA5BB0FC92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68505E-45C9-480B-B06E-C213E0CFC80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87440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D82AF6-D589-4592-8423-CB4FAD2D63B9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ED6784-F51C-4C3C-ABCA-A75014D4189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6986930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5EE38E-D36E-4D70-B3D0-F78C198DA88E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EE8B01-38E7-40D2-AC4D-E261690A153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5595808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3B6F24-6587-46F7-8338-F4E7876B0EFD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7C3B7C-EBD8-4D44-8262-CEE1F941B2B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1426858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726AF-5EB8-43D7-AF76-801A4A0D6F1A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95756B-2D78-4203-9020-CA3EACCFB12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8461271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79DB1A-5CE1-4C22-84DD-B1FED348A9DA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F47B84-6667-4218-BC34-703451BDA86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7165461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9F96-7897-40B7-8739-11668C53CA34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EAE313-8420-47C4-8976-5D6FA7D987C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6700017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F4B9AB-4582-4AF6-9EB1-F37BFBB402EB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1E02B2-0CD7-448A-8022-91BFCDC665C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6934147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0A9469-967B-409A-A176-8A94A166A479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A5EB31-DFC3-4008-AAB0-F18B2417387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3751794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F16E7-8B29-4D2B-9F17-01BD6073F666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48EEB5-68FA-4F3C-9444-3FC294439DD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1021160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6BCE70-6EC4-49FB-8119-ED7B63398956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260FF2-8BDC-40CD-992A-8B74F13E28B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343847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1CC4DC-17F3-4E86-B281-517433381847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C4D3A8-4803-4715-A326-0FB0E10CA8F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6132475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790526-803D-4312-9C11-979A2BA333D5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569519-CF56-4571-9366-9C5B3956296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9243536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03FE3-1644-4F14-AA34-EC7779B709C3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B88412-2F4E-4F1A-B54E-AE152EC32E9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2244924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FBE10C-3317-4508-9CFE-277062D22B6D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9452FF-4780-4851-B823-6F86BF74AF1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0063840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8131F6-E725-427F-A264-533B99C3BF69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61A6DC-AFBD-464D-8DAA-C9C8DF58876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2382021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569783-813E-4337-B170-7A52474302E6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301485-0195-4D06-9FCA-5D03D373A9A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9266947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5CD452-6698-49E6-9AEB-20364EA4BFEB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61FDBF-9BA2-4CDB-A567-7605B24154B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2892445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00200"/>
            <a:ext cx="3695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600200"/>
            <a:ext cx="3695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A4390-D5F0-4DCA-8CD5-283CB067A233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62BBE0-7F20-4C71-95BB-C7EC96D88ED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0275699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52F3FA-2131-465C-B86E-8084AA4C2023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F0DF64-2B8E-4B58-97FA-9DB164151EF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3185649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788639-B500-463A-9A7B-8DE15097481A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EE52D9-9C07-4515-85B9-8209D32529B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441431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7ACE51-E3B0-4727-8BA2-1A6E993FD57F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7B24EF-31C2-48DD-8C23-E5DBBD0429C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2467979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8D025B-2968-4B55-BA5A-E3F318F9A41C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8A823A-EF49-42D3-AC35-0E1DEA19728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2434037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A3EC50-080D-4537-BEA5-9A84C75E4743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F7678C-E417-4398-A5C8-A44F66F9216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976953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4227C0-09BE-4691-BB08-47737FCD22F7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5C867A-12B3-41AE-9D51-016728E3A3C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4296881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9ED4E-1A7C-415B-BD58-5F55C8F98B6A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EF9ADC-0688-4479-A59E-28F5B51F86E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2190802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13700863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7188324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3166654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5967080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06781632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3117174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494116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278305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280257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03219297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30664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hyperlink" Target="http://www.powerpointstyles.com/" TargetMode="Externa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9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fld id="{BABF3679-3B7B-4579-997E-7A3F6472013D}" type="datetime1">
              <a:rPr lang="sr-Cyrl-RS" smtClean="0"/>
              <a:t>24.05.2020.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964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ED5F2360-D83A-4E03-BF8E-7F48490D414A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DF57F22B-DE03-4E0B-B26B-BF270ACF3BF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16091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A11AB6B1-C508-4C82-BB9D-218A8A1FBD74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71F1E8CD-5756-4542-BCA4-56D96B7FDA6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36655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fld id="{70444F65-9FEA-45A2-91EC-383BAF4F89F5}" type="datetime1">
              <a:rPr lang="sr-Cyrl-RS" smtClean="0"/>
              <a:t>24.05.2020.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15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F7E68689-127B-4CC4-864E-D816D3A11029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D0E5292A-BD43-457E-905C-67A99DADA6C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77091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4B4C8D62-1485-49BB-8D6F-B462C6EB1A8E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6FD1001C-A532-458B-9C4B-E54EF115699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03790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28479860-0E93-4AE1-95C5-DF5A0CBDF1FE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A4957851-A7D2-431C-95C2-94724482192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81887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600200"/>
            <a:ext cx="7543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033903F9-21C0-40F7-889A-DA62C6920F58}" type="datetime1">
              <a:rPr lang="sr-Cyrl-RS" altLang="zh-CN" smtClean="0"/>
              <a:t>24.05.2020.</a:t>
            </a:fld>
            <a:endParaRPr lang="en-US" altLang="zh-CN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172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AED84786-36D5-4FA6-9756-D903F5B756C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4220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Text Box 36"/>
          <p:cNvSpPr txBox="1">
            <a:spLocks noChangeArrowheads="1"/>
          </p:cNvSpPr>
          <p:nvPr/>
        </p:nvSpPr>
        <p:spPr bwMode="auto">
          <a:xfrm>
            <a:off x="3348038" y="6237288"/>
            <a:ext cx="2457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sr-Latn-RS">
                <a:hlinkClick r:id="rId13"/>
              </a:rPr>
              <a:t>Powerpoint Templates</a:t>
            </a:r>
            <a:endParaRPr lang="fr-FR" altLang="sr-Latn-RS"/>
          </a:p>
        </p:txBody>
      </p:sp>
      <p:pic>
        <p:nvPicPr>
          <p:cNvPr id="1059" name="Picture 35" descr="jhfg hfg zt z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7962900" y="6375400"/>
            <a:ext cx="1073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sr-Latn-RS" b="1">
                <a:solidFill>
                  <a:schemeClr val="bg1"/>
                </a:solidFill>
              </a:rPr>
              <a:t>Page </a:t>
            </a:r>
            <a:fld id="{3F36A9BD-FB1C-47CB-A0D1-D1987D463428}" type="slidenum">
              <a:rPr lang="fr-FR" altLang="sr-Latn-RS" b="1">
                <a:solidFill>
                  <a:schemeClr val="bg1"/>
                </a:solidFill>
              </a:rPr>
              <a:pPr/>
              <a:t>‹#›</a:t>
            </a:fld>
            <a:endParaRPr lang="fr-FR" altLang="sr-Latn-RS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517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9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9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BA" dirty="0" smtClean="0"/>
              <a:t>РАДНА ЕТИКА</a:t>
            </a:r>
            <a:endParaRPr lang="en-US" dirty="0"/>
          </a:p>
        </p:txBody>
      </p:sp>
      <p:sp>
        <p:nvSpPr>
          <p:cNvPr id="3" name="Поднаслов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b="1" dirty="0" err="1" smtClean="0"/>
              <a:t>ЦИЉ:упознати</a:t>
            </a:r>
            <a:r>
              <a:rPr lang="sr-Cyrl-RS" b="1" dirty="0" smtClean="0"/>
              <a:t> се са ширим значењем појма радна етика;</a:t>
            </a:r>
          </a:p>
          <a:p>
            <a:r>
              <a:rPr lang="sr-Cyrl-RS" b="1" dirty="0" smtClean="0"/>
              <a:t>Спознаја какве одјеке радна етика има на друштвене токове 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77000" y="6488668"/>
            <a:ext cx="2667000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sr-Cyrl-RS" sz="1400" b="1" i="1" dirty="0" smtClean="0"/>
              <a:t>МР САЊА ЂУРИЋ, ПРОФ</a:t>
            </a:r>
            <a:r>
              <a:rPr lang="sr-Cyrl-RS" dirty="0" smtClean="0">
                <a:solidFill>
                  <a:srgbClr val="FF0000"/>
                </a:solidFill>
              </a:rPr>
              <a:t>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006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457200"/>
            <a:ext cx="2971800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BA" dirty="0" smtClean="0"/>
              <a:t>ШТА ЈЕ РАДНА ЕТИКА?</a:t>
            </a:r>
            <a:endParaRPr lang="sr-Latn-RS" dirty="0"/>
          </a:p>
        </p:txBody>
      </p:sp>
      <p:sp>
        <p:nvSpPr>
          <p:cNvPr id="3" name="TextBox 2"/>
          <p:cNvSpPr txBox="1"/>
          <p:nvPr/>
        </p:nvSpPr>
        <p:spPr>
          <a:xfrm>
            <a:off x="1905000" y="1676400"/>
            <a:ext cx="4800600" cy="258532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BA" dirty="0" smtClean="0"/>
              <a:t>РАДНА  ЕТИКА </a:t>
            </a:r>
            <a:r>
              <a:rPr lang="ru-RU" dirty="0" smtClean="0"/>
              <a:t>је </a:t>
            </a:r>
            <a:r>
              <a:rPr lang="ru-RU" dirty="0"/>
              <a:t>скуп ставова и понашања заснованих на </a:t>
            </a:r>
            <a:r>
              <a:rPr lang="ru-RU" dirty="0" smtClean="0"/>
              <a:t>вриједности </a:t>
            </a:r>
            <a:r>
              <a:rPr lang="ru-RU" dirty="0"/>
              <a:t>рада.</a:t>
            </a:r>
            <a:r>
              <a:rPr lang="sr-Cyrl-BA" dirty="0" smtClean="0"/>
              <a:t> </a:t>
            </a:r>
            <a:r>
              <a:rPr lang="ru-RU" dirty="0" smtClean="0"/>
              <a:t>Особа, </a:t>
            </a:r>
            <a:r>
              <a:rPr lang="ru-RU" dirty="0"/>
              <a:t>која поседује радну етику има одговоран однос према раду, добре радне навике, као и </a:t>
            </a:r>
            <a:r>
              <a:rPr lang="ru-RU" dirty="0" smtClean="0"/>
              <a:t>увјерење </a:t>
            </a:r>
            <a:r>
              <a:rPr lang="ru-RU" dirty="0"/>
              <a:t>да је </a:t>
            </a:r>
            <a:r>
              <a:rPr lang="ru-RU" dirty="0" smtClean="0"/>
              <a:t>рад, </a:t>
            </a:r>
            <a:r>
              <a:rPr lang="ru-RU" dirty="0"/>
              <a:t>сам по себи добар и користан за развој појединца и заједнице</a:t>
            </a:r>
            <a:r>
              <a:rPr lang="ru-RU" dirty="0" smtClean="0"/>
              <a:t>. </a:t>
            </a:r>
            <a:r>
              <a:rPr lang="ru-RU" dirty="0"/>
              <a:t>Р</a:t>
            </a:r>
            <a:r>
              <a:rPr lang="ru-RU" dirty="0" smtClean="0"/>
              <a:t>адна </a:t>
            </a:r>
            <a:r>
              <a:rPr lang="ru-RU" dirty="0"/>
              <a:t>етика спада у основне </a:t>
            </a:r>
            <a:r>
              <a:rPr lang="ru-RU" dirty="0" smtClean="0"/>
              <a:t>вјештине</a:t>
            </a:r>
            <a:r>
              <a:rPr lang="ru-RU" dirty="0"/>
              <a:t> и обухвата одговорност и самоиницијативност.</a:t>
            </a:r>
            <a:endParaRPr lang="sr-Latn-RS" dirty="0"/>
          </a:p>
        </p:txBody>
      </p:sp>
      <p:sp>
        <p:nvSpPr>
          <p:cNvPr id="4" name="Rounded Rectangle 3"/>
          <p:cNvSpPr/>
          <p:nvPr/>
        </p:nvSpPr>
        <p:spPr>
          <a:xfrm>
            <a:off x="8001000" y="6324600"/>
            <a:ext cx="990600" cy="457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051959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7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81001" y="1442039"/>
            <a:ext cx="213248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BA" b="1" dirty="0">
                <a:solidFill>
                  <a:schemeClr val="tx1"/>
                </a:solidFill>
              </a:rPr>
              <a:t>Макс Вебер</a:t>
            </a:r>
            <a:r>
              <a:rPr lang="sr-Cyrl-BA" dirty="0"/>
              <a:t> 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060839" y="1385861"/>
            <a:ext cx="172211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BA" b="1" dirty="0" smtClean="0">
                <a:solidFill>
                  <a:schemeClr val="tx1"/>
                </a:solidFill>
              </a:rPr>
              <a:t>ЛУТЕР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362200" y="1630017"/>
            <a:ext cx="45719" cy="463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0" name="Oval 9"/>
          <p:cNvSpPr/>
          <p:nvPr/>
        </p:nvSpPr>
        <p:spPr>
          <a:xfrm>
            <a:off x="4929809" y="1321761"/>
            <a:ext cx="2316481" cy="9708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BA" b="1" dirty="0" smtClean="0">
                <a:solidFill>
                  <a:schemeClr val="tx1"/>
                </a:solidFill>
              </a:rPr>
              <a:t>КАЛВИН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09232" y="2512248"/>
            <a:ext cx="4047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BA" b="1" dirty="0" smtClean="0"/>
              <a:t>ПРОТЕСТАНТСКА РАДНА ЕТИКА</a:t>
            </a:r>
            <a:endParaRPr lang="sr-Latn-RS" b="1" dirty="0"/>
          </a:p>
        </p:txBody>
      </p:sp>
      <p:sp>
        <p:nvSpPr>
          <p:cNvPr id="12" name="Oval 11"/>
          <p:cNvSpPr/>
          <p:nvPr/>
        </p:nvSpPr>
        <p:spPr>
          <a:xfrm>
            <a:off x="-78522" y="3500350"/>
            <a:ext cx="1922648" cy="1305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BA" b="1" dirty="0">
                <a:solidFill>
                  <a:schemeClr val="tx1"/>
                </a:solidFill>
              </a:rPr>
              <a:t>рад није само обавеза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1775812" y="3499584"/>
            <a:ext cx="2676400" cy="16152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основно средство напретка заједнице и спасења </a:t>
            </a:r>
            <a:r>
              <a:rPr lang="ru-RU" b="1" dirty="0" smtClean="0">
                <a:solidFill>
                  <a:schemeClr val="tx1"/>
                </a:solidFill>
              </a:rPr>
              <a:t>човјека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209221" y="3353041"/>
            <a:ext cx="3037069" cy="13614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BA" b="1" dirty="0">
                <a:solidFill>
                  <a:schemeClr val="tx1"/>
                </a:solidFill>
              </a:rPr>
              <a:t>јавља </a:t>
            </a:r>
            <a:r>
              <a:rPr lang="sr-Cyrl-BA" b="1" dirty="0" smtClean="0">
                <a:solidFill>
                  <a:schemeClr val="tx1"/>
                </a:solidFill>
              </a:rPr>
              <a:t>се и независно </a:t>
            </a:r>
            <a:r>
              <a:rPr lang="sr-Cyrl-BA" b="1" dirty="0">
                <a:solidFill>
                  <a:schemeClr val="tx1"/>
                </a:solidFill>
              </a:rPr>
              <a:t>од протестантизма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6800023" y="3353040"/>
            <a:ext cx="2343977" cy="13614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BA" b="1" dirty="0">
                <a:solidFill>
                  <a:schemeClr val="tx1"/>
                </a:solidFill>
              </a:rPr>
              <a:t>у</a:t>
            </a:r>
            <a:r>
              <a:rPr lang="sr-Cyrl-BA" b="1" dirty="0" smtClean="0">
                <a:solidFill>
                  <a:schemeClr val="tx1"/>
                </a:solidFill>
              </a:rPr>
              <a:t> читавом низу култура</a:t>
            </a:r>
            <a:endParaRPr lang="sr-Latn-RS" b="1" dirty="0">
              <a:solidFill>
                <a:schemeClr val="tx1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2101179" y="880034"/>
            <a:ext cx="1016107" cy="500390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tailEnd type="triangle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081669" y="834529"/>
            <a:ext cx="0" cy="537071"/>
          </a:xfrm>
          <a:prstGeom prst="straightConnector1">
            <a:avLst/>
          </a:prstGeom>
          <a:ln>
            <a:tailEnd type="triangle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152611" y="845366"/>
            <a:ext cx="304800" cy="481329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1447800" y="2881580"/>
            <a:ext cx="1628112" cy="623620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3409121" y="2870488"/>
            <a:ext cx="152400" cy="654207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4588566" y="2836974"/>
            <a:ext cx="623266" cy="471461"/>
          </a:xfrm>
          <a:prstGeom prst="straightConnector1">
            <a:avLst/>
          </a:prstGeom>
          <a:ln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5266911" y="2695401"/>
            <a:ext cx="2066511" cy="809799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8001000" y="6324600"/>
            <a:ext cx="990600" cy="5334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3" name="TextBox 2"/>
          <p:cNvSpPr txBox="1"/>
          <p:nvPr/>
        </p:nvSpPr>
        <p:spPr>
          <a:xfrm>
            <a:off x="2362199" y="418780"/>
            <a:ext cx="44378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BA" sz="2800" dirty="0" smtClean="0"/>
              <a:t>ПРОТЕСТАНТИЗАМ</a:t>
            </a:r>
            <a:endParaRPr lang="sr-Latn-RS" sz="2800" dirty="0"/>
          </a:p>
        </p:txBody>
      </p:sp>
    </p:spTree>
    <p:extLst>
      <p:ext uri="{BB962C8B-B14F-4D97-AF65-F5344CB8AC3E}">
        <p14:creationId xmlns:p14="http://schemas.microsoft.com/office/powerpoint/2010/main" val="19608709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42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300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6000"/>
                            </p:stCondLst>
                            <p:childTnLst>
                              <p:par>
                                <p:cTn id="63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6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80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9000"/>
                            </p:stCondLst>
                            <p:childTnLst>
                              <p:par>
                                <p:cTn id="7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10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2000"/>
                            </p:stCondLst>
                            <p:childTnLst>
                              <p:par>
                                <p:cTn id="8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/>
      <p:bldP spid="12" grpId="0" animBg="1"/>
      <p:bldP spid="13" grpId="0" animBg="1"/>
      <p:bldP spid="14" grpId="0" animBg="1"/>
      <p:bldP spid="15" grpId="0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9177" y="286907"/>
            <a:ext cx="53040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BA" sz="2800" dirty="0" smtClean="0"/>
              <a:t>ХРИШЋАНСКИ КОРИЈЕНИ</a:t>
            </a:r>
            <a:endParaRPr lang="sr-Latn-RS" sz="2800" dirty="0"/>
          </a:p>
        </p:txBody>
      </p:sp>
      <p:sp>
        <p:nvSpPr>
          <p:cNvPr id="5" name="Rounded Rectangle 4"/>
          <p:cNvSpPr/>
          <p:nvPr/>
        </p:nvSpPr>
        <p:spPr>
          <a:xfrm>
            <a:off x="599679" y="1418860"/>
            <a:ext cx="15240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BA" b="1" dirty="0" smtClean="0">
                <a:solidFill>
                  <a:schemeClr val="tx1"/>
                </a:solidFill>
              </a:rPr>
              <a:t>ИСУС ХРИСТОС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788919" y="1423050"/>
            <a:ext cx="1948733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BA" b="1" dirty="0" smtClean="0">
                <a:solidFill>
                  <a:schemeClr val="tx1"/>
                </a:solidFill>
              </a:rPr>
              <a:t>ЈОСИФ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362200" y="1630017"/>
            <a:ext cx="45719" cy="463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0" name="Oval 9"/>
          <p:cNvSpPr/>
          <p:nvPr/>
        </p:nvSpPr>
        <p:spPr>
          <a:xfrm>
            <a:off x="5357605" y="1360635"/>
            <a:ext cx="2316481" cy="9708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BA" b="1" dirty="0">
                <a:solidFill>
                  <a:schemeClr val="tx1"/>
                </a:solidFill>
              </a:rPr>
              <a:t>с</a:t>
            </a:r>
            <a:r>
              <a:rPr lang="sr-Cyrl-BA" b="1" dirty="0" smtClean="0">
                <a:solidFill>
                  <a:schemeClr val="tx1"/>
                </a:solidFill>
              </a:rPr>
              <a:t>толарски радови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3608" y="2388038"/>
            <a:ext cx="2561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BA" dirty="0"/>
              <a:t>Св. апостол Павле</a:t>
            </a:r>
            <a:endParaRPr lang="sr-Latn-RS" b="1" dirty="0"/>
          </a:p>
        </p:txBody>
      </p:sp>
      <p:sp>
        <p:nvSpPr>
          <p:cNvPr id="12" name="Oval 11"/>
          <p:cNvSpPr/>
          <p:nvPr/>
        </p:nvSpPr>
        <p:spPr>
          <a:xfrm>
            <a:off x="-70842" y="3468308"/>
            <a:ext cx="3133722" cy="1305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„</a:t>
            </a:r>
            <a:r>
              <a:rPr lang="ru-RU" b="1" dirty="0">
                <a:solidFill>
                  <a:schemeClr val="tx1"/>
                </a:solidFill>
              </a:rPr>
              <a:t>Ако неко неће да ради, нека и не </a:t>
            </a:r>
            <a:r>
              <a:rPr lang="ru-RU" b="1" dirty="0" smtClean="0">
                <a:solidFill>
                  <a:schemeClr val="tx1"/>
                </a:solidFill>
              </a:rPr>
              <a:t>једе“.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3118950" y="3410120"/>
            <a:ext cx="2261546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BA" b="1" dirty="0">
                <a:solidFill>
                  <a:schemeClr val="tx1"/>
                </a:solidFill>
              </a:rPr>
              <a:t>„Ради и моли </a:t>
            </a:r>
            <a:r>
              <a:rPr lang="sr-Cyrl-BA" b="1" dirty="0" smtClean="0">
                <a:solidFill>
                  <a:schemeClr val="tx1"/>
                </a:solidFill>
              </a:rPr>
              <a:t>се“.</a:t>
            </a:r>
            <a:endParaRPr lang="sr-Latn-RS" b="1" dirty="0">
              <a:solidFill>
                <a:schemeClr val="tx1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1676400" y="793024"/>
            <a:ext cx="1268889" cy="543833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tailEnd type="triangle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841470" y="829547"/>
            <a:ext cx="0" cy="537071"/>
          </a:xfrm>
          <a:prstGeom prst="straightConnector1">
            <a:avLst/>
          </a:prstGeom>
          <a:ln>
            <a:tailEnd type="triangle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867400" y="793024"/>
            <a:ext cx="304800" cy="481329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endCxn id="12" idx="0"/>
          </p:cNvCxnSpPr>
          <p:nvPr/>
        </p:nvCxnSpPr>
        <p:spPr>
          <a:xfrm>
            <a:off x="1496019" y="2684574"/>
            <a:ext cx="0" cy="783734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165840" y="2850470"/>
            <a:ext cx="48032" cy="509846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8001000" y="6324600"/>
            <a:ext cx="990600" cy="5334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191119" y="1787837"/>
            <a:ext cx="578899" cy="18980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5177612" y="3959329"/>
            <a:ext cx="3677803" cy="12012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„Моли се као да све зависи од Бога. Ради као да све зависи од </a:t>
            </a:r>
            <a:r>
              <a:rPr lang="ru-RU" b="1" dirty="0" smtClean="0">
                <a:solidFill>
                  <a:schemeClr val="tx1"/>
                </a:solidFill>
              </a:rPr>
              <a:t>тебе“.</a:t>
            </a:r>
            <a:endParaRPr lang="sr-Latn-RS" b="1" dirty="0">
              <a:solidFill>
                <a:schemeClr val="tx1"/>
              </a:solidFill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6629400" y="3000956"/>
            <a:ext cx="83457" cy="958373"/>
          </a:xfrm>
          <a:prstGeom prst="straightConnector1">
            <a:avLst/>
          </a:prstGeom>
          <a:ln>
            <a:tailEnd type="triangle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6" idx="3"/>
            <a:endCxn id="10" idx="2"/>
          </p:cNvCxnSpPr>
          <p:nvPr/>
        </p:nvCxnSpPr>
        <p:spPr>
          <a:xfrm flipV="1">
            <a:off x="4737652" y="1846068"/>
            <a:ext cx="619953" cy="341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489692" y="2481138"/>
            <a:ext cx="1671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BA" dirty="0"/>
              <a:t>Св. Бенедикт </a:t>
            </a:r>
            <a:endParaRPr lang="sr-Latn-RS" dirty="0"/>
          </a:p>
        </p:txBody>
      </p:sp>
      <p:sp>
        <p:nvSpPr>
          <p:cNvPr id="32" name="TextBox 31"/>
          <p:cNvSpPr txBox="1"/>
          <p:nvPr/>
        </p:nvSpPr>
        <p:spPr>
          <a:xfrm>
            <a:off x="5453983" y="2674279"/>
            <a:ext cx="2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BA" dirty="0"/>
              <a:t>Св. Игнације </a:t>
            </a:r>
            <a:r>
              <a:rPr lang="sr-Cyrl-BA" dirty="0" err="1"/>
              <a:t>Лојола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941956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1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4000"/>
                            </p:stCondLst>
                            <p:childTnLst>
                              <p:par>
                                <p:cTn id="6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6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7000"/>
                            </p:stCondLst>
                            <p:childTnLst>
                              <p:par>
                                <p:cTn id="7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9000"/>
                            </p:stCondLst>
                            <p:childTnLst>
                              <p:par>
                                <p:cTn id="7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1000"/>
                            </p:stCondLst>
                            <p:childTnLst>
                              <p:par>
                                <p:cTn id="9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2000"/>
                            </p:stCondLst>
                            <p:childTnLst>
                              <p:par>
                                <p:cTn id="98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0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4000"/>
                            </p:stCondLst>
                            <p:childTnLst>
                              <p:par>
                                <p:cTn id="10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4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6000"/>
                            </p:stCondLst>
                            <p:childTnLst>
                              <p:par>
                                <p:cTn id="10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7000"/>
                            </p:stCondLst>
                            <p:childTnLst>
                              <p:par>
                                <p:cTn id="11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10" grpId="0" animBg="1"/>
      <p:bldP spid="11" grpId="0"/>
      <p:bldP spid="12" grpId="0" animBg="1"/>
      <p:bldP spid="13" grpId="0" animBg="1"/>
      <p:bldP spid="34" grpId="0" animBg="1"/>
      <p:bldP spid="28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034" y="381000"/>
            <a:ext cx="6858000" cy="858837"/>
          </a:xfrm>
        </p:spPr>
        <p:txBody>
          <a:bodyPr/>
          <a:lstStyle/>
          <a:p>
            <a:r>
              <a:rPr lang="sr-Cyrl-BA" sz="3600" dirty="0"/>
              <a:t>Св. владика Николај Велимировић: </a:t>
            </a:r>
            <a:endParaRPr lang="sr-Latn-R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974034" y="1371600"/>
            <a:ext cx="7734300" cy="34163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400" dirty="0"/>
              <a:t>„Лењиве руке брзо запосли ђаво, а вредне ангел. У овоме свету непрестаног покрета и непрестаних промена човек хтео </a:t>
            </a:r>
            <a:r>
              <a:rPr lang="ru-RU" sz="2400" dirty="0" smtClean="0"/>
              <a:t>не хтео </a:t>
            </a:r>
            <a:r>
              <a:rPr lang="ru-RU" sz="2400" dirty="0"/>
              <a:t>мора бити запослен, било добрим било злим деловањем. Лењив човек у ствари није незапослен: он је вредни посленик ђавола. Лењо тело и лења душа најподеснија је њива за ђаволско орање и сејање. Антоније Велики вели: „тело треба укроћавати и утомљавати дугим трудом." </a:t>
            </a:r>
            <a:endParaRPr lang="sr-Latn-RS" sz="2400" dirty="0"/>
          </a:p>
        </p:txBody>
      </p:sp>
      <p:sp>
        <p:nvSpPr>
          <p:cNvPr id="25" name="Rounded Rectangle 24"/>
          <p:cNvSpPr/>
          <p:nvPr/>
        </p:nvSpPr>
        <p:spPr>
          <a:xfrm>
            <a:off x="8001000" y="6248400"/>
            <a:ext cx="990600" cy="5334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310824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4218" y="392772"/>
            <a:ext cx="2085561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BA" dirty="0" err="1"/>
              <a:t>Јефрем</a:t>
            </a:r>
            <a:r>
              <a:rPr lang="sr-Cyrl-BA" dirty="0"/>
              <a:t> </a:t>
            </a:r>
            <a:r>
              <a:rPr lang="sr-Cyrl-BA" dirty="0" err="1"/>
              <a:t>Сирин</a:t>
            </a:r>
            <a:endParaRPr lang="sr-Latn-RS" dirty="0"/>
          </a:p>
        </p:txBody>
      </p:sp>
      <p:sp>
        <p:nvSpPr>
          <p:cNvPr id="3" name="TextBox 2"/>
          <p:cNvSpPr txBox="1"/>
          <p:nvPr/>
        </p:nvSpPr>
        <p:spPr>
          <a:xfrm>
            <a:off x="1535595" y="1303304"/>
            <a:ext cx="4048539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„Учи </a:t>
            </a:r>
            <a:r>
              <a:rPr lang="ru-RU" dirty="0"/>
              <a:t>се радити, да се не би учио просити!" </a:t>
            </a:r>
            <a:endParaRPr lang="sr-Latn-RS" dirty="0"/>
          </a:p>
        </p:txBody>
      </p:sp>
      <p:sp>
        <p:nvSpPr>
          <p:cNvPr id="5" name="Rounded Rectangle 4"/>
          <p:cNvSpPr/>
          <p:nvPr/>
        </p:nvSpPr>
        <p:spPr>
          <a:xfrm>
            <a:off x="8001000" y="6324600"/>
            <a:ext cx="990600" cy="4572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0" y="1676400"/>
            <a:ext cx="1905000" cy="3523387"/>
          </a:xfrm>
          <a:prstGeom prst="rect">
            <a:avLst/>
          </a:prstGeom>
        </p:spPr>
      </p:pic>
      <p:sp>
        <p:nvSpPr>
          <p:cNvPr id="7" name="Down Arrow 6"/>
          <p:cNvSpPr/>
          <p:nvPr/>
        </p:nvSpPr>
        <p:spPr>
          <a:xfrm>
            <a:off x="2514600" y="816588"/>
            <a:ext cx="304800" cy="4867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8" name="Down Arrow 7"/>
          <p:cNvSpPr/>
          <p:nvPr/>
        </p:nvSpPr>
        <p:spPr>
          <a:xfrm>
            <a:off x="3548269" y="1949635"/>
            <a:ext cx="381000" cy="7419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9" name="TextBox 8"/>
          <p:cNvSpPr txBox="1"/>
          <p:nvPr/>
        </p:nvSpPr>
        <p:spPr>
          <a:xfrm>
            <a:off x="2057400" y="2691541"/>
            <a:ext cx="518160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Примјер </a:t>
            </a:r>
            <a:r>
              <a:rPr lang="ru-RU" dirty="0"/>
              <a:t>непрестаног и напрегнутог труда, духовног и </a:t>
            </a:r>
            <a:r>
              <a:rPr lang="ru-RU" dirty="0" smtClean="0"/>
              <a:t>тјелесног</a:t>
            </a:r>
            <a:r>
              <a:rPr lang="ru-RU" dirty="0"/>
              <a:t>, дају нам и апостоли и сви светитељи.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438731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4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41306" y="-30458"/>
            <a:ext cx="52008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Стара Грчка и </a:t>
            </a:r>
            <a:r>
              <a:rPr lang="ru-RU" sz="2800" b="1" dirty="0" smtClean="0"/>
              <a:t>Рим</a:t>
            </a:r>
            <a:endParaRPr lang="ru-RU" sz="2800" b="1" dirty="0"/>
          </a:p>
          <a:p>
            <a:r>
              <a:rPr lang="ru-RU" sz="2800" dirty="0"/>
              <a:t/>
            </a:r>
            <a:br>
              <a:rPr lang="ru-RU" sz="2800" dirty="0"/>
            </a:br>
            <a:endParaRPr lang="sr-Latn-RS" sz="2800" dirty="0"/>
          </a:p>
        </p:txBody>
      </p:sp>
      <p:sp>
        <p:nvSpPr>
          <p:cNvPr id="5" name="Rounded Rectangle 4"/>
          <p:cNvSpPr/>
          <p:nvPr/>
        </p:nvSpPr>
        <p:spPr>
          <a:xfrm>
            <a:off x="2679702" y="966923"/>
            <a:ext cx="3024148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BA" b="1" dirty="0" smtClean="0">
                <a:solidFill>
                  <a:schemeClr val="tx1"/>
                </a:solidFill>
              </a:rPr>
              <a:t>примјер </a:t>
            </a:r>
            <a:r>
              <a:rPr lang="sr-Cyrl-BA" b="1" dirty="0">
                <a:solidFill>
                  <a:schemeClr val="tx1"/>
                </a:solidFill>
              </a:rPr>
              <a:t>цивилизација 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362200" y="1630017"/>
            <a:ext cx="45719" cy="463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0" name="Oval 9"/>
          <p:cNvSpPr/>
          <p:nvPr/>
        </p:nvSpPr>
        <p:spPr>
          <a:xfrm>
            <a:off x="-91441" y="1688275"/>
            <a:ext cx="2316481" cy="9708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BA" b="1" dirty="0">
                <a:solidFill>
                  <a:schemeClr val="tx1"/>
                </a:solidFill>
              </a:rPr>
              <a:t>„Ниједан рад није </a:t>
            </a:r>
            <a:r>
              <a:rPr lang="sr-Cyrl-BA" b="1" dirty="0" smtClean="0">
                <a:solidFill>
                  <a:schemeClr val="tx1"/>
                </a:solidFill>
              </a:rPr>
              <a:t>срамота“.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36463" y="2311428"/>
            <a:ext cx="15769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BA" sz="2400" dirty="0" smtClean="0"/>
              <a:t>Хесиод</a:t>
            </a:r>
            <a:endParaRPr lang="sr-Latn-RS" sz="2400" b="1" dirty="0"/>
          </a:p>
        </p:txBody>
      </p:sp>
      <p:sp>
        <p:nvSpPr>
          <p:cNvPr id="12" name="Oval 11"/>
          <p:cNvSpPr/>
          <p:nvPr/>
        </p:nvSpPr>
        <p:spPr>
          <a:xfrm>
            <a:off x="310542" y="3150780"/>
            <a:ext cx="3133722" cy="1305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„Није рад срамота, већ </a:t>
            </a:r>
            <a:r>
              <a:rPr lang="ru-RU" b="1" dirty="0" smtClean="0">
                <a:solidFill>
                  <a:schemeClr val="tx1"/>
                </a:solidFill>
              </a:rPr>
              <a:t>љеност“.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3146677" y="3439650"/>
            <a:ext cx="3710428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„Ако желиш богатство, послушај ме и ради, налажући посао на </a:t>
            </a:r>
            <a:r>
              <a:rPr lang="ru-RU" b="1" dirty="0" smtClean="0">
                <a:solidFill>
                  <a:schemeClr val="tx1"/>
                </a:solidFill>
              </a:rPr>
              <a:t>посао“.</a:t>
            </a:r>
            <a:endParaRPr lang="sr-Latn-RS" b="1" dirty="0">
              <a:solidFill>
                <a:schemeClr val="tx1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3962400" y="353845"/>
            <a:ext cx="20578" cy="613078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tailEnd type="triangle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066800" y="1048550"/>
            <a:ext cx="0" cy="537071"/>
          </a:xfrm>
          <a:prstGeom prst="straightConnector1">
            <a:avLst/>
          </a:prstGeom>
          <a:ln>
            <a:tailEnd type="triangle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2465745" y="2758084"/>
            <a:ext cx="594698" cy="373589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3777827" y="2851083"/>
            <a:ext cx="878201" cy="599395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8001000" y="6324600"/>
            <a:ext cx="990600" cy="5334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34" name="Oval 33"/>
          <p:cNvSpPr/>
          <p:nvPr/>
        </p:nvSpPr>
        <p:spPr>
          <a:xfrm>
            <a:off x="5524500" y="1872876"/>
            <a:ext cx="3839733" cy="18991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„Није срамота признати да си сиромашан, срамота је не борити се против сиромаштва радом.“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4009482" y="5464111"/>
            <a:ext cx="2461592" cy="10832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BA" b="1" dirty="0">
                <a:solidFill>
                  <a:schemeClr val="tx1"/>
                </a:solidFill>
              </a:rPr>
              <a:t>„</a:t>
            </a:r>
            <a:r>
              <a:rPr lang="sr-Cyrl-BA" b="1" dirty="0" smtClean="0">
                <a:solidFill>
                  <a:schemeClr val="tx1"/>
                </a:solidFill>
              </a:rPr>
              <a:t>Успјех </a:t>
            </a:r>
            <a:r>
              <a:rPr lang="sr-Cyrl-BA" b="1" dirty="0">
                <a:solidFill>
                  <a:schemeClr val="tx1"/>
                </a:solidFill>
              </a:rPr>
              <a:t>зависи од </a:t>
            </a:r>
            <a:r>
              <a:rPr lang="sr-Cyrl-BA" b="1" dirty="0" smtClean="0">
                <a:solidFill>
                  <a:schemeClr val="tx1"/>
                </a:solidFill>
              </a:rPr>
              <a:t>труда“.</a:t>
            </a:r>
            <a:endParaRPr lang="sr-Latn-RS" b="1" dirty="0">
              <a:solidFill>
                <a:schemeClr val="tx1"/>
              </a:solidFill>
            </a:endParaRPr>
          </a:p>
        </p:txBody>
      </p:sp>
      <p:cxnSp>
        <p:nvCxnSpPr>
          <p:cNvPr id="37" name="Straight Arrow Connector 36"/>
          <p:cNvCxnSpPr>
            <a:stCxn id="22" idx="2"/>
            <a:endCxn id="34" idx="0"/>
          </p:cNvCxnSpPr>
          <p:nvPr/>
        </p:nvCxnSpPr>
        <p:spPr>
          <a:xfrm>
            <a:off x="7373931" y="966923"/>
            <a:ext cx="70436" cy="905953"/>
          </a:xfrm>
          <a:prstGeom prst="straightConnector1">
            <a:avLst/>
          </a:prstGeom>
          <a:ln>
            <a:tailEnd type="triangle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3444264" y="5122437"/>
            <a:ext cx="1051536" cy="341674"/>
          </a:xfrm>
          <a:prstGeom prst="straightConnector1">
            <a:avLst/>
          </a:prstGeom>
          <a:ln>
            <a:tailEnd type="triangle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90746" y="687571"/>
            <a:ext cx="108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BA" dirty="0" smtClean="0"/>
              <a:t>Сократ</a:t>
            </a:r>
            <a:endParaRPr lang="sr-Latn-RS" dirty="0"/>
          </a:p>
        </p:txBody>
      </p:sp>
      <p:sp>
        <p:nvSpPr>
          <p:cNvPr id="22" name="TextBox 21"/>
          <p:cNvSpPr txBox="1"/>
          <p:nvPr/>
        </p:nvSpPr>
        <p:spPr>
          <a:xfrm>
            <a:off x="6731138" y="597591"/>
            <a:ext cx="1285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BA" dirty="0" err="1"/>
              <a:t>Перикле</a:t>
            </a:r>
            <a:endParaRPr lang="sr-Latn-RS" dirty="0"/>
          </a:p>
        </p:txBody>
      </p:sp>
      <p:sp>
        <p:nvSpPr>
          <p:cNvPr id="26" name="TextBox 25"/>
          <p:cNvSpPr txBox="1"/>
          <p:nvPr/>
        </p:nvSpPr>
        <p:spPr>
          <a:xfrm>
            <a:off x="2736463" y="4762854"/>
            <a:ext cx="1576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BA" dirty="0"/>
              <a:t>Софокле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5663824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3000"/>
                            </p:stCondLst>
                            <p:childTnLst>
                              <p:par>
                                <p:cTn id="4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0"/>
                            </p:stCondLst>
                            <p:childTnLst>
                              <p:par>
                                <p:cTn id="54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70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80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1000"/>
                            </p:stCondLst>
                            <p:childTnLst>
                              <p:par>
                                <p:cTn id="7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6000"/>
                            </p:stCondLst>
                            <p:childTnLst>
                              <p:par>
                                <p:cTn id="9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10" grpId="0" animBg="1"/>
      <p:bldP spid="11" grpId="0"/>
      <p:bldP spid="12" grpId="0" animBg="1"/>
      <p:bldP spid="13" grpId="0" animBg="1"/>
      <p:bldP spid="34" grpId="0" animBg="1"/>
      <p:bldP spid="35" grpId="0" animBg="1"/>
      <p:bldP spid="18" grpId="0"/>
      <p:bldP spid="22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16565"/>
            <a:ext cx="1752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b="1" dirty="0" smtClean="0"/>
              <a:t>ЕУРИПИД</a:t>
            </a:r>
            <a:endParaRPr lang="sr-Latn-RS" sz="20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8001000" y="6324600"/>
            <a:ext cx="990600" cy="4572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" name="Rectangle 1"/>
          <p:cNvSpPr/>
          <p:nvPr/>
        </p:nvSpPr>
        <p:spPr>
          <a:xfrm>
            <a:off x="899874" y="914400"/>
            <a:ext cx="599125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BA" sz="5400" dirty="0"/>
              <a:t>„Велики труд, </a:t>
            </a:r>
            <a:endParaRPr lang="sr-Cyrl-BA" sz="5400" dirty="0" smtClean="0"/>
          </a:p>
          <a:p>
            <a:pPr algn="ctr"/>
            <a:r>
              <a:rPr lang="sr-Cyrl-BA" sz="5400" dirty="0" smtClean="0"/>
              <a:t>велики напредак“.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1905000" y="416675"/>
            <a:ext cx="381000" cy="6501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9" name="TextBox 8"/>
          <p:cNvSpPr txBox="1"/>
          <p:nvPr/>
        </p:nvSpPr>
        <p:spPr>
          <a:xfrm>
            <a:off x="899874" y="2668726"/>
            <a:ext cx="13861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BA" sz="2000" b="1" dirty="0"/>
              <a:t>Хорације</a:t>
            </a:r>
            <a:endParaRPr lang="sr-Latn-RS" sz="2000" b="1" dirty="0"/>
          </a:p>
        </p:txBody>
      </p:sp>
      <p:sp>
        <p:nvSpPr>
          <p:cNvPr id="10" name="Rectangle 9"/>
          <p:cNvSpPr/>
          <p:nvPr/>
        </p:nvSpPr>
        <p:spPr>
          <a:xfrm>
            <a:off x="1107683" y="2967335"/>
            <a:ext cx="692862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dirty="0"/>
              <a:t>„</a:t>
            </a:r>
            <a:r>
              <a:rPr lang="ru-RU" sz="3200" dirty="0"/>
              <a:t>Смртницима живот не пружа </a:t>
            </a:r>
            <a:endParaRPr lang="ru-RU" sz="3200" dirty="0" smtClean="0"/>
          </a:p>
          <a:p>
            <a:pPr algn="ctr"/>
            <a:r>
              <a:rPr lang="ru-RU" sz="3200" dirty="0" smtClean="0"/>
              <a:t>ништа </a:t>
            </a:r>
            <a:r>
              <a:rPr lang="ru-RU" sz="3200" dirty="0"/>
              <a:t>без великог и упорног </a:t>
            </a:r>
            <a:r>
              <a:rPr lang="ru-RU" sz="3200" dirty="0" smtClean="0"/>
              <a:t>рада“.</a:t>
            </a:r>
            <a:endParaRPr lang="sr-Latn-RS" sz="32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1018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8" grpId="0" animBg="1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4218" y="392772"/>
            <a:ext cx="2484782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BA" dirty="0" smtClean="0"/>
              <a:t>ИСЛАМ-МУХАМЕД</a:t>
            </a:r>
            <a:endParaRPr lang="sr-Latn-RS" dirty="0"/>
          </a:p>
        </p:txBody>
      </p:sp>
      <p:sp>
        <p:nvSpPr>
          <p:cNvPr id="3" name="TextBox 2"/>
          <p:cNvSpPr txBox="1"/>
          <p:nvPr/>
        </p:nvSpPr>
        <p:spPr>
          <a:xfrm>
            <a:off x="1535595" y="1303304"/>
            <a:ext cx="5551005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„Ради за овај </a:t>
            </a:r>
            <a:r>
              <a:rPr lang="ru-RU" dirty="0" smtClean="0"/>
              <a:t>свијет </a:t>
            </a:r>
            <a:r>
              <a:rPr lang="ru-RU" dirty="0"/>
              <a:t>као да ћеш </a:t>
            </a:r>
            <a:r>
              <a:rPr lang="ru-RU" dirty="0" smtClean="0"/>
              <a:t>вјечно живјети</a:t>
            </a:r>
            <a:r>
              <a:rPr lang="ru-RU" dirty="0"/>
              <a:t>, и ради за онај као да ћеш сутра </a:t>
            </a:r>
            <a:r>
              <a:rPr lang="ru-RU" dirty="0" smtClean="0"/>
              <a:t>умријети</a:t>
            </a:r>
            <a:r>
              <a:rPr lang="ru-RU" dirty="0" smtClean="0"/>
              <a:t>“.</a:t>
            </a:r>
            <a:endParaRPr lang="sr-Latn-RS" dirty="0"/>
          </a:p>
        </p:txBody>
      </p:sp>
      <p:sp>
        <p:nvSpPr>
          <p:cNvPr id="5" name="Rounded Rectangle 4"/>
          <p:cNvSpPr/>
          <p:nvPr/>
        </p:nvSpPr>
        <p:spPr>
          <a:xfrm>
            <a:off x="8001000" y="6324600"/>
            <a:ext cx="990600" cy="4572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0" y="1676400"/>
            <a:ext cx="1905000" cy="3523387"/>
          </a:xfrm>
          <a:prstGeom prst="rect">
            <a:avLst/>
          </a:prstGeom>
        </p:spPr>
      </p:pic>
      <p:sp>
        <p:nvSpPr>
          <p:cNvPr id="7" name="Down Arrow 6"/>
          <p:cNvSpPr/>
          <p:nvPr/>
        </p:nvSpPr>
        <p:spPr>
          <a:xfrm>
            <a:off x="2514600" y="816588"/>
            <a:ext cx="304800" cy="4867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8" name="Down Arrow 7"/>
          <p:cNvSpPr/>
          <p:nvPr/>
        </p:nvSpPr>
        <p:spPr>
          <a:xfrm>
            <a:off x="3548269" y="1949635"/>
            <a:ext cx="381000" cy="7419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9" name="TextBox 8"/>
          <p:cNvSpPr txBox="1"/>
          <p:nvPr/>
        </p:nvSpPr>
        <p:spPr>
          <a:xfrm>
            <a:off x="2057400" y="2691541"/>
            <a:ext cx="20574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BA" b="1" dirty="0"/>
              <a:t>Далеки исток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4600" y="3496774"/>
            <a:ext cx="4648200" cy="147732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Културе, </a:t>
            </a:r>
            <a:r>
              <a:rPr lang="ru-RU" dirty="0"/>
              <a:t>које су изван јудео-хришћанске </a:t>
            </a:r>
            <a:r>
              <a:rPr lang="ru-RU" dirty="0" smtClean="0"/>
              <a:t>цивилизације, такође, </a:t>
            </a:r>
            <a:r>
              <a:rPr lang="ru-RU" dirty="0"/>
              <a:t>могу да поседују врло развијену радну етику, попут Јапана, а у </a:t>
            </a:r>
            <a:r>
              <a:rPr lang="ru-RU" dirty="0" smtClean="0"/>
              <a:t>посљедње </a:t>
            </a:r>
            <a:r>
              <a:rPr lang="ru-RU" dirty="0" smtClean="0"/>
              <a:t>вријеме </a:t>
            </a:r>
            <a:r>
              <a:rPr lang="ru-RU" dirty="0"/>
              <a:t>и осталих азијских тигрова.</a:t>
            </a:r>
            <a:endParaRPr lang="sr-Latn-RS" dirty="0"/>
          </a:p>
        </p:txBody>
      </p:sp>
      <p:sp>
        <p:nvSpPr>
          <p:cNvPr id="10" name="Down Arrow 9"/>
          <p:cNvSpPr/>
          <p:nvPr/>
        </p:nvSpPr>
        <p:spPr>
          <a:xfrm>
            <a:off x="3929269" y="3124200"/>
            <a:ext cx="414131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03910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4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5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8" grpId="1" animBg="1"/>
      <p:bldP spid="9" grpId="0" animBg="1"/>
      <p:bldP spid="4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2814" y="1762540"/>
            <a:ext cx="1990725" cy="22955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" y="1905000"/>
            <a:ext cx="1914525" cy="2390775"/>
          </a:xfrm>
          <a:prstGeom prst="rect">
            <a:avLst/>
          </a:prstGeom>
        </p:spPr>
      </p:pic>
      <p:sp>
        <p:nvSpPr>
          <p:cNvPr id="4" name="Oval Callout 3"/>
          <p:cNvSpPr/>
          <p:nvPr/>
        </p:nvSpPr>
        <p:spPr>
          <a:xfrm>
            <a:off x="984387" y="0"/>
            <a:ext cx="3816213" cy="1762540"/>
          </a:xfrm>
          <a:prstGeom prst="wedgeEllipseCallout">
            <a:avLst>
              <a:gd name="adj1" fmla="val -26003"/>
              <a:gd name="adj2" fmla="val 65227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Буда: </a:t>
            </a:r>
            <a:r>
              <a:rPr lang="ru-RU" b="1" dirty="0" smtClean="0">
                <a:solidFill>
                  <a:srgbClr val="FF0000"/>
                </a:solidFill>
              </a:rPr>
              <a:t>„Љењивац </a:t>
            </a:r>
            <a:r>
              <a:rPr lang="ru-RU" b="1" dirty="0">
                <a:solidFill>
                  <a:srgbClr val="FF0000"/>
                </a:solidFill>
              </a:rPr>
              <a:t>иде кратким путем у смрт а </a:t>
            </a:r>
            <a:r>
              <a:rPr lang="ru-RU" b="1" dirty="0" smtClean="0">
                <a:solidFill>
                  <a:srgbClr val="FF0000"/>
                </a:solidFill>
              </a:rPr>
              <a:t>вриједан </a:t>
            </a:r>
            <a:r>
              <a:rPr lang="ru-RU" b="1" dirty="0">
                <a:solidFill>
                  <a:srgbClr val="FF0000"/>
                </a:solidFill>
              </a:rPr>
              <a:t>иде путем </a:t>
            </a:r>
            <a:r>
              <a:rPr lang="ru-RU" b="1" dirty="0" smtClean="0">
                <a:solidFill>
                  <a:srgbClr val="FF0000"/>
                </a:solidFill>
              </a:rPr>
              <a:t>живота“.</a:t>
            </a:r>
            <a:endParaRPr lang="sr-Latn-RS" b="1" dirty="0">
              <a:solidFill>
                <a:srgbClr val="FF0000"/>
              </a:solidFill>
            </a:endParaRPr>
          </a:p>
        </p:txBody>
      </p:sp>
      <p:sp>
        <p:nvSpPr>
          <p:cNvPr id="6" name="Flowchart: Sequential Access Storage 5"/>
          <p:cNvSpPr/>
          <p:nvPr/>
        </p:nvSpPr>
        <p:spPr>
          <a:xfrm>
            <a:off x="3831954" y="1432477"/>
            <a:ext cx="3260860" cy="2628901"/>
          </a:xfrm>
          <a:prstGeom prst="flowChartMagneticTap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Конфучије: „Када радиш за друге, ради тако посвећено као да радиш за </a:t>
            </a:r>
            <a:r>
              <a:rPr lang="ru-RU" b="1" dirty="0" smtClean="0">
                <a:solidFill>
                  <a:srgbClr val="FF0000"/>
                </a:solidFill>
              </a:rPr>
              <a:t>себе“.</a:t>
            </a:r>
            <a:endParaRPr lang="sr-Latn-RS" b="1" dirty="0">
              <a:solidFill>
                <a:srgbClr val="FF00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001000" y="6248400"/>
            <a:ext cx="914400" cy="5334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0791705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828800"/>
            <a:ext cx="5715000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BA" b="1" dirty="0"/>
              <a:t>Радна етика </a:t>
            </a:r>
            <a:r>
              <a:rPr lang="sr-Cyrl-BA" b="1" dirty="0" smtClean="0"/>
              <a:t>код нас!</a:t>
            </a:r>
          </a:p>
          <a:p>
            <a:r>
              <a:rPr lang="ru-RU" dirty="0"/>
              <a:t>Многи </a:t>
            </a:r>
            <a:r>
              <a:rPr lang="ru-RU" dirty="0" smtClean="0"/>
              <a:t>примјери </a:t>
            </a:r>
            <a:r>
              <a:rPr lang="ru-RU" dirty="0"/>
              <a:t>говоре у прилог чињеници да је радна етика чинила саставни </a:t>
            </a:r>
            <a:r>
              <a:rPr lang="ru-RU" dirty="0" smtClean="0"/>
              <a:t>дио </a:t>
            </a:r>
            <a:r>
              <a:rPr lang="ru-RU" dirty="0"/>
              <a:t>српског идентитета у протеклим </a:t>
            </a:r>
            <a:r>
              <a:rPr lang="ru-RU" dirty="0" smtClean="0"/>
              <a:t>вијековима.</a:t>
            </a:r>
            <a:endParaRPr lang="sr-Cyrl-BA" b="1" dirty="0"/>
          </a:p>
        </p:txBody>
      </p:sp>
      <p:sp>
        <p:nvSpPr>
          <p:cNvPr id="4" name="Rounded Rectangle 3"/>
          <p:cNvSpPr/>
          <p:nvPr/>
        </p:nvSpPr>
        <p:spPr>
          <a:xfrm>
            <a:off x="8001000" y="6400800"/>
            <a:ext cx="990600" cy="3810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1219200"/>
            <a:ext cx="30480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14523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4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96020" y="286907"/>
            <a:ext cx="6885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Св. Сава, </a:t>
            </a:r>
            <a:r>
              <a:rPr lang="ru-RU" sz="2800" i="1" dirty="0"/>
              <a:t>Житије св. Симеона Немање</a:t>
            </a:r>
            <a:endParaRPr lang="sr-Latn-RS" sz="2800" dirty="0"/>
          </a:p>
        </p:txBody>
      </p:sp>
      <p:sp>
        <p:nvSpPr>
          <p:cNvPr id="5" name="Rounded Rectangle 4"/>
          <p:cNvSpPr/>
          <p:nvPr/>
        </p:nvSpPr>
        <p:spPr>
          <a:xfrm>
            <a:off x="45718" y="1418860"/>
            <a:ext cx="2362199" cy="10527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Баталака, А. Л., </a:t>
            </a:r>
            <a:r>
              <a:rPr lang="ru-RU" b="1" i="1" dirty="0">
                <a:solidFill>
                  <a:schemeClr val="tx1"/>
                </a:solidFill>
              </a:rPr>
              <a:t>Живот и прикљученија Карађорђа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812125" y="1304543"/>
            <a:ext cx="2206587" cy="12512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 „Божјом помоћу и својим трудом то </a:t>
            </a:r>
            <a:r>
              <a:rPr lang="ru-RU" b="1" dirty="0" smtClean="0">
                <a:solidFill>
                  <a:schemeClr val="tx1"/>
                </a:solidFill>
              </a:rPr>
              <a:t>се све стиче</a:t>
            </a:r>
            <a:r>
              <a:rPr lang="ru-RU" b="1" dirty="0">
                <a:solidFill>
                  <a:schemeClr val="tx1"/>
                </a:solidFill>
              </a:rPr>
              <a:t>.“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362200" y="1630017"/>
            <a:ext cx="45719" cy="463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2" name="Oval 11"/>
          <p:cNvSpPr/>
          <p:nvPr/>
        </p:nvSpPr>
        <p:spPr>
          <a:xfrm>
            <a:off x="-70842" y="3468308"/>
            <a:ext cx="3423642" cy="1865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„Одвећ штедљив у времену, а од природе дјејатељан будући, није никад седио </a:t>
            </a:r>
            <a:r>
              <a:rPr lang="ru-RU" b="1" dirty="0" smtClean="0">
                <a:solidFill>
                  <a:schemeClr val="tx1"/>
                </a:solidFill>
              </a:rPr>
              <a:t>безпослен“.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3344767" y="3705321"/>
            <a:ext cx="2261546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BA" b="1" dirty="0">
                <a:solidFill>
                  <a:schemeClr val="tx1"/>
                </a:solidFill>
              </a:rPr>
              <a:t>„Прегаоцу Бог даје махове.“</a:t>
            </a:r>
            <a:endParaRPr lang="sr-Latn-RS" b="1" dirty="0">
              <a:solidFill>
                <a:schemeClr val="tx1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4460627" y="685800"/>
            <a:ext cx="0" cy="537071"/>
          </a:xfrm>
          <a:prstGeom prst="straightConnector1">
            <a:avLst/>
          </a:prstGeom>
          <a:ln>
            <a:tailEnd type="triangle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1226817" y="2609089"/>
            <a:ext cx="0" cy="783734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072483" y="3213385"/>
            <a:ext cx="48032" cy="509846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8001000" y="6324600"/>
            <a:ext cx="990600" cy="5334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34" name="Oval 33"/>
          <p:cNvSpPr/>
          <p:nvPr/>
        </p:nvSpPr>
        <p:spPr>
          <a:xfrm>
            <a:off x="6396812" y="3752413"/>
            <a:ext cx="2747188" cy="12012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BA" b="1" dirty="0">
                <a:solidFill>
                  <a:schemeClr val="tx1"/>
                </a:solidFill>
              </a:rPr>
              <a:t>Нема </a:t>
            </a:r>
            <a:r>
              <a:rPr lang="sr-Cyrl-BA" b="1" dirty="0" err="1">
                <a:solidFill>
                  <a:schemeClr val="tx1"/>
                </a:solidFill>
              </a:rPr>
              <a:t>леба</a:t>
            </a:r>
            <a:r>
              <a:rPr lang="sr-Cyrl-BA" b="1" dirty="0">
                <a:solidFill>
                  <a:schemeClr val="tx1"/>
                </a:solidFill>
              </a:rPr>
              <a:t> без мотике.</a:t>
            </a:r>
            <a:endParaRPr lang="sr-Latn-RS" b="1" dirty="0">
              <a:solidFill>
                <a:schemeClr val="tx1"/>
              </a:solidFill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6629400" y="3000956"/>
            <a:ext cx="453571" cy="751457"/>
          </a:xfrm>
          <a:prstGeom prst="straightConnector1">
            <a:avLst/>
          </a:prstGeom>
          <a:ln>
            <a:tailEnd type="triangle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810281" y="2791933"/>
            <a:ext cx="276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BA" dirty="0"/>
              <a:t> </a:t>
            </a:r>
            <a:r>
              <a:rPr lang="sr-Cyrl-BA" dirty="0"/>
              <a:t>Његош, </a:t>
            </a:r>
            <a:r>
              <a:rPr lang="sr-Cyrl-BA" i="1" dirty="0"/>
              <a:t>Горски Вијенац</a:t>
            </a:r>
            <a:endParaRPr lang="sr-Latn-RS" dirty="0"/>
          </a:p>
        </p:txBody>
      </p:sp>
      <p:sp>
        <p:nvSpPr>
          <p:cNvPr id="32" name="TextBox 31"/>
          <p:cNvSpPr txBox="1"/>
          <p:nvPr/>
        </p:nvSpPr>
        <p:spPr>
          <a:xfrm>
            <a:off x="5453983" y="2674279"/>
            <a:ext cx="2547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BA" dirty="0"/>
              <a:t>Српска пословица</a:t>
            </a:r>
            <a:endParaRPr lang="sr-Latn-RS" dirty="0"/>
          </a:p>
        </p:txBody>
      </p:sp>
      <p:sp>
        <p:nvSpPr>
          <p:cNvPr id="15" name="Oval 14"/>
          <p:cNvSpPr/>
          <p:nvPr/>
        </p:nvSpPr>
        <p:spPr>
          <a:xfrm>
            <a:off x="4096499" y="5000721"/>
            <a:ext cx="2075701" cy="117147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Ко ради не боји се глади.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6396812" y="5080552"/>
            <a:ext cx="2287105" cy="12573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Што можеш данас, не остављај за сутра!</a:t>
            </a:r>
            <a:endParaRPr lang="sr-Latn-RS" b="1" dirty="0">
              <a:solidFill>
                <a:schemeClr val="tx1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5453983" y="3000956"/>
            <a:ext cx="794417" cy="1999765"/>
          </a:xfrm>
          <a:prstGeom prst="straightConnector1">
            <a:avLst/>
          </a:prstGeom>
          <a:ln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6365896" y="3161265"/>
            <a:ext cx="232588" cy="2172735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61287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0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3000"/>
                            </p:stCondLst>
                            <p:childTnLst>
                              <p:par>
                                <p:cTn id="56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5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0"/>
                            </p:stCondLst>
                            <p:childTnLst>
                              <p:par>
                                <p:cTn id="6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700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8000"/>
                            </p:stCondLst>
                            <p:childTnLst>
                              <p:par>
                                <p:cTn id="7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0"/>
                            </p:stCondLst>
                            <p:childTnLst>
                              <p:par>
                                <p:cTn id="7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1000"/>
                            </p:stCondLst>
                            <p:childTnLst>
                              <p:par>
                                <p:cTn id="8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3000"/>
                            </p:stCondLst>
                            <p:childTnLst>
                              <p:par>
                                <p:cTn id="8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4000"/>
                            </p:stCondLst>
                            <p:childTnLst>
                              <p:par>
                                <p:cTn id="9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12" grpId="0" animBg="1"/>
      <p:bldP spid="13" grpId="0" animBg="1"/>
      <p:bldP spid="34" grpId="0" animBg="1"/>
      <p:bldP spid="28" grpId="0"/>
      <p:bldP spid="32" grpId="0"/>
      <p:bldP spid="15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76400" y="2057400"/>
            <a:ext cx="6019597" cy="175432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ДА ЗАКЉУЧИМО</a:t>
            </a:r>
          </a:p>
          <a:p>
            <a:pPr algn="ctr"/>
            <a:r>
              <a:rPr lang="sr-Cyrl-RS" sz="5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ЗАЈЕДНО</a:t>
            </a:r>
            <a:r>
              <a:rPr lang="sr-Cyrl-RS" sz="5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!</a:t>
            </a:r>
            <a:endParaRPr 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001000" y="6324600"/>
            <a:ext cx="990600" cy="4572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367184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2400"/>
            <a:ext cx="8305800" cy="452431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Cyrl-R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„</a:t>
            </a:r>
            <a:r>
              <a:rPr lang="sr-Cyrl-RS" sz="36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Човјек</a:t>
            </a:r>
            <a:r>
              <a:rPr lang="sr-Cyrl-R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живи само садашњи тренутак. Све остало или је већ прошло или је </a:t>
            </a:r>
            <a:r>
              <a:rPr lang="sr-Cyrl-RS" sz="36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неизвијесно</a:t>
            </a:r>
            <a:r>
              <a:rPr lang="sr-Cyrl-R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хоће ли доћи “.</a:t>
            </a:r>
          </a:p>
          <a:p>
            <a:pPr algn="r"/>
            <a:r>
              <a:rPr lang="sr-Cyrl-R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Марко </a:t>
            </a:r>
            <a:r>
              <a:rPr lang="sr-Cyrl-RS" sz="36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Аурелије</a:t>
            </a:r>
            <a:endParaRPr lang="sr-Cyrl-RS" sz="36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sr-Cyrl-R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„</a:t>
            </a:r>
            <a:r>
              <a:rPr lang="sr-Cyrl-RS" sz="36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Човјек</a:t>
            </a:r>
            <a:r>
              <a:rPr lang="sr-Cyrl-R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ради док је жив, да би се знало да је постојао“.</a:t>
            </a:r>
          </a:p>
          <a:p>
            <a:pPr algn="r"/>
            <a:r>
              <a:rPr lang="sr-Cyrl-R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Народна пословица</a:t>
            </a:r>
            <a:endParaRPr lang="sr-Cyrl-RS" sz="36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50" y="4676715"/>
            <a:ext cx="2552700" cy="2078845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8001000" y="6324600"/>
            <a:ext cx="990600" cy="3810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120652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4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600200" y="1344574"/>
            <a:ext cx="5638800" cy="33855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Cyrl-R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СРЕЋНО!</a:t>
            </a:r>
          </a:p>
          <a:p>
            <a:pPr algn="ctr"/>
            <a:r>
              <a:rPr lang="sr-Cyrl-R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</a:p>
          <a:p>
            <a:pPr algn="ctr"/>
            <a:r>
              <a:rPr lang="sr-Cyrl-R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УСПЈЕШНО СТЕ САВЛАДАЛИ ЈОШ ЈЕДНУ ЖИВОТНУ ЛЕКЦИЈУ! </a:t>
            </a:r>
          </a:p>
          <a:p>
            <a:pPr algn="ctr"/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945952" y="6400800"/>
            <a:ext cx="1045648" cy="4572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0" name="TextBox 9"/>
          <p:cNvSpPr txBox="1"/>
          <p:nvPr/>
        </p:nvSpPr>
        <p:spPr>
          <a:xfrm>
            <a:off x="3352800" y="5562600"/>
            <a:ext cx="3657600" cy="68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dirty="0"/>
          </a:p>
        </p:txBody>
      </p:sp>
      <p:sp>
        <p:nvSpPr>
          <p:cNvPr id="11" name="Rectangle 10"/>
          <p:cNvSpPr/>
          <p:nvPr/>
        </p:nvSpPr>
        <p:spPr>
          <a:xfrm>
            <a:off x="2474490" y="4800600"/>
            <a:ext cx="47645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ЧЕСТИТАМО!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32877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4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1"/>
                            </p:stCondLst>
                            <p:childTnLst>
                              <p:par>
                                <p:cTn id="8" presetID="45" presetClass="entr" presetSubtype="0" repeatCount="indefinite" fill="hold" grpId="0" nodeType="after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"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build="p"/>
    </p:bldLst>
  </p:timing>
</p:sld>
</file>

<file path=ppt/theme/theme1.xml><?xml version="1.0" encoding="utf-8"?>
<a:theme xmlns:a="http://schemas.openxmlformats.org/drawingml/2006/main" name="master">
  <a:themeElements>
    <a:clrScheme name="">
      <a:dk1>
        <a:srgbClr val="000000"/>
      </a:dk1>
      <a:lt1>
        <a:srgbClr val="996600"/>
      </a:lt1>
      <a:dk2>
        <a:srgbClr val="1C1C1C"/>
      </a:dk2>
      <a:lt2>
        <a:srgbClr val="4D4D4D"/>
      </a:lt2>
      <a:accent1>
        <a:srgbClr val="FF0000"/>
      </a:accent1>
      <a:accent2>
        <a:srgbClr val="FF6699"/>
      </a:accent2>
      <a:accent3>
        <a:srgbClr val="CAB8AA"/>
      </a:accent3>
      <a:accent4>
        <a:srgbClr val="000000"/>
      </a:accent4>
      <a:accent5>
        <a:srgbClr val="FFAAAA"/>
      </a:accent5>
      <a:accent6>
        <a:srgbClr val="E75C8A"/>
      </a:accent6>
      <a:hlink>
        <a:srgbClr val="CC00CC"/>
      </a:hlink>
      <a:folHlink>
        <a:srgbClr val="FFCC00"/>
      </a:folHlink>
    </a:clrScheme>
    <a:fontScheme name="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olormaster">
  <a:themeElements>
    <a:clrScheme name="">
      <a:dk1>
        <a:srgbClr val="000000"/>
      </a:dk1>
      <a:lt1>
        <a:srgbClr val="996600"/>
      </a:lt1>
      <a:dk2>
        <a:srgbClr val="1C1C1C"/>
      </a:dk2>
      <a:lt2>
        <a:srgbClr val="4D4D4D"/>
      </a:lt2>
      <a:accent1>
        <a:srgbClr val="FF0000"/>
      </a:accent1>
      <a:accent2>
        <a:srgbClr val="FF6699"/>
      </a:accent2>
      <a:accent3>
        <a:srgbClr val="CAB8AA"/>
      </a:accent3>
      <a:accent4>
        <a:srgbClr val="000000"/>
      </a:accent4>
      <a:accent5>
        <a:srgbClr val="FFAAAA"/>
      </a:accent5>
      <a:accent6>
        <a:srgbClr val="E75C8A"/>
      </a:accent6>
      <a:hlink>
        <a:srgbClr val="CC00CC"/>
      </a:hlink>
      <a:folHlink>
        <a:srgbClr val="FFCC00"/>
      </a:folHlink>
    </a:clrScheme>
    <a:fontScheme name="1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colormaster">
  <a:themeElements>
    <a:clrScheme name="">
      <a:dk1>
        <a:srgbClr val="000000"/>
      </a:dk1>
      <a:lt1>
        <a:srgbClr val="996600"/>
      </a:lt1>
      <a:dk2>
        <a:srgbClr val="1C1C1C"/>
      </a:dk2>
      <a:lt2>
        <a:srgbClr val="4D4D4D"/>
      </a:lt2>
      <a:accent1>
        <a:srgbClr val="FF0000"/>
      </a:accent1>
      <a:accent2>
        <a:srgbClr val="FF6699"/>
      </a:accent2>
      <a:accent3>
        <a:srgbClr val="CAB8AA"/>
      </a:accent3>
      <a:accent4>
        <a:srgbClr val="000000"/>
      </a:accent4>
      <a:accent5>
        <a:srgbClr val="FFAAAA"/>
      </a:accent5>
      <a:accent6>
        <a:srgbClr val="E75C8A"/>
      </a:accent6>
      <a:hlink>
        <a:srgbClr val="CC00CC"/>
      </a:hlink>
      <a:folHlink>
        <a:srgbClr val="FFCC00"/>
      </a:folHlink>
    </a:clrScheme>
    <a:fontScheme name="2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color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1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color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2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color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3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color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4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education-template-9</Template>
  <TotalTime>1413</TotalTime>
  <Words>545</Words>
  <Application>Microsoft Office PowerPoint</Application>
  <PresentationFormat>On-screen Show (4:3)</PresentationFormat>
  <Paragraphs>81</Paragraphs>
  <Slides>15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15</vt:i4>
      </vt:variant>
    </vt:vector>
  </HeadingPairs>
  <TitlesOfParts>
    <vt:vector size="27" baseType="lpstr">
      <vt:lpstr>宋体</vt:lpstr>
      <vt:lpstr>Arial</vt:lpstr>
      <vt:lpstr>Calibri</vt:lpstr>
      <vt:lpstr>master</vt:lpstr>
      <vt:lpstr>1_colormaster</vt:lpstr>
      <vt:lpstr>2_colormaster</vt:lpstr>
      <vt:lpstr>1_master</vt:lpstr>
      <vt:lpstr>3_colormaster</vt:lpstr>
      <vt:lpstr>4_colormaster</vt:lpstr>
      <vt:lpstr>5_colormaster</vt:lpstr>
      <vt:lpstr>6_colormaster</vt:lpstr>
      <vt:lpstr>Modèle par défaut</vt:lpstr>
      <vt:lpstr>РАДНА ЕТИКА</vt:lpstr>
      <vt:lpstr>PowerPoint Presentation</vt:lpstr>
      <vt:lpstr>PowerPoint Presentation</vt:lpstr>
      <vt:lpstr>PowerPoint Presentation</vt:lpstr>
      <vt:lpstr>Св. владика Николај Велимировић: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презентација</dc:title>
  <dc:creator>MEDICIN</dc:creator>
  <cp:lastModifiedBy>Dragan</cp:lastModifiedBy>
  <cp:revision>149</cp:revision>
  <dcterms:created xsi:type="dcterms:W3CDTF">2012-11-19T22:33:02Z</dcterms:created>
  <dcterms:modified xsi:type="dcterms:W3CDTF">2020-05-24T20:01:27Z</dcterms:modified>
</cp:coreProperties>
</file>