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82" r:id="rId4"/>
    <p:sldMasterId id="2147483794" r:id="rId5"/>
    <p:sldMasterId id="2147483806" r:id="rId6"/>
    <p:sldMasterId id="2147483818" r:id="rId7"/>
    <p:sldMasterId id="2147483830" r:id="rId8"/>
    <p:sldMasterId id="2147483926" r:id="rId9"/>
  </p:sldMasterIdLst>
  <p:notesMasterIdLst>
    <p:notesMasterId r:id="rId18"/>
  </p:notesMasterIdLst>
  <p:sldIdLst>
    <p:sldId id="256" r:id="rId10"/>
    <p:sldId id="257" r:id="rId11"/>
    <p:sldId id="258" r:id="rId12"/>
    <p:sldId id="260" r:id="rId13"/>
    <p:sldId id="261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76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D6004-224B-4D0F-8517-9BFD33AD15FF}" type="datetimeFigureOut">
              <a:rPr lang="sr-Latn-RS" smtClean="0"/>
              <a:t>11.5.2020.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E338F-D6B0-4A80-A141-33B84F9A6CAB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4210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E338F-D6B0-4A80-A141-33B84F9A6CAB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1217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16E35-2DDF-4843-B73D-26EFA5788C3B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38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106AC-5230-446A-BD09-C9B227B82661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4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E1ED0-F39E-4DF9-A9C1-C4C54A438C15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6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885F9-3F0C-4384-A2A9-A67D6B17FE03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89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8B15BA-4B80-4B2C-9B05-BC064886ECB6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90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0A110F-4DEA-4533-BC2C-D56D85D9AE5D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31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75B6C9-3731-4079-BE53-B1197C3B8919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6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DCB73C-47DD-4DE6-907C-1BF977DC8E2C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9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6BE90-D1D8-412F-89CF-CC3E02D60B03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9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81F0EE-0290-4C9E-AC7E-D04B37E619F1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0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9F2467-2B6D-459D-A961-B034D0594F1C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03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2A5C2-A679-472A-8143-3DBF129C11A0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0BA02F-5492-4A44-BED1-34F0F0B057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538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4189C-DED1-44BB-9982-CC0FCC74ED2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21872-AC2E-4B0D-8913-B0F3C521F8D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9059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003C3-82F0-4F60-9C94-981D052D956D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6FAED8-4A7A-4132-A0D0-87348D9286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55919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25653-4C38-451B-8109-65DD1926D3EA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3024E5-26B8-46AD-BC59-BF569D12C88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95280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14F7A-6BF4-43DC-BE44-39A9AD11E8A2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2C22B-FC21-4912-B663-35B3CF021F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92447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AC64CC-FA09-4BF1-B83A-3C962FDD3FD7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A0AF4A-309E-45B4-BE5C-25F947130D5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56239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06F66-49BC-4A75-A9A4-C0132701093A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F75621-B25A-49D0-B76D-4FC3A82E7D5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7703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A970E-8E53-4749-80EF-950D5C12A222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E27D8C-FA2E-4D56-9406-87F556778F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340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76AF4-33C4-4127-B51E-75144588139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88AF9-59B6-492E-BCCD-958272C74B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9430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6F84C-D57B-4DA8-A7D8-FADE2C3F901C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A900C-EF7C-4662-8C80-3F1C2F5F2AD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81236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B3C24-BB92-483D-878F-62BB147670E0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55FE3-856E-4AC3-9952-691E332918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187239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2B83-3384-44BD-BC85-4ED9B83E9606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B64EA-C4AF-439F-9B0D-08688B1F14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2118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E74D61-12B7-475D-B0AB-33812CE3A7D9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F806E-BBF0-43E2-A525-DD60F6C6E1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6170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C78F3-AED4-4253-BEF0-D263E573751C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7C40CF-672D-4BD9-93B0-302A5F0909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450801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61680-43E5-463E-BD8B-B7F2431CD96C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CC5CCF-65D6-4D26-910A-89D4AF52D45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55381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9A84D-E37F-4E56-A28F-DFBFC10C28D8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125C02-2164-4636-B59E-E55CD0B673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29485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502EA-F7CE-486F-86A6-9039C0596A5E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205E63-A286-4D0F-AFAD-188453472E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3533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52F78-1DB0-4D6C-AAB3-948FACBEBAEB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461226-3DA8-4606-937F-54F420F692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184187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A3D98-863B-416B-8634-EE848224C6B7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614D3-931D-4DC1-ACEC-5766A89032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8349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62FCF-51FC-4D63-96A9-3180645854F4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3347F9-4750-4893-B035-8EE85A95F9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622533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68A8D-5E46-4633-9820-F88D390C9027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C4604-DC61-47AC-8A21-A48BAD141E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51357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9D6CD-8B0C-4674-BB86-8C020E34B1E2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460EA-3513-47D3-86CB-3AEA361A1C8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10867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A90E23-53A4-4E62-8883-5E9D244E06C2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CCE0AD-DE91-400E-91F4-1A38AF62918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680750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8DBE7-82D1-49D3-AF53-32D69350464D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98A44-42F8-4A5E-93F9-F3799DE729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886181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04650-0482-4090-B46C-0C9590B7061F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3C2F6-FAFE-4BE6-8E24-0A64788BE9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1448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C5B06-86F8-4658-97B6-08B14530724F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FE88B1-B95A-4E6C-9165-7E5D62661FB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7793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28795-3B70-4D00-B083-A2DACC86D95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47422-DD3C-4CD1-9B37-340D7681DA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02832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EAF62-256B-4AC0-8E6A-365F3ECB1E40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A42BFF-366E-4EC9-B18A-FB7B373F66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76811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E79E0-63B5-4A00-A3A0-8FF3E0201436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27C94C-5BED-481E-8ACE-3E13CFC771B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62306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48A4A8-A314-4E7F-9D9F-AF075D618065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4385AC-6136-49B7-9B53-D7AC3F9DAC1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19390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845C5-E898-46F6-BB71-7DF0B25FCA22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92B06A-756B-4C41-B610-93F9954B1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69868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A4419-FA04-426E-9279-66C8858ABA6F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2BF3B3-184E-4509-810F-D82C178F83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688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BD2CE-8E6C-4AE6-B09C-C1E64E4D211C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7FBFC6-20A0-46F5-82C0-5349564C35A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344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602A5-779F-4274-99ED-ED9EB811F875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548A5E-3344-4EDC-9DEB-1117BA5C61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63883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A4730-95BC-4210-AE6E-7628B3640762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35EBC-B7BB-4508-B6D4-C6723B56A22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586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09A09-39BF-460E-847F-A0D480F43756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F51FC9-158C-4B61-AD6F-9976C5E64C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4944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5ED61-5AD8-45F7-A0E9-F7E7D7648FA4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C20C8A-7379-43AE-A97A-8EA61DA4CF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562796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72EC0-1650-4F5F-94C8-F719D3FA89E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96777-D583-4D98-BA10-396ED0E54B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390211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72FA16-234E-4E04-ACDD-D38C2375816B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26139-1562-4333-9A8F-8A6EC3BA4B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1921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BDC25-03D5-4050-B985-4D83883ED30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C8528-4C1A-47C7-A595-3F096460E8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71530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5D950-D261-459A-83D0-D12414A73220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EEB123-C657-419D-ACFD-8BE21AB9D1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287627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B40A5-5C8F-4006-994B-FFAC7714F292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7769F-8ABC-4411-AC35-0D91D1C471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7889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E4E7-1236-45A7-8A13-AFFC53F1634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CA76E-BD96-46D8-866E-4B27521FD4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9837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D6AAF-D0E6-4DC7-9115-2D29E04A0448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FD144-D2B2-46E9-BC4C-CF76FA5601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713687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6ECA3-DA5E-413C-965D-EA9D5143B037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D7214C-CFE0-4F85-9DE6-5532D5721B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328223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6329D-FA60-4E7A-924A-058FF0AB41CE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6E68C4-4531-4B61-9886-1A0F1C60627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0863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4B6C3-5F95-4FB0-9FD0-EB1002BD5B7C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80E67-30AC-4B63-AC0B-B0D9EA8B893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94451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1FFC9-58D5-451E-BA7B-F1809FB47B66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BDA177-2BFB-4E5A-A15D-E81011BDC73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743364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DCE0E-E1B0-4E4F-95E0-80E75CDDF7C1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C7489A-CDDE-45BF-8748-0F418992D05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868413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D7004-FDF2-4CA6-9A71-BAE849BC91FD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159B9-8665-49D7-A652-AEE02518FAB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94001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2AEA0-E97E-4D33-B074-0FC39B6A147D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36861-966F-47B0-A586-6AF5D3B17E0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05247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F35C-1BAF-47D2-99A0-C4FA5BB0FC92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68505E-45C9-480B-B06E-C213E0CFC80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7440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82AF6-D589-4592-8423-CB4FAD2D63B9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ED6784-F51C-4C3C-ABCA-A75014D4189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98693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EE38E-D36E-4D70-B3D0-F78C198DA88E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E8B01-38E7-40D2-AC4D-E261690A153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59580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B6F24-6587-46F7-8338-F4E7876B0EFD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7C3B7C-EBD8-4D44-8262-CEE1F941B2B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42685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726AF-5EB8-43D7-AF76-801A4A0D6F1A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5756B-2D78-4203-9020-CA3EACCFB12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46127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9DB1A-5CE1-4C22-84DD-B1FED348A9DA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47B84-6667-4218-BC34-703451BDA86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16546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9F96-7897-40B7-8739-11668C53CA34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EAE313-8420-47C4-8976-5D6FA7D987C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70001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4B9AB-4582-4AF6-9EB1-F37BFBB402EB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E02B2-0CD7-448A-8022-91BFCDC665C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93414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A9469-967B-409A-A176-8A94A166A479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EB31-DFC3-4008-AAB0-F18B2417387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375179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F16E7-8B29-4D2B-9F17-01BD6073F666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48EEB5-68FA-4F3C-9444-3FC294439D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102116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BCE70-6EC4-49FB-8119-ED7B63398956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260FF2-8BDC-40CD-992A-8B74F13E28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343847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CC4DC-17F3-4E86-B281-517433381847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C4D3A8-4803-4715-A326-0FB0E10CA8F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132475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90526-803D-4312-9C11-979A2BA333D5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569519-CF56-4571-9366-9C5B395629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24353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803FE3-1644-4F14-AA34-EC7779B709C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88412-2F4E-4F1A-B54E-AE152EC32E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224492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E10C-3317-4508-9CFE-277062D22B6D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9452FF-4780-4851-B823-6F86BF74AF1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006384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31F6-E725-427F-A264-533B99C3BF69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1A6DC-AFBD-464D-8DAA-C9C8DF58876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2382021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69783-813E-4337-B170-7A52474302E6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485-0195-4D06-9FCA-5D03D373A9A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26694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CD452-6698-49E6-9AEB-20364EA4BFEB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1FDBF-9BA2-4CDB-A567-7605B24154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892445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695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A4390-D5F0-4DCA-8CD5-283CB067A23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62BBE0-7F20-4C71-95BB-C7EC96D88ED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027569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52F3FA-2131-465C-B86E-8084AA4C202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0DF64-2B8E-4B58-97FA-9DB164151E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185649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88639-B500-463A-9A7B-8DE15097481A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E52D9-9C07-4515-85B9-8209D32529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44143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ACE51-E3B0-4727-8BA2-1A6E993FD57F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B24EF-31C2-48DD-8C23-E5DBBD0429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46797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D025B-2968-4B55-BA5A-E3F318F9A41C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8A823A-EF49-42D3-AC35-0E1DEA19728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43403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3EC50-080D-4537-BEA5-9A84C75E4743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7678C-E417-4398-A5C8-A44F66F9216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976953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227C0-09BE-4691-BB08-47737FCD22F7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5C867A-12B3-41AE-9D51-016728E3A3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29688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9ED4E-1A7C-415B-BD58-5F55C8F98B6A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F9ADC-0688-4479-A59E-28F5B51F86E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19080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370086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18832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16665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5967080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678163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11717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49411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278305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8025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219297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066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BABF3679-3B7B-4579-997E-7A3F6472013D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6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ED5F2360-D83A-4E03-BF8E-7F48490D414A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F57F22B-DE03-4E0B-B26B-BF270ACF3B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609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A11AB6B1-C508-4C82-BB9D-218A8A1FBD74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71F1E8CD-5756-4542-BCA4-56D96B7FDA6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665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fld id="{70444F65-9FEA-45A2-91EC-383BAF4F89F5}" type="datetime1">
              <a:rPr lang="sr-Cyrl-RS" smtClean="0"/>
              <a:t>11.05.2020.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132D38C1-5D36-4A86-B279-2F474AE952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54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F7E68689-127B-4CC4-864E-D816D3A11029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D0E5292A-BD43-457E-905C-67A99DADA6C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709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4B4C8D62-1485-49BB-8D6F-B462C6EB1A8E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6FD1001C-A532-458B-9C4B-E54EF115699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379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28479860-0E93-4AE1-95C5-DF5A0CBDF1FE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4957851-A7D2-431C-95C2-94724482192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81887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600200"/>
            <a:ext cx="7543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033903F9-21C0-40F7-889A-DA62C6920F58}" type="datetime1">
              <a:rPr lang="sr-Cyrl-RS" altLang="zh-CN" smtClean="0"/>
              <a:t>11.05.2020.</a:t>
            </a:fld>
            <a:endParaRPr lang="en-US" altLang="zh-CN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172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AED84786-36D5-4FA6-9756-D903F5B756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4220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Text Box 3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>
                <a:hlinkClick r:id="rId13"/>
              </a:rPr>
              <a:t>Powerpoint Templates</a:t>
            </a:r>
            <a:endParaRPr lang="fr-FR" altLang="sr-Latn-RS"/>
          </a:p>
        </p:txBody>
      </p:sp>
      <p:pic>
        <p:nvPicPr>
          <p:cNvPr id="1059" name="Picture 35" descr="jhfg hfg zt z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962900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sr-Latn-RS" b="1">
                <a:solidFill>
                  <a:schemeClr val="bg1"/>
                </a:solidFill>
              </a:rPr>
              <a:t>Page </a:t>
            </a:r>
            <a:fld id="{3F36A9BD-FB1C-47CB-A0D1-D1987D463428}" type="slidenum">
              <a:rPr lang="fr-FR" altLang="sr-Latn-RS" b="1">
                <a:solidFill>
                  <a:schemeClr val="bg1"/>
                </a:solidFill>
              </a:rPr>
              <a:pPr/>
              <a:t>‹#›</a:t>
            </a:fld>
            <a:endParaRPr lang="fr-FR" altLang="sr-Latn-R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1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ПЛАН ПИСАЊА ИЗВЈЕШТАЈА</a:t>
            </a:r>
            <a:endParaRPr lang="en-US" dirty="0"/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b="1" dirty="0" smtClean="0"/>
              <a:t>ЦИЉ: </a:t>
            </a:r>
            <a:r>
              <a:rPr lang="sr-Cyrl-RS" b="1" dirty="0" smtClean="0"/>
              <a:t>спознаја комуникације;</a:t>
            </a:r>
            <a:endParaRPr lang="sr-Cyrl-RS" b="1" dirty="0" smtClean="0"/>
          </a:p>
          <a:p>
            <a:r>
              <a:rPr lang="sr-Cyrl-RS" b="1" dirty="0"/>
              <a:t>р</a:t>
            </a:r>
            <a:r>
              <a:rPr lang="sr-Cyrl-RS" b="1" dirty="0" smtClean="0"/>
              <a:t>азмјена написаних или изговорених </a:t>
            </a:r>
            <a:r>
              <a:rPr lang="sr-Cyrl-RS" b="1" dirty="0" err="1" smtClean="0"/>
              <a:t>ријечи</a:t>
            </a:r>
            <a:r>
              <a:rPr lang="sr-Cyrl-RS" b="1" dirty="0" smtClean="0"/>
              <a:t> ;</a:t>
            </a:r>
            <a:endParaRPr lang="sr-Cyrl-RS" b="1" dirty="0" smtClean="0"/>
          </a:p>
          <a:p>
            <a:r>
              <a:rPr lang="sr-Cyrl-RS" b="1" dirty="0"/>
              <a:t>р</a:t>
            </a:r>
            <a:r>
              <a:rPr lang="sr-Cyrl-RS" b="1" dirty="0" smtClean="0"/>
              <a:t>азмјена обликованих идеја.</a:t>
            </a:r>
            <a:endParaRPr lang="sr-Cyrl-RS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477000" y="6488668"/>
            <a:ext cx="2667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sr-Cyrl-RS" sz="1400" b="1" i="1" dirty="0" smtClean="0"/>
              <a:t>МР САЊА ЂУРИЋ, ПРОФ</a:t>
            </a:r>
            <a:r>
              <a:rPr lang="sr-Cyrl-R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00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341761"/>
            <a:ext cx="5580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 smtClean="0"/>
              <a:t>ЗНАЧАЈ И ФУНКЦИЈА ПЛАНА</a:t>
            </a:r>
            <a:endParaRPr lang="sr-Latn-R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990600" y="1371600"/>
            <a:ext cx="1828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повезивање вербалне </a:t>
            </a:r>
          </a:p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комуникације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24401" y="1371600"/>
            <a:ext cx="194078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п</a:t>
            </a:r>
            <a:r>
              <a:rPr lang="sr-Cyrl-RS" b="1" dirty="0" smtClean="0">
                <a:solidFill>
                  <a:schemeClr val="tx1"/>
                </a:solidFill>
              </a:rPr>
              <a:t>овезивање </a:t>
            </a:r>
            <a:r>
              <a:rPr lang="sr-Cyrl-RS" b="1" dirty="0" err="1" smtClean="0">
                <a:solidFill>
                  <a:schemeClr val="tx1"/>
                </a:solidFill>
              </a:rPr>
              <a:t>невербалне</a:t>
            </a:r>
            <a:r>
              <a:rPr lang="sr-Cyrl-RS" b="1" dirty="0" smtClean="0">
                <a:solidFill>
                  <a:schemeClr val="tx1"/>
                </a:solidFill>
              </a:rPr>
              <a:t> комуникације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362200" y="1630017"/>
            <a:ext cx="45719" cy="463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1" name="TextBox 10"/>
          <p:cNvSpPr txBox="1"/>
          <p:nvPr/>
        </p:nvSpPr>
        <p:spPr>
          <a:xfrm>
            <a:off x="2895600" y="2512248"/>
            <a:ext cx="2561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/>
              <a:t>ПИСАЊЕ ПЛАНА</a:t>
            </a:r>
            <a:endParaRPr lang="sr-Latn-RS" b="1" dirty="0"/>
          </a:p>
        </p:txBody>
      </p:sp>
      <p:sp>
        <p:nvSpPr>
          <p:cNvPr id="12" name="Oval 11"/>
          <p:cNvSpPr/>
          <p:nvPr/>
        </p:nvSpPr>
        <p:spPr>
          <a:xfrm>
            <a:off x="0" y="3432553"/>
            <a:ext cx="1803293" cy="1305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б</a:t>
            </a:r>
            <a:r>
              <a:rPr lang="sr-Cyrl-RS" b="1" dirty="0" smtClean="0">
                <a:solidFill>
                  <a:schemeClr val="tx1"/>
                </a:solidFill>
              </a:rPr>
              <a:t>рој страница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844126" y="3505200"/>
            <a:ext cx="2077773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 </a:t>
            </a:r>
            <a:r>
              <a:rPr lang="sr-Cyrl-RS" b="1" dirty="0" smtClean="0">
                <a:solidFill>
                  <a:schemeClr val="tx1"/>
                </a:solidFill>
              </a:rPr>
              <a:t>тема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21899" y="3353041"/>
            <a:ext cx="2781301" cy="13614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п</a:t>
            </a:r>
            <a:r>
              <a:rPr lang="sr-Cyrl-RS" b="1" dirty="0" smtClean="0">
                <a:solidFill>
                  <a:schemeClr val="tx1"/>
                </a:solidFill>
              </a:rPr>
              <a:t>одјела на </a:t>
            </a:r>
            <a:r>
              <a:rPr lang="sr-Cyrl-RS" b="1" dirty="0" err="1" smtClean="0">
                <a:solidFill>
                  <a:schemeClr val="tx1"/>
                </a:solidFill>
              </a:rPr>
              <a:t>дијелове</a:t>
            </a:r>
            <a:r>
              <a:rPr lang="sr-Cyrl-RS" b="1" dirty="0" smtClean="0">
                <a:solidFill>
                  <a:schemeClr val="tx1"/>
                </a:solidFill>
              </a:rPr>
              <a:t> (увод, централни и закључни </a:t>
            </a:r>
            <a:r>
              <a:rPr lang="sr-Cyrl-RS" b="1" dirty="0" err="1" smtClean="0">
                <a:solidFill>
                  <a:schemeClr val="tx1"/>
                </a:solidFill>
              </a:rPr>
              <a:t>дио</a:t>
            </a:r>
            <a:r>
              <a:rPr lang="sr-Cyrl-RS" b="1" dirty="0" smtClean="0">
                <a:solidFill>
                  <a:schemeClr val="tx1"/>
                </a:solidFill>
              </a:rPr>
              <a:t>)</a:t>
            </a:r>
            <a:endParaRPr lang="sr-Latn-RS" b="1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6800023" y="3353040"/>
            <a:ext cx="2343977" cy="13614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т</a:t>
            </a:r>
            <a:r>
              <a:rPr lang="sr-Cyrl-RS" b="1" dirty="0" smtClean="0">
                <a:solidFill>
                  <a:schemeClr val="tx1"/>
                </a:solidFill>
              </a:rPr>
              <a:t>абеле, статистика и остало (</a:t>
            </a:r>
            <a:r>
              <a:rPr lang="sr-Cyrl-RS" b="1" dirty="0" err="1" smtClean="0">
                <a:solidFill>
                  <a:schemeClr val="tx1"/>
                </a:solidFill>
              </a:rPr>
              <a:t>примјерено</a:t>
            </a:r>
            <a:r>
              <a:rPr lang="sr-Cyrl-RS" b="1" dirty="0" smtClean="0">
                <a:solidFill>
                  <a:schemeClr val="tx1"/>
                </a:solidFill>
              </a:rPr>
              <a:t> тексту)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2385059" y="814745"/>
            <a:ext cx="434343" cy="556855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43061" y="814745"/>
            <a:ext cx="514350" cy="556855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1447800" y="2881580"/>
            <a:ext cx="1628112" cy="623620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233445" y="2829963"/>
            <a:ext cx="152400" cy="65420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14" idx="0"/>
          </p:cNvCxnSpPr>
          <p:nvPr/>
        </p:nvCxnSpPr>
        <p:spPr>
          <a:xfrm>
            <a:off x="4950600" y="2881580"/>
            <a:ext cx="361950" cy="471461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015941" y="2757461"/>
            <a:ext cx="2320712" cy="747739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8001000" y="6324600"/>
            <a:ext cx="990600" cy="533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4" name="Oval 3"/>
          <p:cNvSpPr/>
          <p:nvPr/>
        </p:nvSpPr>
        <p:spPr>
          <a:xfrm>
            <a:off x="3528391" y="5118652"/>
            <a:ext cx="148755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р</a:t>
            </a:r>
            <a:r>
              <a:rPr lang="sr-Cyrl-RS" b="1" dirty="0" smtClean="0">
                <a:solidFill>
                  <a:schemeClr val="tx1"/>
                </a:solidFill>
              </a:rPr>
              <a:t>езиме и наслов</a:t>
            </a:r>
            <a:endParaRPr lang="sr-Latn-RS" b="1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>
            <a:stCxn id="11" idx="2"/>
          </p:cNvCxnSpPr>
          <p:nvPr/>
        </p:nvCxnSpPr>
        <p:spPr>
          <a:xfrm flipH="1">
            <a:off x="4114799" y="2881580"/>
            <a:ext cx="61707" cy="2237072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870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000"/>
                            </p:stCondLst>
                            <p:childTnLst>
                              <p:par>
                                <p:cTn id="6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9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7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2000"/>
                            </p:stCondLst>
                            <p:childTnLst>
                              <p:par>
                                <p:cTn id="8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30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11" grpId="0"/>
      <p:bldP spid="12" grpId="0" animBg="1"/>
      <p:bldP spid="13" grpId="0" animBg="1"/>
      <p:bldP spid="14" grpId="0" animBg="1"/>
      <p:bldP spid="15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034" y="40477"/>
            <a:ext cx="6858000" cy="858837"/>
          </a:xfrm>
        </p:spPr>
        <p:txBody>
          <a:bodyPr/>
          <a:lstStyle/>
          <a:p>
            <a:r>
              <a:rPr lang="sr-Cyrl-RS" sz="3600" dirty="0" smtClean="0"/>
              <a:t>ПЛАН</a:t>
            </a:r>
            <a:endParaRPr lang="sr-Latn-R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217" y="1874545"/>
            <a:ext cx="6858000" cy="856705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dirty="0" smtClean="0"/>
              <a:t>ФОРМА–у виду текста или одговора на питања.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974034" y="925022"/>
            <a:ext cx="7086600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/>
              <a:t>Треба да буде флексибилан</a:t>
            </a:r>
            <a:r>
              <a:rPr lang="sr-Cyrl-RS" sz="2400" dirty="0" smtClean="0"/>
              <a:t>.</a:t>
            </a:r>
            <a:endParaRPr lang="sr-Latn-RS" sz="2400" dirty="0"/>
          </a:p>
        </p:txBody>
      </p:sp>
      <p:sp>
        <p:nvSpPr>
          <p:cNvPr id="25" name="Rounded Rectangle 24"/>
          <p:cNvSpPr/>
          <p:nvPr/>
        </p:nvSpPr>
        <p:spPr>
          <a:xfrm>
            <a:off x="8001000" y="6248400"/>
            <a:ext cx="990600" cy="533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1082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16565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 smtClean="0"/>
              <a:t>ФОРМА ИЗВЈЕШТАЈА ЗА СУПЕРВИЗОРЕ!</a:t>
            </a:r>
          </a:p>
          <a:p>
            <a:r>
              <a:rPr lang="sr-Cyrl-RS" sz="2000" b="1" dirty="0" smtClean="0"/>
              <a:t>(ОКЦ БАЊАЛУКА</a:t>
            </a:r>
            <a:r>
              <a:rPr lang="sr-Cyrl-RS" sz="2000" b="1" dirty="0"/>
              <a:t>)</a:t>
            </a:r>
            <a:endParaRPr lang="sr-Latn-R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724451"/>
            <a:ext cx="7315200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Cyrl-RS" dirty="0" smtClean="0"/>
              <a:t>Школа (назив школе и град);</a:t>
            </a:r>
          </a:p>
          <a:p>
            <a:r>
              <a:rPr lang="sr-Cyrl-RS" dirty="0" smtClean="0"/>
              <a:t> ----------------------------------------------------------------------------------------</a:t>
            </a:r>
          </a:p>
          <a:p>
            <a:r>
              <a:rPr lang="sr-Cyrl-RS" dirty="0" smtClean="0"/>
              <a:t>2.Име и презиме супервизора:</a:t>
            </a:r>
          </a:p>
          <a:p>
            <a:r>
              <a:rPr lang="sr-Cyrl-RS" dirty="0"/>
              <a:t> </a:t>
            </a:r>
            <a:r>
              <a:rPr lang="sr-Cyrl-RS" dirty="0" smtClean="0"/>
              <a:t>_____________________________________________________</a:t>
            </a:r>
          </a:p>
          <a:p>
            <a:r>
              <a:rPr lang="sr-Cyrl-RS" dirty="0" smtClean="0"/>
              <a:t>3. Укупан број ученика школе:</a:t>
            </a:r>
          </a:p>
          <a:p>
            <a:r>
              <a:rPr lang="sr-Cyrl-RS" dirty="0" smtClean="0"/>
              <a:t>_____________________________________________________</a:t>
            </a:r>
          </a:p>
          <a:p>
            <a:r>
              <a:rPr lang="sr-Cyrl-RS" dirty="0" smtClean="0"/>
              <a:t>4. Колико ученика чини </a:t>
            </a:r>
            <a:r>
              <a:rPr lang="sr-Cyrl-RS" dirty="0" err="1" smtClean="0"/>
              <a:t>Савјет</a:t>
            </a:r>
            <a:r>
              <a:rPr lang="sr-Cyrl-RS" dirty="0" smtClean="0"/>
              <a:t> ученика:</a:t>
            </a:r>
          </a:p>
          <a:p>
            <a:r>
              <a:rPr lang="sr-Cyrl-RS" dirty="0" smtClean="0"/>
              <a:t>_____________________________________________________</a:t>
            </a:r>
          </a:p>
          <a:p>
            <a:r>
              <a:rPr lang="sr-Cyrl-RS" dirty="0" smtClean="0"/>
              <a:t>5. Укупан број </a:t>
            </a:r>
            <a:r>
              <a:rPr lang="sr-Cyrl-RS" dirty="0" err="1" smtClean="0"/>
              <a:t>одјељења</a:t>
            </a:r>
            <a:r>
              <a:rPr lang="sr-Cyrl-RS" dirty="0" smtClean="0"/>
              <a:t> у школи:</a:t>
            </a:r>
          </a:p>
          <a:p>
            <a:r>
              <a:rPr lang="sr-Cyrl-RS" dirty="0" smtClean="0"/>
              <a:t>_____________________________________________________</a:t>
            </a:r>
          </a:p>
          <a:p>
            <a:r>
              <a:rPr lang="sr-Cyrl-RS" dirty="0" smtClean="0"/>
              <a:t>6. Да ли </a:t>
            </a:r>
            <a:r>
              <a:rPr lang="sr-Cyrl-RS" dirty="0" err="1" smtClean="0"/>
              <a:t>Савјет</a:t>
            </a:r>
            <a:r>
              <a:rPr lang="sr-Cyrl-RS" dirty="0" smtClean="0"/>
              <a:t> ученика сарађује са </a:t>
            </a:r>
            <a:r>
              <a:rPr lang="sr-Cyrl-RS" dirty="0" err="1" smtClean="0"/>
              <a:t>Савјетом</a:t>
            </a:r>
            <a:r>
              <a:rPr lang="sr-Cyrl-RS" dirty="0" smtClean="0"/>
              <a:t> родитеља и на који начин?</a:t>
            </a:r>
          </a:p>
          <a:p>
            <a:r>
              <a:rPr lang="sr-Cyrl-RS" dirty="0" smtClean="0"/>
              <a:t>______________________________________________________</a:t>
            </a:r>
          </a:p>
          <a:p>
            <a:r>
              <a:rPr lang="sr-Cyrl-RS" dirty="0" smtClean="0"/>
              <a:t>7. Да ли </a:t>
            </a:r>
            <a:r>
              <a:rPr lang="sr-Cyrl-RS" dirty="0" err="1" smtClean="0"/>
              <a:t>Савјет</a:t>
            </a:r>
            <a:r>
              <a:rPr lang="sr-Cyrl-RS" dirty="0" smtClean="0"/>
              <a:t> ученика има правилник рада?</a:t>
            </a:r>
          </a:p>
          <a:p>
            <a:r>
              <a:rPr lang="sr-Cyrl-RS" dirty="0" smtClean="0"/>
              <a:t>______________________________________________________</a:t>
            </a:r>
          </a:p>
          <a:p>
            <a:r>
              <a:rPr lang="sr-Cyrl-RS" dirty="0" smtClean="0"/>
              <a:t>8. Да ли </a:t>
            </a:r>
            <a:r>
              <a:rPr lang="sr-Cyrl-RS" dirty="0" err="1" smtClean="0"/>
              <a:t>Савјет</a:t>
            </a:r>
            <a:r>
              <a:rPr lang="sr-Cyrl-RS" dirty="0" smtClean="0"/>
              <a:t> ученика сарађује са </a:t>
            </a:r>
            <a:r>
              <a:rPr lang="sr-Cyrl-RS" dirty="0" err="1" smtClean="0"/>
              <a:t>Шк</a:t>
            </a:r>
            <a:r>
              <a:rPr lang="sr-Cyrl-RS" dirty="0" smtClean="0"/>
              <a:t>. одбором и на који начин?</a:t>
            </a:r>
          </a:p>
          <a:p>
            <a:r>
              <a:rPr lang="sr-Cyrl-RS" dirty="0" smtClean="0"/>
              <a:t>______________________________________________________</a:t>
            </a:r>
          </a:p>
          <a:p>
            <a:r>
              <a:rPr lang="sr-Cyrl-RS" dirty="0" smtClean="0"/>
              <a:t>9. Којим активностима се бавио </a:t>
            </a:r>
            <a:r>
              <a:rPr lang="sr-Cyrl-RS" dirty="0" err="1" smtClean="0"/>
              <a:t>Савјет</a:t>
            </a:r>
            <a:r>
              <a:rPr lang="sr-Cyrl-RS" dirty="0" smtClean="0"/>
              <a:t> ученика у школској 2019/2020. години?</a:t>
            </a:r>
          </a:p>
          <a:p>
            <a:r>
              <a:rPr lang="sr-Cyrl-RS" dirty="0" smtClean="0"/>
              <a:t>______________________________________________________</a:t>
            </a:r>
            <a:endParaRPr lang="sr-Latn-RS" dirty="0"/>
          </a:p>
        </p:txBody>
      </p:sp>
      <p:sp>
        <p:nvSpPr>
          <p:cNvPr id="5" name="Rounded Rectangle 4"/>
          <p:cNvSpPr/>
          <p:nvPr/>
        </p:nvSpPr>
        <p:spPr>
          <a:xfrm>
            <a:off x="8001000" y="63246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18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001000" y="64008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6" name="TextBox 5"/>
          <p:cNvSpPr txBox="1"/>
          <p:nvPr/>
        </p:nvSpPr>
        <p:spPr>
          <a:xfrm>
            <a:off x="838200" y="381000"/>
            <a:ext cx="6477000" cy="424731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tx2"/>
                </a:solidFill>
              </a:rPr>
              <a:t>10.Укупан број </a:t>
            </a:r>
            <a:r>
              <a:rPr lang="sr-Cyrl-RS" dirty="0" err="1" smtClean="0">
                <a:solidFill>
                  <a:schemeClr val="tx2"/>
                </a:solidFill>
              </a:rPr>
              <a:t>едукатора</a:t>
            </a:r>
            <a:r>
              <a:rPr lang="sr-Cyrl-RS" dirty="0" smtClean="0">
                <a:solidFill>
                  <a:schemeClr val="tx2"/>
                </a:solidFill>
              </a:rPr>
              <a:t>: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_______________________________________________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11. </a:t>
            </a:r>
            <a:r>
              <a:rPr lang="sr-Cyrl-RS" dirty="0" err="1" smtClean="0">
                <a:solidFill>
                  <a:schemeClr val="tx2"/>
                </a:solidFill>
              </a:rPr>
              <a:t>Одјељења</a:t>
            </a:r>
            <a:r>
              <a:rPr lang="sr-Cyrl-RS" dirty="0" smtClean="0">
                <a:solidFill>
                  <a:schemeClr val="tx2"/>
                </a:solidFill>
              </a:rPr>
              <a:t> у којима се обавља едукација на часовима </a:t>
            </a:r>
            <a:r>
              <a:rPr lang="sr-Cyrl-RS" dirty="0" err="1" smtClean="0">
                <a:solidFill>
                  <a:schemeClr val="tx2"/>
                </a:solidFill>
              </a:rPr>
              <a:t>одјељењске</a:t>
            </a:r>
            <a:r>
              <a:rPr lang="sr-Cyrl-RS" dirty="0" smtClean="0">
                <a:solidFill>
                  <a:schemeClr val="tx2"/>
                </a:solidFill>
              </a:rPr>
              <a:t> заједнице: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Први разр.        Други разр.    Трећи разр.    Четврти разр.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________________________________________________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12. Како су ученици у школи прихватили програм, а како наставници?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_______________________________________________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13. Какав је, по Вашем мишљењу, утицај програма едукације на рад </a:t>
            </a:r>
            <a:r>
              <a:rPr lang="sr-Cyrl-RS" dirty="0" err="1" smtClean="0">
                <a:solidFill>
                  <a:schemeClr val="tx2"/>
                </a:solidFill>
              </a:rPr>
              <a:t>Савјета</a:t>
            </a:r>
            <a:r>
              <a:rPr lang="sr-Cyrl-RS" dirty="0" smtClean="0">
                <a:solidFill>
                  <a:schemeClr val="tx2"/>
                </a:solidFill>
              </a:rPr>
              <a:t> ученика?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_______________________________________________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14. Са каквим потешкоћама се сусрећете током организовања и </a:t>
            </a:r>
            <a:r>
              <a:rPr lang="sr-Cyrl-RS" dirty="0" err="1" smtClean="0">
                <a:solidFill>
                  <a:schemeClr val="tx2"/>
                </a:solidFill>
              </a:rPr>
              <a:t>супервизирања</a:t>
            </a:r>
            <a:r>
              <a:rPr lang="sr-Cyrl-RS" dirty="0">
                <a:solidFill>
                  <a:schemeClr val="tx2"/>
                </a:solidFill>
              </a:rPr>
              <a:t> </a:t>
            </a:r>
            <a:r>
              <a:rPr lang="sr-Cyrl-RS" dirty="0" smtClean="0">
                <a:solidFill>
                  <a:schemeClr val="tx2"/>
                </a:solidFill>
              </a:rPr>
              <a:t>едукације?</a:t>
            </a:r>
          </a:p>
          <a:p>
            <a:r>
              <a:rPr lang="sr-Cyrl-RS" dirty="0" smtClean="0">
                <a:solidFill>
                  <a:schemeClr val="tx2"/>
                </a:solidFill>
              </a:rPr>
              <a:t>_______________________________________________ </a:t>
            </a:r>
            <a:endParaRPr lang="sr-Latn-R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145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399" y="381000"/>
            <a:ext cx="445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ЗАДАЦИ ЗА РАД У ГРУПИ!</a:t>
            </a:r>
            <a:endParaRPr lang="sr-Latn-RS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1219200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 </a:t>
            </a:r>
            <a:r>
              <a:rPr lang="sr-Cyrl-RS" dirty="0" smtClean="0"/>
              <a:t>група - </a:t>
            </a:r>
            <a:r>
              <a:rPr lang="sr-Cyrl-RS" dirty="0" err="1" smtClean="0"/>
              <a:t>Извјештај</a:t>
            </a:r>
            <a:r>
              <a:rPr lang="sr-Cyrl-RS" dirty="0" smtClean="0"/>
              <a:t> о раду спортских секција у школи.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1295399" y="2515464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II </a:t>
            </a:r>
            <a:r>
              <a:rPr lang="sr-Cyrl-RS" dirty="0" smtClean="0"/>
              <a:t>група – </a:t>
            </a:r>
            <a:r>
              <a:rPr lang="sr-Cyrl-RS" dirty="0" err="1"/>
              <a:t>И</a:t>
            </a:r>
            <a:r>
              <a:rPr lang="sr-Cyrl-RS" dirty="0" err="1" smtClean="0"/>
              <a:t>звјештај</a:t>
            </a:r>
            <a:r>
              <a:rPr lang="sr-Cyrl-RS" dirty="0" smtClean="0"/>
              <a:t> са часа практичне наставе.</a:t>
            </a:r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40386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III</a:t>
            </a:r>
            <a:r>
              <a:rPr lang="sr-Cyrl-RS" dirty="0" smtClean="0"/>
              <a:t> група – </a:t>
            </a:r>
            <a:r>
              <a:rPr lang="sr-Cyrl-RS" dirty="0" err="1" smtClean="0"/>
              <a:t>Извјештај</a:t>
            </a:r>
            <a:r>
              <a:rPr lang="sr-Cyrl-RS" dirty="0" smtClean="0"/>
              <a:t> из позоришта (једна представа)</a:t>
            </a:r>
            <a:endParaRPr lang="sr-Latn-RS" dirty="0"/>
          </a:p>
        </p:txBody>
      </p:sp>
      <p:sp>
        <p:nvSpPr>
          <p:cNvPr id="6" name="Rounded Rectangle 5"/>
          <p:cNvSpPr/>
          <p:nvPr/>
        </p:nvSpPr>
        <p:spPr>
          <a:xfrm>
            <a:off x="8001000" y="6400800"/>
            <a:ext cx="990600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TextBox 6"/>
          <p:cNvSpPr txBox="1"/>
          <p:nvPr/>
        </p:nvSpPr>
        <p:spPr>
          <a:xfrm>
            <a:off x="5718312" y="304056"/>
            <a:ext cx="533400" cy="523220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Latn-RS" sz="2800" dirty="0"/>
              <a:t>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51442" y="1371600"/>
            <a:ext cx="500270" cy="52322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Latn-RS" sz="2800" b="1" dirty="0"/>
              <a:t>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51442" y="2536567"/>
            <a:ext cx="500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/>
              <a:t>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85012" y="4038600"/>
            <a:ext cx="415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/>
              <a:t>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7000" y="50292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IV </a:t>
            </a:r>
            <a:r>
              <a:rPr lang="sr-Cyrl-RS" dirty="0" smtClean="0"/>
              <a:t>група – </a:t>
            </a:r>
            <a:r>
              <a:rPr lang="sr-Cyrl-RS" dirty="0" err="1" smtClean="0"/>
              <a:t>Извјештај</a:t>
            </a:r>
            <a:r>
              <a:rPr lang="sr-Cyrl-RS" dirty="0" smtClean="0"/>
              <a:t> из биоскопа.</a:t>
            </a:r>
            <a:endParaRPr lang="sr-Latn-RS" dirty="0"/>
          </a:p>
        </p:txBody>
      </p:sp>
      <p:sp>
        <p:nvSpPr>
          <p:cNvPr id="12" name="TextBox 11"/>
          <p:cNvSpPr txBox="1"/>
          <p:nvPr/>
        </p:nvSpPr>
        <p:spPr>
          <a:xfrm>
            <a:off x="6467061" y="499607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/>
              <a:t>✔</a:t>
            </a: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222713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000"/>
                            </p:stCondLst>
                            <p:childTnLst>
                              <p:par>
                                <p:cTn id="4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9799" y="868017"/>
            <a:ext cx="65566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НЕ ЗАБОРАВИМО!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855800"/>
            <a:ext cx="703155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ПРАВОПИСНА ПРАВИЛА СУ, </a:t>
            </a:r>
          </a:p>
          <a:p>
            <a:pPr algn="ctr"/>
            <a:r>
              <a:rPr lang="sr-Cyrl-R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ТАКОЂЕ, ВЕОМА ВАЖНА!</a:t>
            </a:r>
            <a:endParaRPr lang="en-US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3050403"/>
            <a:ext cx="5638800" cy="28931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СРЕЋНО!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НАРАВНО,</a:t>
            </a:r>
          </a:p>
          <a:p>
            <a:pPr algn="ctr"/>
            <a:r>
              <a:rPr lang="sr-Cyrl-R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УСПЈЕШНО СТЕ НАУЧИЛИ! </a:t>
            </a:r>
          </a:p>
          <a:p>
            <a:pPr algn="ctr"/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945952" y="6400800"/>
            <a:ext cx="1045648" cy="4572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TextBox 9"/>
          <p:cNvSpPr txBox="1"/>
          <p:nvPr/>
        </p:nvSpPr>
        <p:spPr>
          <a:xfrm>
            <a:off x="3352800" y="5562600"/>
            <a:ext cx="3657600" cy="68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11" name="Rectangle 10"/>
          <p:cNvSpPr/>
          <p:nvPr/>
        </p:nvSpPr>
        <p:spPr>
          <a:xfrm>
            <a:off x="2853158" y="5601157"/>
            <a:ext cx="47645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ЧЕСТИТАМО!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32877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45" presetClass="entr" presetSubtype="0" repeatCount="indefinite" fill="hold" grpId="0" nodeType="after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"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6" grpId="0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25" y="3733800"/>
            <a:ext cx="3181350" cy="25908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001000" y="6324600"/>
            <a:ext cx="990600" cy="3810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" name="TextBox 2"/>
          <p:cNvSpPr txBox="1"/>
          <p:nvPr/>
        </p:nvSpPr>
        <p:spPr>
          <a:xfrm>
            <a:off x="1524000" y="533400"/>
            <a:ext cx="5715000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rgbClr val="00B050"/>
                </a:solidFill>
              </a:rPr>
              <a:t>ПИШИТЕ! ВЈЕЖБАЈТЕ РУКОПИС, ВЈЕШТИНЕ ПИСАЊА! СВЕ ЈЕ ВАЖНО!</a:t>
            </a:r>
            <a:endParaRPr lang="sr-Latn-RS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1676400"/>
            <a:ext cx="6400800" cy="14773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 smtClean="0"/>
              <a:t>„</a:t>
            </a:r>
            <a:r>
              <a:rPr lang="sr-Cyrl-RS" b="1" i="1" dirty="0" smtClean="0"/>
              <a:t>Не постоји неко правило како се пише.</a:t>
            </a:r>
          </a:p>
          <a:p>
            <a:r>
              <a:rPr lang="sr-Cyrl-RS" b="1" i="1" dirty="0" smtClean="0"/>
              <a:t>Некада писање надолази лако и савршено, а некада наликује бушењу </a:t>
            </a:r>
            <a:r>
              <a:rPr lang="sr-Cyrl-RS" b="1" i="1" dirty="0" err="1" smtClean="0"/>
              <a:t>стијене</a:t>
            </a:r>
            <a:r>
              <a:rPr lang="sr-Cyrl-RS" b="1" i="1" dirty="0" smtClean="0"/>
              <a:t> и разношењу експлозивом“.</a:t>
            </a:r>
          </a:p>
          <a:p>
            <a:r>
              <a:rPr lang="sr-Cyrl-RS" b="1" i="1" dirty="0"/>
              <a:t> </a:t>
            </a:r>
            <a:r>
              <a:rPr lang="sr-Cyrl-RS" b="1" i="1" dirty="0" smtClean="0"/>
              <a:t>                                                        Ернест Хемингвеј</a:t>
            </a:r>
            <a:endParaRPr lang="sr-Latn-RS" b="1" i="1" dirty="0"/>
          </a:p>
        </p:txBody>
      </p:sp>
    </p:spTree>
    <p:extLst>
      <p:ext uri="{BB962C8B-B14F-4D97-AF65-F5344CB8AC3E}">
        <p14:creationId xmlns:p14="http://schemas.microsoft.com/office/powerpoint/2010/main" val="11206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theme/theme1.xml><?xml version="1.0" encoding="utf-8"?>
<a:theme xmlns:a="http://schemas.openxmlformats.org/drawingml/2006/main" name="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3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colormaster">
  <a:themeElements>
    <a:clrScheme name="">
      <a:dk1>
        <a:srgbClr val="000000"/>
      </a:dk1>
      <a:lt1>
        <a:srgbClr val="FF99CC"/>
      </a:lt1>
      <a:dk2>
        <a:srgbClr val="1C1C1C"/>
      </a:dk2>
      <a:lt2>
        <a:srgbClr val="4D4D4D"/>
      </a:lt2>
      <a:accent1>
        <a:srgbClr val="0099FF"/>
      </a:accent1>
      <a:accent2>
        <a:srgbClr val="FF99CC"/>
      </a:accent2>
      <a:accent3>
        <a:srgbClr val="FFCAE2"/>
      </a:accent3>
      <a:accent4>
        <a:srgbClr val="000000"/>
      </a:accent4>
      <a:accent5>
        <a:srgbClr val="AACAFF"/>
      </a:accent5>
      <a:accent6>
        <a:srgbClr val="E78AB9"/>
      </a:accent6>
      <a:hlink>
        <a:srgbClr val="9933FF"/>
      </a:hlink>
      <a:folHlink>
        <a:srgbClr val="44C63A"/>
      </a:folHlink>
    </a:clrScheme>
    <a:fontScheme name="4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education-template-9</Template>
  <TotalTime>817</TotalTime>
  <Words>377</Words>
  <Application>Microsoft Office PowerPoint</Application>
  <PresentationFormat>On-screen Show (4:3)</PresentationFormat>
  <Paragraphs>71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宋体</vt:lpstr>
      <vt:lpstr>Arial</vt:lpstr>
      <vt:lpstr>Calibri</vt:lpstr>
      <vt:lpstr>master</vt:lpstr>
      <vt:lpstr>1_colormaster</vt:lpstr>
      <vt:lpstr>2_colormaster</vt:lpstr>
      <vt:lpstr>1_master</vt:lpstr>
      <vt:lpstr>3_colormaster</vt:lpstr>
      <vt:lpstr>4_colormaster</vt:lpstr>
      <vt:lpstr>5_colormaster</vt:lpstr>
      <vt:lpstr>6_colormaster</vt:lpstr>
      <vt:lpstr>Modèle par défaut</vt:lpstr>
      <vt:lpstr>ПЛАН ПИСАЊА ИЗВЈЕШТАЈА</vt:lpstr>
      <vt:lpstr>PowerPoint Presentation</vt:lpstr>
      <vt:lpstr>ПЛАН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MEDICIN</dc:creator>
  <cp:lastModifiedBy>Dragan</cp:lastModifiedBy>
  <cp:revision>96</cp:revision>
  <dcterms:created xsi:type="dcterms:W3CDTF">2012-11-19T22:33:02Z</dcterms:created>
  <dcterms:modified xsi:type="dcterms:W3CDTF">2020-05-11T13:17:25Z</dcterms:modified>
</cp:coreProperties>
</file>