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2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заглавље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7455A-00D3-47D9-9D82-DF6F0D05B0FE}" type="datetimeFigureOut">
              <a:rPr lang="sr-Cyrl-RS" smtClean="0"/>
              <a:t>31.03.2021.</a:t>
            </a:fld>
            <a:endParaRPr lang="sr-Cyrl-RS"/>
          </a:p>
        </p:txBody>
      </p:sp>
      <p:sp>
        <p:nvSpPr>
          <p:cNvPr id="4" name="Чувар места за слику на слајду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Чувар места за напомене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39C21-4FB2-40CB-B767-72C146F9EA6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258061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1490BE4-3BA1-4DBB-8C7D-75E7939C8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BEB28A79-CBF5-4763-9400-939DBF3B2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/>
              <a:t>Кликните и уредите стил поднаслова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1EBC127-C6A7-479A-84CB-7D143149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A1FA9FC-AE76-46D5-BB44-CAAE2309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5B89B167-1AE6-4431-B1FE-36DC55DE9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0868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441AB7D-B09C-4048-AE77-20111EDB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3D98F7D-485F-4908-B936-25937A98D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4D71B1B-5DF2-497A-89E9-F74CDF4BC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30F7DED3-323C-4A94-A490-77C6CEC7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3A399F07-B09E-4912-98E6-EBD60D2E3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40079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15AD8F9D-AADB-4300-8DF0-4FC41E6F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9362ACB8-DCB2-4E43-B41A-1C530C49A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78F0784-E701-469A-80B8-03191D3EF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E60A289-0E0A-433C-A283-AE427B3B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3B44DE7-C37A-49EC-AC70-5607552A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64789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084F40B-F408-48A3-986C-B2825DE56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02DD350-D500-4958-B303-FF6E8DD06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C2E34EC0-3A58-43AF-B660-2F57ED993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A48B7E85-DC34-4A38-8579-B4F8D1E9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0209B9D3-A26E-48D2-A3BC-AFBC92859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C895B89C-5691-40AB-A2BF-E0DEFE27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86935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890192E-CD49-4D02-BA54-91C5AF2C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954F6F1-8D4C-4D95-9468-BA0194A01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572A7F38-772A-4D61-B97A-D8F7475F9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7FC5EA58-4FFD-4518-A682-309E86B29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42EA6538-A748-47DB-95C0-81B4E42C5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4133D6CC-7EE9-4983-92CE-17287E88D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2ADF2A8F-D371-4428-B270-C1B9CACE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27CE833D-FA52-411D-A4B6-6D10B9C6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984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1A79756-4C5D-456B-B3B0-A155034F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0263BFBC-E653-4AB0-8A59-DB09526F8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00AB7FD0-5FF6-4BC5-8E91-B576C619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8B422A00-5DC1-4EBC-9CAB-CE8D68160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31383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645B9974-274B-4BF6-8D0C-837A35726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413EED7F-FB52-499B-98C5-11AE812FC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3815F0FF-093E-4463-B2A1-5616EE15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5326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F94C277-199E-4FF8-9B52-B9BF3A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704C969C-2C86-4CC2-9894-117A5E8C6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89090EBD-E07A-453E-839B-D75854211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CAD1035C-0F29-40BE-963D-9072EC168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51DA0A3C-3A2F-44C4-8EC2-02C4932B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C5ACB96-BFCE-4A16-A154-783AE6EF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16658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2C85CDD-C1C3-4707-B788-ADB166320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7BB6A8B5-2E8A-464C-B5F8-0B6291D7E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F5BB8C41-191F-4323-AD68-F698E3E8C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D8AC4C41-1A40-46EA-91A8-0976D6B3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9E655C57-DBA6-4C55-BAFD-60D673F5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AE86366-2711-4632-ACD5-EB559054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871950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FF5C4FF-91E8-49C2-B264-1757A28F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C6FDFC27-42AB-413B-BB75-9FB113C0E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591432C-B5A7-4462-9732-80D31CC4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A1C435C-7BAA-4B2D-91EC-3B777B5B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8727728-C224-4901-B0E1-17226D24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571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3809516F-3DD6-474D-89E2-89E7FD59E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D8744AFE-F258-4DC4-8667-722AF0E15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A21EC88-0413-4CEC-A6DD-6F55171D1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BE8CF551-BE7C-4AEF-B3A6-C970C50F4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78627D9F-C490-4B05-BE7D-CEF2253F9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2673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наслов 1">
            <a:extLst>
              <a:ext uri="{FF2B5EF4-FFF2-40B4-BE49-F238E27FC236}">
                <a16:creationId xmlns:a16="http://schemas.microsoft.com/office/drawing/2014/main" id="{B624616A-9F86-4A96-8AF6-A4FC2CAA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A6C3327-CED1-4932-BDFA-94A6A853C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B7336866-8740-4114-AB98-BBBB3B04D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7727B517-10B7-4A6A-98F4-48135E7AB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0D8D7AE2-66AB-4B63-A429-D0D9F887F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12900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594567" y="439247"/>
            <a:ext cx="4057983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МЕДИЈСКА КОМУНИКАЦИЈА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585926" y="1455938"/>
            <a:ext cx="1890944" cy="67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НОВИНЕ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21E157C6-98CE-48DD-9E1A-D3EC69C01D6C}"/>
              </a:ext>
            </a:extLst>
          </p:cNvPr>
          <p:cNvSpPr/>
          <p:nvPr/>
        </p:nvSpPr>
        <p:spPr>
          <a:xfrm>
            <a:off x="3417903" y="1455938"/>
            <a:ext cx="1677880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РАДИО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1C9FD7A-DB37-410F-A776-C639734F5521}"/>
              </a:ext>
            </a:extLst>
          </p:cNvPr>
          <p:cNvSpPr/>
          <p:nvPr/>
        </p:nvSpPr>
        <p:spPr>
          <a:xfrm>
            <a:off x="6196614" y="1455938"/>
            <a:ext cx="1455936" cy="545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ТВ</a:t>
            </a:r>
          </a:p>
        </p:txBody>
      </p:sp>
      <p:sp>
        <p:nvSpPr>
          <p:cNvPr id="10" name="Правоугаоник: са заобљеним угловима 9">
            <a:extLst>
              <a:ext uri="{FF2B5EF4-FFF2-40B4-BE49-F238E27FC236}">
                <a16:creationId xmlns:a16="http://schemas.microsoft.com/office/drawing/2014/main" id="{C99CB0BF-CD25-46E8-8B69-796E4740F298}"/>
              </a:ext>
            </a:extLst>
          </p:cNvPr>
          <p:cNvSpPr/>
          <p:nvPr/>
        </p:nvSpPr>
        <p:spPr>
          <a:xfrm>
            <a:off x="8380520" y="1455938"/>
            <a:ext cx="1642369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ФИЛМ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1AA59819-1E97-4F40-9059-6621A2550F55}"/>
              </a:ext>
            </a:extLst>
          </p:cNvPr>
          <p:cNvCxnSpPr/>
          <p:nvPr/>
        </p:nvCxnSpPr>
        <p:spPr>
          <a:xfrm flipH="1">
            <a:off x="2414726" y="900912"/>
            <a:ext cx="1340528" cy="55502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2CEFB44D-19EF-4459-9EA0-DD82690FEFD6}"/>
              </a:ext>
            </a:extLst>
          </p:cNvPr>
          <p:cNvCxnSpPr/>
          <p:nvPr/>
        </p:nvCxnSpPr>
        <p:spPr>
          <a:xfrm>
            <a:off x="4421080" y="900912"/>
            <a:ext cx="0" cy="555026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5E5976D4-397B-4232-9377-D992632375FD}"/>
              </a:ext>
            </a:extLst>
          </p:cNvPr>
          <p:cNvCxnSpPr/>
          <p:nvPr/>
        </p:nvCxnSpPr>
        <p:spPr>
          <a:xfrm>
            <a:off x="6862439" y="900912"/>
            <a:ext cx="0" cy="555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9515BC99-8361-4E13-B9C8-9CC43D1D5563}"/>
              </a:ext>
            </a:extLst>
          </p:cNvPr>
          <p:cNvCxnSpPr/>
          <p:nvPr/>
        </p:nvCxnSpPr>
        <p:spPr>
          <a:xfrm>
            <a:off x="7652550" y="736847"/>
            <a:ext cx="1207365" cy="71909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Оквир за текст 18">
            <a:extLst>
              <a:ext uri="{FF2B5EF4-FFF2-40B4-BE49-F238E27FC236}">
                <a16:creationId xmlns:a16="http://schemas.microsoft.com/office/drawing/2014/main" id="{15132F6C-5A0A-4127-925F-0243175B591B}"/>
              </a:ext>
            </a:extLst>
          </p:cNvPr>
          <p:cNvSpPr txBox="1"/>
          <p:nvPr/>
        </p:nvSpPr>
        <p:spPr>
          <a:xfrm>
            <a:off x="4021585" y="2601157"/>
            <a:ext cx="141155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НОВИНЕ</a:t>
            </a:r>
          </a:p>
        </p:txBody>
      </p: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1E7E12C9-C000-4C5D-876E-4819DAA1F888}"/>
              </a:ext>
            </a:extLst>
          </p:cNvPr>
          <p:cNvSpPr/>
          <p:nvPr/>
        </p:nvSpPr>
        <p:spPr>
          <a:xfrm>
            <a:off x="337351" y="3602038"/>
            <a:ext cx="2308195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 </a:t>
            </a:r>
            <a:r>
              <a:rPr lang="sr-Cyrl-RS" b="1" dirty="0">
                <a:solidFill>
                  <a:srgbClr val="FF0000"/>
                </a:solidFill>
              </a:rPr>
              <a:t>ВРИЈЕМЕ КАДА ИЗЛАЗЕ</a:t>
            </a:r>
          </a:p>
        </p:txBody>
      </p:sp>
      <p:sp>
        <p:nvSpPr>
          <p:cNvPr id="21" name="Елипса 20">
            <a:extLst>
              <a:ext uri="{FF2B5EF4-FFF2-40B4-BE49-F238E27FC236}">
                <a16:creationId xmlns:a16="http://schemas.microsoft.com/office/drawing/2014/main" id="{7133DF36-2FA5-41F9-9178-C90AAF88E411}"/>
              </a:ext>
            </a:extLst>
          </p:cNvPr>
          <p:cNvSpPr/>
          <p:nvPr/>
        </p:nvSpPr>
        <p:spPr>
          <a:xfrm>
            <a:off x="3330605" y="3570644"/>
            <a:ext cx="1411549" cy="5172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ДНЕВНЕ</a:t>
            </a:r>
          </a:p>
        </p:txBody>
      </p:sp>
      <p:sp>
        <p:nvSpPr>
          <p:cNvPr id="22" name="Елипса 21">
            <a:extLst>
              <a:ext uri="{FF2B5EF4-FFF2-40B4-BE49-F238E27FC236}">
                <a16:creationId xmlns:a16="http://schemas.microsoft.com/office/drawing/2014/main" id="{98CBCCBD-7848-4849-8FA4-D3B9561546C7}"/>
              </a:ext>
            </a:extLst>
          </p:cNvPr>
          <p:cNvSpPr/>
          <p:nvPr/>
        </p:nvSpPr>
        <p:spPr>
          <a:xfrm>
            <a:off x="5297305" y="3367759"/>
            <a:ext cx="166012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МЈЕСЕЧНЕ</a:t>
            </a:r>
          </a:p>
        </p:txBody>
      </p:sp>
      <p:sp>
        <p:nvSpPr>
          <p:cNvPr id="23" name="Елипса 22">
            <a:extLst>
              <a:ext uri="{FF2B5EF4-FFF2-40B4-BE49-F238E27FC236}">
                <a16:creationId xmlns:a16="http://schemas.microsoft.com/office/drawing/2014/main" id="{4D2BEE53-3296-4E99-83B2-A09CBE2EC50B}"/>
              </a:ext>
            </a:extLst>
          </p:cNvPr>
          <p:cNvSpPr/>
          <p:nvPr/>
        </p:nvSpPr>
        <p:spPr>
          <a:xfrm>
            <a:off x="7512581" y="3327401"/>
            <a:ext cx="183767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НЕДЈЕЉНЕ</a:t>
            </a:r>
          </a:p>
        </p:txBody>
      </p:sp>
      <p:sp>
        <p:nvSpPr>
          <p:cNvPr id="24" name="Елипса 23">
            <a:extLst>
              <a:ext uri="{FF2B5EF4-FFF2-40B4-BE49-F238E27FC236}">
                <a16:creationId xmlns:a16="http://schemas.microsoft.com/office/drawing/2014/main" id="{AC9347DA-0AAD-4694-952C-8177A97C5CE4}"/>
              </a:ext>
            </a:extLst>
          </p:cNvPr>
          <p:cNvSpPr/>
          <p:nvPr/>
        </p:nvSpPr>
        <p:spPr>
          <a:xfrm>
            <a:off x="1131902" y="5075238"/>
            <a:ext cx="256564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ПОЛУМЈЕСЕЧНЕ</a:t>
            </a:r>
          </a:p>
        </p:txBody>
      </p:sp>
      <p:sp>
        <p:nvSpPr>
          <p:cNvPr id="25" name="Елипса 24">
            <a:extLst>
              <a:ext uri="{FF2B5EF4-FFF2-40B4-BE49-F238E27FC236}">
                <a16:creationId xmlns:a16="http://schemas.microsoft.com/office/drawing/2014/main" id="{8F3CC69C-91CD-466A-B3FD-9006EF556267}"/>
              </a:ext>
            </a:extLst>
          </p:cNvPr>
          <p:cNvSpPr/>
          <p:nvPr/>
        </p:nvSpPr>
        <p:spPr>
          <a:xfrm>
            <a:off x="4711083" y="5042688"/>
            <a:ext cx="256564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ПОЛУГОДИШЊЕ</a:t>
            </a:r>
          </a:p>
        </p:txBody>
      </p:sp>
      <p:sp>
        <p:nvSpPr>
          <p:cNvPr id="26" name="Елипса 25">
            <a:extLst>
              <a:ext uri="{FF2B5EF4-FFF2-40B4-BE49-F238E27FC236}">
                <a16:creationId xmlns:a16="http://schemas.microsoft.com/office/drawing/2014/main" id="{706B340F-2036-4539-93FC-161EA2F9A8DB}"/>
              </a:ext>
            </a:extLst>
          </p:cNvPr>
          <p:cNvSpPr/>
          <p:nvPr/>
        </p:nvSpPr>
        <p:spPr>
          <a:xfrm>
            <a:off x="7924799" y="5080756"/>
            <a:ext cx="213064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ГОДИШЊЕ</a:t>
            </a:r>
          </a:p>
        </p:txBody>
      </p:sp>
      <p:cxnSp>
        <p:nvCxnSpPr>
          <p:cNvPr id="28" name="Права линија спајања са стрелицом 27">
            <a:extLst>
              <a:ext uri="{FF2B5EF4-FFF2-40B4-BE49-F238E27FC236}">
                <a16:creationId xmlns:a16="http://schemas.microsoft.com/office/drawing/2014/main" id="{B2D5B329-523A-4EF6-90BE-03D3D02C24E8}"/>
              </a:ext>
            </a:extLst>
          </p:cNvPr>
          <p:cNvCxnSpPr>
            <a:endCxn id="21" idx="2"/>
          </p:cNvCxnSpPr>
          <p:nvPr/>
        </p:nvCxnSpPr>
        <p:spPr>
          <a:xfrm flipV="1">
            <a:off x="2645546" y="3829245"/>
            <a:ext cx="685059" cy="31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ава линија спајања са стрелицом 29">
            <a:extLst>
              <a:ext uri="{FF2B5EF4-FFF2-40B4-BE49-F238E27FC236}">
                <a16:creationId xmlns:a16="http://schemas.microsoft.com/office/drawing/2014/main" id="{B0FE84D8-C371-45E2-BA65-A5BC55C54446}"/>
              </a:ext>
            </a:extLst>
          </p:cNvPr>
          <p:cNvCxnSpPr/>
          <p:nvPr/>
        </p:nvCxnSpPr>
        <p:spPr>
          <a:xfrm>
            <a:off x="4742154" y="3860638"/>
            <a:ext cx="555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ава линија спајања са стрелицом 31">
            <a:extLst>
              <a:ext uri="{FF2B5EF4-FFF2-40B4-BE49-F238E27FC236}">
                <a16:creationId xmlns:a16="http://schemas.microsoft.com/office/drawing/2014/main" id="{0920C0FE-70EC-4FA8-B98C-640EB9D7B4BE}"/>
              </a:ext>
            </a:extLst>
          </p:cNvPr>
          <p:cNvCxnSpPr/>
          <p:nvPr/>
        </p:nvCxnSpPr>
        <p:spPr>
          <a:xfrm>
            <a:off x="6957430" y="3824959"/>
            <a:ext cx="555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ава линија спајања са стрелицом 33">
            <a:extLst>
              <a:ext uri="{FF2B5EF4-FFF2-40B4-BE49-F238E27FC236}">
                <a16:creationId xmlns:a16="http://schemas.microsoft.com/office/drawing/2014/main" id="{6CDED5AF-3FB1-4CA3-879A-3DEC1CD01CA5}"/>
              </a:ext>
            </a:extLst>
          </p:cNvPr>
          <p:cNvCxnSpPr/>
          <p:nvPr/>
        </p:nvCxnSpPr>
        <p:spPr>
          <a:xfrm>
            <a:off x="1491448" y="4241801"/>
            <a:ext cx="488272" cy="833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ава линија спајања са стрелицом 35">
            <a:extLst>
              <a:ext uri="{FF2B5EF4-FFF2-40B4-BE49-F238E27FC236}">
                <a16:creationId xmlns:a16="http://schemas.microsoft.com/office/drawing/2014/main" id="{69CF231E-827E-451C-9C93-089F50243F69}"/>
              </a:ext>
            </a:extLst>
          </p:cNvPr>
          <p:cNvCxnSpPr/>
          <p:nvPr/>
        </p:nvCxnSpPr>
        <p:spPr>
          <a:xfrm>
            <a:off x="2645546" y="4119239"/>
            <a:ext cx="2096608" cy="1216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ава линија спајања са стрелицом 37">
            <a:extLst>
              <a:ext uri="{FF2B5EF4-FFF2-40B4-BE49-F238E27FC236}">
                <a16:creationId xmlns:a16="http://schemas.microsoft.com/office/drawing/2014/main" id="{739807DE-62EF-4898-8769-94121B606724}"/>
              </a:ext>
            </a:extLst>
          </p:cNvPr>
          <p:cNvCxnSpPr/>
          <p:nvPr/>
        </p:nvCxnSpPr>
        <p:spPr>
          <a:xfrm>
            <a:off x="2645546" y="3994951"/>
            <a:ext cx="5424256" cy="126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F79B26F-FEFC-4851-9801-22E5BE28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36F5487B-E229-4E74-AB30-9906A88EA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67918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0"/>
                            </p:stCondLst>
                            <p:childTnLst>
                              <p:par>
                                <p:cTn id="68" presetID="2" presetClass="entr" presetSubtype="9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7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8000"/>
                            </p:stCondLst>
                            <p:childTnLst>
                              <p:par>
                                <p:cTn id="8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6500"/>
                            </p:stCondLst>
                            <p:childTnLst>
                              <p:par>
                                <p:cTn id="120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9500"/>
                            </p:stCondLst>
                            <p:childTnLst>
                              <p:par>
                                <p:cTn id="12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05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2500"/>
                            </p:stCondLst>
                            <p:childTnLst>
                              <p:par>
                                <p:cTn id="136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5500"/>
                            </p:stCondLst>
                            <p:childTnLst>
                              <p:par>
                                <p:cTn id="140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8500"/>
                            </p:stCondLst>
                            <p:childTnLst>
                              <p:par>
                                <p:cTn id="14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9500"/>
                            </p:stCondLst>
                            <p:childTnLst>
                              <p:par>
                                <p:cTn id="15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417903" y="308749"/>
            <a:ext cx="4717739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КОМЕ СУ НАМИЈЕЊЕНЕ</a:t>
            </a:r>
            <a:r>
              <a:rPr lang="sr-Latn-RS" sz="2400" b="1" dirty="0">
                <a:solidFill>
                  <a:srgbClr val="FF0000"/>
                </a:solidFill>
              </a:rPr>
              <a:t> </a:t>
            </a:r>
            <a:r>
              <a:rPr lang="sr-Cyrl-RS" sz="2400" b="1" dirty="0">
                <a:solidFill>
                  <a:srgbClr val="FF0000"/>
                </a:solidFill>
              </a:rPr>
              <a:t>НОВИНЕ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585926" y="1455938"/>
            <a:ext cx="1890944" cy="67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ДЈЕЧИЈЕ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21E157C6-98CE-48DD-9E1A-D3EC69C01D6C}"/>
              </a:ext>
            </a:extLst>
          </p:cNvPr>
          <p:cNvSpPr/>
          <p:nvPr/>
        </p:nvSpPr>
        <p:spPr>
          <a:xfrm>
            <a:off x="3417903" y="1455938"/>
            <a:ext cx="1677880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ЗА МЛАДЕ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1C9FD7A-DB37-410F-A776-C639734F5521}"/>
              </a:ext>
            </a:extLst>
          </p:cNvPr>
          <p:cNvSpPr/>
          <p:nvPr/>
        </p:nvSpPr>
        <p:spPr>
          <a:xfrm>
            <a:off x="6033857" y="1455937"/>
            <a:ext cx="1618693" cy="768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ПОРОДИЧНИ ЧАСОПИСИ</a:t>
            </a:r>
          </a:p>
        </p:txBody>
      </p:sp>
      <p:sp>
        <p:nvSpPr>
          <p:cNvPr id="10" name="Правоугаоник: са заобљеним угловима 9">
            <a:extLst>
              <a:ext uri="{FF2B5EF4-FFF2-40B4-BE49-F238E27FC236}">
                <a16:creationId xmlns:a16="http://schemas.microsoft.com/office/drawing/2014/main" id="{C99CB0BF-CD25-46E8-8B69-796E4740F298}"/>
              </a:ext>
            </a:extLst>
          </p:cNvPr>
          <p:cNvSpPr/>
          <p:nvPr/>
        </p:nvSpPr>
        <p:spPr>
          <a:xfrm>
            <a:off x="8380520" y="1455938"/>
            <a:ext cx="1642369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РЕВИЈЕ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1AA59819-1E97-4F40-9059-6621A2550F55}"/>
              </a:ext>
            </a:extLst>
          </p:cNvPr>
          <p:cNvCxnSpPr/>
          <p:nvPr/>
        </p:nvCxnSpPr>
        <p:spPr>
          <a:xfrm flipH="1">
            <a:off x="2414726" y="900912"/>
            <a:ext cx="1340528" cy="55502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2CEFB44D-19EF-4459-9EA0-DD82690FEFD6}"/>
              </a:ext>
            </a:extLst>
          </p:cNvPr>
          <p:cNvCxnSpPr/>
          <p:nvPr/>
        </p:nvCxnSpPr>
        <p:spPr>
          <a:xfrm>
            <a:off x="4421080" y="900912"/>
            <a:ext cx="0" cy="555026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5E5976D4-397B-4232-9377-D992632375FD}"/>
              </a:ext>
            </a:extLst>
          </p:cNvPr>
          <p:cNvCxnSpPr/>
          <p:nvPr/>
        </p:nvCxnSpPr>
        <p:spPr>
          <a:xfrm>
            <a:off x="6862439" y="900912"/>
            <a:ext cx="0" cy="555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9515BC99-8361-4E13-B9C8-9CC43D1D5563}"/>
              </a:ext>
            </a:extLst>
          </p:cNvPr>
          <p:cNvCxnSpPr/>
          <p:nvPr/>
        </p:nvCxnSpPr>
        <p:spPr>
          <a:xfrm>
            <a:off x="7652550" y="736847"/>
            <a:ext cx="1207365" cy="71909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Оквир за текст 18">
            <a:extLst>
              <a:ext uri="{FF2B5EF4-FFF2-40B4-BE49-F238E27FC236}">
                <a16:creationId xmlns:a16="http://schemas.microsoft.com/office/drawing/2014/main" id="{15132F6C-5A0A-4127-925F-0243175B591B}"/>
              </a:ext>
            </a:extLst>
          </p:cNvPr>
          <p:cNvSpPr txBox="1"/>
          <p:nvPr/>
        </p:nvSpPr>
        <p:spPr>
          <a:xfrm>
            <a:off x="3556990" y="2592542"/>
            <a:ext cx="363096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ПОДЈЕЛА ПО ТЕМАМА</a:t>
            </a:r>
          </a:p>
        </p:txBody>
      </p: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1E7E12C9-C000-4C5D-876E-4819DAA1F888}"/>
              </a:ext>
            </a:extLst>
          </p:cNvPr>
          <p:cNvSpPr/>
          <p:nvPr/>
        </p:nvSpPr>
        <p:spPr>
          <a:xfrm>
            <a:off x="337351" y="3602038"/>
            <a:ext cx="2308195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 СПОРТСКЕ</a:t>
            </a:r>
            <a:endParaRPr lang="sr-Cyrl-RS" b="1" dirty="0">
              <a:solidFill>
                <a:srgbClr val="FF0000"/>
              </a:solidFill>
            </a:endParaRPr>
          </a:p>
        </p:txBody>
      </p:sp>
      <p:sp>
        <p:nvSpPr>
          <p:cNvPr id="21" name="Елипса 20">
            <a:extLst>
              <a:ext uri="{FF2B5EF4-FFF2-40B4-BE49-F238E27FC236}">
                <a16:creationId xmlns:a16="http://schemas.microsoft.com/office/drawing/2014/main" id="{7133DF36-2FA5-41F9-9178-C90AAF88E411}"/>
              </a:ext>
            </a:extLst>
          </p:cNvPr>
          <p:cNvSpPr/>
          <p:nvPr/>
        </p:nvSpPr>
        <p:spPr>
          <a:xfrm>
            <a:off x="3330605" y="3570644"/>
            <a:ext cx="1583778" cy="5172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МУЗИЧКЕ</a:t>
            </a:r>
          </a:p>
        </p:txBody>
      </p:sp>
      <p:sp>
        <p:nvSpPr>
          <p:cNvPr id="22" name="Елипса 21">
            <a:extLst>
              <a:ext uri="{FF2B5EF4-FFF2-40B4-BE49-F238E27FC236}">
                <a16:creationId xmlns:a16="http://schemas.microsoft.com/office/drawing/2014/main" id="{98CBCCBD-7848-4849-8FA4-D3B9561546C7}"/>
              </a:ext>
            </a:extLst>
          </p:cNvPr>
          <p:cNvSpPr/>
          <p:nvPr/>
        </p:nvSpPr>
        <p:spPr>
          <a:xfrm>
            <a:off x="5297305" y="3367759"/>
            <a:ext cx="183235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ФИЛМСКИМАГАЗИНИ</a:t>
            </a:r>
          </a:p>
        </p:txBody>
      </p:sp>
      <p:sp>
        <p:nvSpPr>
          <p:cNvPr id="23" name="Елипса 22">
            <a:extLst>
              <a:ext uri="{FF2B5EF4-FFF2-40B4-BE49-F238E27FC236}">
                <a16:creationId xmlns:a16="http://schemas.microsoft.com/office/drawing/2014/main" id="{4D2BEE53-3296-4E99-83B2-A09CBE2EC50B}"/>
              </a:ext>
            </a:extLst>
          </p:cNvPr>
          <p:cNvSpPr/>
          <p:nvPr/>
        </p:nvSpPr>
        <p:spPr>
          <a:xfrm>
            <a:off x="7512581" y="3327401"/>
            <a:ext cx="183767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МОДНИ ЧАСОПИСИ</a:t>
            </a:r>
          </a:p>
        </p:txBody>
      </p:sp>
      <p:sp>
        <p:nvSpPr>
          <p:cNvPr id="24" name="Елипса 23">
            <a:extLst>
              <a:ext uri="{FF2B5EF4-FFF2-40B4-BE49-F238E27FC236}">
                <a16:creationId xmlns:a16="http://schemas.microsoft.com/office/drawing/2014/main" id="{AC9347DA-0AAD-4694-952C-8177A97C5CE4}"/>
              </a:ext>
            </a:extLst>
          </p:cNvPr>
          <p:cNvSpPr/>
          <p:nvPr/>
        </p:nvSpPr>
        <p:spPr>
          <a:xfrm>
            <a:off x="1131902" y="5075238"/>
            <a:ext cx="256564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МЕДИЦИНСКИ</a:t>
            </a:r>
          </a:p>
        </p:txBody>
      </p:sp>
      <p:sp>
        <p:nvSpPr>
          <p:cNvPr id="25" name="Елипса 24">
            <a:extLst>
              <a:ext uri="{FF2B5EF4-FFF2-40B4-BE49-F238E27FC236}">
                <a16:creationId xmlns:a16="http://schemas.microsoft.com/office/drawing/2014/main" id="{8F3CC69C-91CD-466A-B3FD-9006EF556267}"/>
              </a:ext>
            </a:extLst>
          </p:cNvPr>
          <p:cNvSpPr/>
          <p:nvPr/>
        </p:nvSpPr>
        <p:spPr>
          <a:xfrm>
            <a:off x="4711083" y="5042688"/>
            <a:ext cx="149588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НАУЧНИ</a:t>
            </a:r>
          </a:p>
        </p:txBody>
      </p:sp>
      <p:sp>
        <p:nvSpPr>
          <p:cNvPr id="26" name="Елипса 25">
            <a:extLst>
              <a:ext uri="{FF2B5EF4-FFF2-40B4-BE49-F238E27FC236}">
                <a16:creationId xmlns:a16="http://schemas.microsoft.com/office/drawing/2014/main" id="{706B340F-2036-4539-93FC-161EA2F9A8DB}"/>
              </a:ext>
            </a:extLst>
          </p:cNvPr>
          <p:cNvSpPr/>
          <p:nvPr/>
        </p:nvSpPr>
        <p:spPr>
          <a:xfrm>
            <a:off x="7924799" y="5080756"/>
            <a:ext cx="1425459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ОГЛАСИ</a:t>
            </a:r>
          </a:p>
        </p:txBody>
      </p:sp>
      <p:cxnSp>
        <p:nvCxnSpPr>
          <p:cNvPr id="28" name="Права линија спајања са стрелицом 27">
            <a:extLst>
              <a:ext uri="{FF2B5EF4-FFF2-40B4-BE49-F238E27FC236}">
                <a16:creationId xmlns:a16="http://schemas.microsoft.com/office/drawing/2014/main" id="{B2D5B329-523A-4EF6-90BE-03D3D02C24E8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2645546" y="3829245"/>
            <a:ext cx="685059" cy="31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ава линија спајања са стрелицом 29">
            <a:extLst>
              <a:ext uri="{FF2B5EF4-FFF2-40B4-BE49-F238E27FC236}">
                <a16:creationId xmlns:a16="http://schemas.microsoft.com/office/drawing/2014/main" id="{B0FE84D8-C371-45E2-BA65-A5BC55C54446}"/>
              </a:ext>
            </a:extLst>
          </p:cNvPr>
          <p:cNvCxnSpPr/>
          <p:nvPr/>
        </p:nvCxnSpPr>
        <p:spPr>
          <a:xfrm>
            <a:off x="4742154" y="3860638"/>
            <a:ext cx="555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ава линија спајања са стрелицом 31">
            <a:extLst>
              <a:ext uri="{FF2B5EF4-FFF2-40B4-BE49-F238E27FC236}">
                <a16:creationId xmlns:a16="http://schemas.microsoft.com/office/drawing/2014/main" id="{0920C0FE-70EC-4FA8-B98C-640EB9D7B4BE}"/>
              </a:ext>
            </a:extLst>
          </p:cNvPr>
          <p:cNvCxnSpPr/>
          <p:nvPr/>
        </p:nvCxnSpPr>
        <p:spPr>
          <a:xfrm>
            <a:off x="6957430" y="3824959"/>
            <a:ext cx="555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ава линија спајања са стрелицом 33">
            <a:extLst>
              <a:ext uri="{FF2B5EF4-FFF2-40B4-BE49-F238E27FC236}">
                <a16:creationId xmlns:a16="http://schemas.microsoft.com/office/drawing/2014/main" id="{6CDED5AF-3FB1-4CA3-879A-3DEC1CD01CA5}"/>
              </a:ext>
            </a:extLst>
          </p:cNvPr>
          <p:cNvCxnSpPr/>
          <p:nvPr/>
        </p:nvCxnSpPr>
        <p:spPr>
          <a:xfrm>
            <a:off x="1491448" y="4241801"/>
            <a:ext cx="488272" cy="833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ава линија спајања са стрелицом 35">
            <a:extLst>
              <a:ext uri="{FF2B5EF4-FFF2-40B4-BE49-F238E27FC236}">
                <a16:creationId xmlns:a16="http://schemas.microsoft.com/office/drawing/2014/main" id="{69CF231E-827E-451C-9C93-089F50243F69}"/>
              </a:ext>
            </a:extLst>
          </p:cNvPr>
          <p:cNvCxnSpPr/>
          <p:nvPr/>
        </p:nvCxnSpPr>
        <p:spPr>
          <a:xfrm>
            <a:off x="2645546" y="4119239"/>
            <a:ext cx="2096608" cy="1216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ава линија спајања са стрелицом 37">
            <a:extLst>
              <a:ext uri="{FF2B5EF4-FFF2-40B4-BE49-F238E27FC236}">
                <a16:creationId xmlns:a16="http://schemas.microsoft.com/office/drawing/2014/main" id="{739807DE-62EF-4898-8769-94121B606724}"/>
              </a:ext>
            </a:extLst>
          </p:cNvPr>
          <p:cNvCxnSpPr/>
          <p:nvPr/>
        </p:nvCxnSpPr>
        <p:spPr>
          <a:xfrm>
            <a:off x="2645546" y="3994951"/>
            <a:ext cx="5424256" cy="1262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Елипса 3">
            <a:extLst>
              <a:ext uri="{FF2B5EF4-FFF2-40B4-BE49-F238E27FC236}">
                <a16:creationId xmlns:a16="http://schemas.microsoft.com/office/drawing/2014/main" id="{B024D05C-87D1-496E-A08B-0129A58EFE7A}"/>
              </a:ext>
            </a:extLst>
          </p:cNvPr>
          <p:cNvSpPr/>
          <p:nvPr/>
        </p:nvSpPr>
        <p:spPr>
          <a:xfrm>
            <a:off x="10465295" y="418465"/>
            <a:ext cx="14233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ЗА ЖЕНЕ</a:t>
            </a:r>
          </a:p>
        </p:txBody>
      </p:sp>
      <p:sp>
        <p:nvSpPr>
          <p:cNvPr id="11" name="Елипса 10">
            <a:extLst>
              <a:ext uri="{FF2B5EF4-FFF2-40B4-BE49-F238E27FC236}">
                <a16:creationId xmlns:a16="http://schemas.microsoft.com/office/drawing/2014/main" id="{F4C7C25A-64D6-4467-A22A-4D02F0506982}"/>
              </a:ext>
            </a:extLst>
          </p:cNvPr>
          <p:cNvSpPr/>
          <p:nvPr/>
        </p:nvSpPr>
        <p:spPr>
          <a:xfrm>
            <a:off x="10107965" y="1917589"/>
            <a:ext cx="211140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ЗА МУШКАРЦЕ</a:t>
            </a:r>
          </a:p>
        </p:txBody>
      </p:sp>
      <p:sp>
        <p:nvSpPr>
          <p:cNvPr id="13" name="Елипса 12">
            <a:extLst>
              <a:ext uri="{FF2B5EF4-FFF2-40B4-BE49-F238E27FC236}">
                <a16:creationId xmlns:a16="http://schemas.microsoft.com/office/drawing/2014/main" id="{48522A6C-662A-4196-B9E7-AEB35D29AC6B}"/>
              </a:ext>
            </a:extLst>
          </p:cNvPr>
          <p:cNvSpPr/>
          <p:nvPr/>
        </p:nvSpPr>
        <p:spPr>
          <a:xfrm>
            <a:off x="10319552" y="3084157"/>
            <a:ext cx="148109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ЗА ЛОВЦЕ</a:t>
            </a:r>
          </a:p>
        </p:txBody>
      </p:sp>
      <p:cxnSp>
        <p:nvCxnSpPr>
          <p:cNvPr id="17" name="Права линија спајања са стрелицом 16">
            <a:extLst>
              <a:ext uri="{FF2B5EF4-FFF2-40B4-BE49-F238E27FC236}">
                <a16:creationId xmlns:a16="http://schemas.microsoft.com/office/drawing/2014/main" id="{256326F5-AC75-42A1-B198-CD6693B994A8}"/>
              </a:ext>
            </a:extLst>
          </p:cNvPr>
          <p:cNvCxnSpPr/>
          <p:nvPr/>
        </p:nvCxnSpPr>
        <p:spPr>
          <a:xfrm flipV="1">
            <a:off x="10022889" y="1269507"/>
            <a:ext cx="816746" cy="253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ава линија спајања са стрелицом 28">
            <a:extLst>
              <a:ext uri="{FF2B5EF4-FFF2-40B4-BE49-F238E27FC236}">
                <a16:creationId xmlns:a16="http://schemas.microsoft.com/office/drawing/2014/main" id="{72152A7F-5CA8-4BEC-BE6B-13F132936CD6}"/>
              </a:ext>
            </a:extLst>
          </p:cNvPr>
          <p:cNvCxnSpPr/>
          <p:nvPr/>
        </p:nvCxnSpPr>
        <p:spPr>
          <a:xfrm>
            <a:off x="10022889" y="1917589"/>
            <a:ext cx="296663" cy="2130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ава линија спајања са стрелицом 32">
            <a:extLst>
              <a:ext uri="{FF2B5EF4-FFF2-40B4-BE49-F238E27FC236}">
                <a16:creationId xmlns:a16="http://schemas.microsoft.com/office/drawing/2014/main" id="{1F1A540A-E958-4569-A7B7-0C392EB5C888}"/>
              </a:ext>
            </a:extLst>
          </p:cNvPr>
          <p:cNvCxnSpPr>
            <a:endCxn id="13" idx="1"/>
          </p:cNvCxnSpPr>
          <p:nvPr/>
        </p:nvCxnSpPr>
        <p:spPr>
          <a:xfrm>
            <a:off x="9472474" y="2023275"/>
            <a:ext cx="1063979" cy="1194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ица: надоле 14">
            <a:extLst>
              <a:ext uri="{FF2B5EF4-FFF2-40B4-BE49-F238E27FC236}">
                <a16:creationId xmlns:a16="http://schemas.microsoft.com/office/drawing/2014/main" id="{5A3F1FFC-B7C9-4F92-8F91-53583E3CDB7D}"/>
              </a:ext>
            </a:extLst>
          </p:cNvPr>
          <p:cNvSpPr/>
          <p:nvPr/>
        </p:nvSpPr>
        <p:spPr>
          <a:xfrm>
            <a:off x="4914383" y="3084157"/>
            <a:ext cx="382922" cy="283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27" name="Чувар места за датум 26">
            <a:extLst>
              <a:ext uri="{FF2B5EF4-FFF2-40B4-BE49-F238E27FC236}">
                <a16:creationId xmlns:a16="http://schemas.microsoft.com/office/drawing/2014/main" id="{987AB176-31D1-4B7E-A7DA-7952DE02D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31" name="Чувар места за подножје 30">
            <a:extLst>
              <a:ext uri="{FF2B5EF4-FFF2-40B4-BE49-F238E27FC236}">
                <a16:creationId xmlns:a16="http://schemas.microsoft.com/office/drawing/2014/main" id="{60A03527-C858-486B-AE85-6BA90187C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96572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6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3500"/>
                            </p:stCondLst>
                            <p:childTnLst>
                              <p:par>
                                <p:cTn id="7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6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75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9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20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40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5500"/>
                            </p:stCondLst>
                            <p:childTnLst>
                              <p:par>
                                <p:cTn id="1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8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1500"/>
                            </p:stCondLst>
                            <p:childTnLst>
                              <p:par>
                                <p:cTn id="138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4000"/>
                            </p:stCondLst>
                            <p:childTnLst>
                              <p:par>
                                <p:cTn id="14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6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7500"/>
                            </p:stCondLst>
                            <p:childTnLst>
                              <p:par>
                                <p:cTn id="15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9000"/>
                            </p:stCondLst>
                            <p:childTnLst>
                              <p:par>
                                <p:cTn id="162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2000"/>
                            </p:stCondLst>
                            <p:childTnLst>
                              <p:par>
                                <p:cTn id="16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3500"/>
                            </p:stCondLst>
                            <p:childTnLst>
                              <p:par>
                                <p:cTn id="172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6000"/>
                            </p:stCondLst>
                            <p:childTnLst>
                              <p:par>
                                <p:cTn id="176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" grpId="0" animBg="1"/>
      <p:bldP spid="11" grpId="0" animBg="1"/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594568" y="439247"/>
            <a:ext cx="3535092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НОВИНСКИ ТЕРМИНИ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585926" y="1455938"/>
            <a:ext cx="1890944" cy="67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РУБРИКА</a:t>
            </a:r>
          </a:p>
        </p:txBody>
      </p: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1E7E12C9-C000-4C5D-876E-4819DAA1F888}"/>
              </a:ext>
            </a:extLst>
          </p:cNvPr>
          <p:cNvSpPr/>
          <p:nvPr/>
        </p:nvSpPr>
        <p:spPr>
          <a:xfrm>
            <a:off x="585926" y="2607000"/>
            <a:ext cx="1748901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 </a:t>
            </a:r>
            <a:r>
              <a:rPr lang="sr-Cyrl-RS" b="1" dirty="0">
                <a:solidFill>
                  <a:srgbClr val="FFFF00"/>
                </a:solidFill>
              </a:rPr>
              <a:t>ТИРАЖ</a:t>
            </a:r>
          </a:p>
        </p:txBody>
      </p: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BFB5937-CA3E-4EE7-8E46-502F34AB6ED3}"/>
              </a:ext>
            </a:extLst>
          </p:cNvPr>
          <p:cNvSpPr/>
          <p:nvPr/>
        </p:nvSpPr>
        <p:spPr>
          <a:xfrm>
            <a:off x="3849653" y="1297878"/>
            <a:ext cx="272278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ТЕМАТСКА ОБЛАСТ</a:t>
            </a:r>
          </a:p>
        </p:txBody>
      </p:sp>
      <p:sp>
        <p:nvSpPr>
          <p:cNvPr id="27" name="Стрелица: надесно 26">
            <a:extLst>
              <a:ext uri="{FF2B5EF4-FFF2-40B4-BE49-F238E27FC236}">
                <a16:creationId xmlns:a16="http://schemas.microsoft.com/office/drawing/2014/main" id="{F1751D46-DC6A-45BD-94D5-E464F82C421C}"/>
              </a:ext>
            </a:extLst>
          </p:cNvPr>
          <p:cNvSpPr/>
          <p:nvPr/>
        </p:nvSpPr>
        <p:spPr>
          <a:xfrm>
            <a:off x="2476870" y="1755078"/>
            <a:ext cx="1372783" cy="100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31" name="Правоугаоник: са заобљеним угловима 30">
            <a:extLst>
              <a:ext uri="{FF2B5EF4-FFF2-40B4-BE49-F238E27FC236}">
                <a16:creationId xmlns:a16="http://schemas.microsoft.com/office/drawing/2014/main" id="{55607EAC-7168-4AAF-85FE-30F39B34A19B}"/>
              </a:ext>
            </a:extLst>
          </p:cNvPr>
          <p:cNvSpPr/>
          <p:nvPr/>
        </p:nvSpPr>
        <p:spPr>
          <a:xfrm>
            <a:off x="3882352" y="2654193"/>
            <a:ext cx="5773741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КОЛИЧИНА ПРИМЈЕРАКА СТАТИЧКОГ ПРИМЈЕРКА</a:t>
            </a:r>
          </a:p>
        </p:txBody>
      </p:sp>
      <p:sp>
        <p:nvSpPr>
          <p:cNvPr id="35" name="Стрелица: надесно 34">
            <a:extLst>
              <a:ext uri="{FF2B5EF4-FFF2-40B4-BE49-F238E27FC236}">
                <a16:creationId xmlns:a16="http://schemas.microsoft.com/office/drawing/2014/main" id="{9DAB4ACC-DE21-4E22-9656-62D3B416209A}"/>
              </a:ext>
            </a:extLst>
          </p:cNvPr>
          <p:cNvSpPr/>
          <p:nvPr/>
        </p:nvSpPr>
        <p:spPr>
          <a:xfrm>
            <a:off x="2334827" y="2752309"/>
            <a:ext cx="1514825" cy="2119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37" name="Правоугаоник: са заобљеним угловима 36">
            <a:extLst>
              <a:ext uri="{FF2B5EF4-FFF2-40B4-BE49-F238E27FC236}">
                <a16:creationId xmlns:a16="http://schemas.microsoft.com/office/drawing/2014/main" id="{369C880C-87BC-4C79-81AC-6BEF2A89FA7E}"/>
              </a:ext>
            </a:extLst>
          </p:cNvPr>
          <p:cNvSpPr/>
          <p:nvPr/>
        </p:nvSpPr>
        <p:spPr>
          <a:xfrm>
            <a:off x="541832" y="3585886"/>
            <a:ext cx="2228295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РЕМИНТЕНДА</a:t>
            </a:r>
          </a:p>
        </p:txBody>
      </p:sp>
      <p:sp>
        <p:nvSpPr>
          <p:cNvPr id="39" name="Правоугаоник: са заобљеним угловима 38">
            <a:extLst>
              <a:ext uri="{FF2B5EF4-FFF2-40B4-BE49-F238E27FC236}">
                <a16:creationId xmlns:a16="http://schemas.microsoft.com/office/drawing/2014/main" id="{705A70F0-A41D-4360-A37D-8963B108C6DB}"/>
              </a:ext>
            </a:extLst>
          </p:cNvPr>
          <p:cNvSpPr/>
          <p:nvPr/>
        </p:nvSpPr>
        <p:spPr>
          <a:xfrm>
            <a:off x="3888714" y="3593642"/>
            <a:ext cx="5459767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БРОЈ НОВИНА КОЈЕ СЕ ВРАЋАЈУ</a:t>
            </a:r>
          </a:p>
        </p:txBody>
      </p:sp>
      <p:sp>
        <p:nvSpPr>
          <p:cNvPr id="40" name="Стрелица: надесно 39">
            <a:extLst>
              <a:ext uri="{FF2B5EF4-FFF2-40B4-BE49-F238E27FC236}">
                <a16:creationId xmlns:a16="http://schemas.microsoft.com/office/drawing/2014/main" id="{4FD5A629-3514-4544-9F47-66154E9508A8}"/>
              </a:ext>
            </a:extLst>
          </p:cNvPr>
          <p:cNvSpPr/>
          <p:nvPr/>
        </p:nvSpPr>
        <p:spPr>
          <a:xfrm>
            <a:off x="2770127" y="3793062"/>
            <a:ext cx="1118587" cy="111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dirty="0"/>
          </a:p>
        </p:txBody>
      </p:sp>
      <p:sp>
        <p:nvSpPr>
          <p:cNvPr id="41" name="Правоугаоник: са заобљеним угловима 40">
            <a:extLst>
              <a:ext uri="{FF2B5EF4-FFF2-40B4-BE49-F238E27FC236}">
                <a16:creationId xmlns:a16="http://schemas.microsoft.com/office/drawing/2014/main" id="{7E406410-C63D-449A-A160-31F069331F53}"/>
              </a:ext>
            </a:extLst>
          </p:cNvPr>
          <p:cNvSpPr/>
          <p:nvPr/>
        </p:nvSpPr>
        <p:spPr>
          <a:xfrm>
            <a:off x="612853" y="4741133"/>
            <a:ext cx="2086252" cy="4481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ЖУТА ШТАМПА</a:t>
            </a:r>
          </a:p>
        </p:txBody>
      </p:sp>
      <p:sp>
        <p:nvSpPr>
          <p:cNvPr id="42" name="Правоугаоник: са заобљеним угловима 41">
            <a:extLst>
              <a:ext uri="{FF2B5EF4-FFF2-40B4-BE49-F238E27FC236}">
                <a16:creationId xmlns:a16="http://schemas.microsoft.com/office/drawing/2014/main" id="{1D485DB7-D5A1-40A0-854E-06B7A025D126}"/>
              </a:ext>
            </a:extLst>
          </p:cNvPr>
          <p:cNvSpPr/>
          <p:nvPr/>
        </p:nvSpPr>
        <p:spPr>
          <a:xfrm>
            <a:off x="3791059" y="4610084"/>
            <a:ext cx="5078027" cy="6062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НЕПРОВЈЕРЕНЕ ИНФОРМАЦИЈЕ</a:t>
            </a:r>
          </a:p>
        </p:txBody>
      </p:sp>
      <p:sp>
        <p:nvSpPr>
          <p:cNvPr id="43" name="Стрелица: надесно 42">
            <a:extLst>
              <a:ext uri="{FF2B5EF4-FFF2-40B4-BE49-F238E27FC236}">
                <a16:creationId xmlns:a16="http://schemas.microsoft.com/office/drawing/2014/main" id="{AA50B5C5-0DA4-465E-AC7F-A7C3DFB1A22B}"/>
              </a:ext>
            </a:extLst>
          </p:cNvPr>
          <p:cNvSpPr/>
          <p:nvPr/>
        </p:nvSpPr>
        <p:spPr>
          <a:xfrm>
            <a:off x="2699105" y="4913189"/>
            <a:ext cx="1091954" cy="104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4" name="Правоугаоник: са заобљеним угловима 43">
            <a:extLst>
              <a:ext uri="{FF2B5EF4-FFF2-40B4-BE49-F238E27FC236}">
                <a16:creationId xmlns:a16="http://schemas.microsoft.com/office/drawing/2014/main" id="{A13A610A-F87C-41A8-968D-549415B619C0}"/>
              </a:ext>
            </a:extLst>
          </p:cNvPr>
          <p:cNvSpPr/>
          <p:nvPr/>
        </p:nvSpPr>
        <p:spPr>
          <a:xfrm>
            <a:off x="683581" y="5637320"/>
            <a:ext cx="2015524" cy="4481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РЕДАКЦИЈА</a:t>
            </a:r>
          </a:p>
        </p:txBody>
      </p:sp>
      <p:sp>
        <p:nvSpPr>
          <p:cNvPr id="45" name="Правоугаоник: са заобљеним угловима 44">
            <a:extLst>
              <a:ext uri="{FF2B5EF4-FFF2-40B4-BE49-F238E27FC236}">
                <a16:creationId xmlns:a16="http://schemas.microsoft.com/office/drawing/2014/main" id="{69E45E2B-B524-46A7-928F-D004409A1782}"/>
              </a:ext>
            </a:extLst>
          </p:cNvPr>
          <p:cNvSpPr/>
          <p:nvPr/>
        </p:nvSpPr>
        <p:spPr>
          <a:xfrm>
            <a:off x="3959441" y="5637320"/>
            <a:ext cx="4909645" cy="5326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МЈЕСТО ГДЈЕ СЕ УРЕЂУЈУ НОВИНЕ</a:t>
            </a:r>
          </a:p>
        </p:txBody>
      </p:sp>
      <p:sp>
        <p:nvSpPr>
          <p:cNvPr id="46" name="Стрелица: надесно 45">
            <a:extLst>
              <a:ext uri="{FF2B5EF4-FFF2-40B4-BE49-F238E27FC236}">
                <a16:creationId xmlns:a16="http://schemas.microsoft.com/office/drawing/2014/main" id="{BA2366DD-38D5-4BA7-9E1B-32895FB5A330}"/>
              </a:ext>
            </a:extLst>
          </p:cNvPr>
          <p:cNvSpPr/>
          <p:nvPr/>
        </p:nvSpPr>
        <p:spPr>
          <a:xfrm>
            <a:off x="2699105" y="5735637"/>
            <a:ext cx="1260336" cy="2273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C533CF-DDA4-4211-A141-1D3A9BD6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0281726-E4DA-4EA4-B49A-63468A65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484595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2" presetClass="entr" presetSubtype="4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1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0"/>
                            </p:stCondLst>
                            <p:childTnLst>
                              <p:par>
                                <p:cTn id="90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500"/>
                            </p:stCondLst>
                            <p:childTnLst>
                              <p:par>
                                <p:cTn id="96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1000"/>
                            </p:stCondLst>
                            <p:childTnLst>
                              <p:par>
                                <p:cTn id="106" presetID="1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35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6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800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 animBg="1"/>
      <p:bldP spid="20" grpId="0" animBg="1"/>
      <p:bldP spid="20" grpId="1" animBg="1"/>
      <p:bldP spid="15" grpId="0" animBg="1"/>
      <p:bldP spid="27" grpId="0" animBg="1"/>
      <p:bldP spid="31" grpId="0" build="allAtOnce" animBg="1"/>
      <p:bldP spid="35" grpId="0" animBg="1"/>
      <p:bldP spid="37" grpId="0" build="allAtOnce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825831" y="387792"/>
            <a:ext cx="1146108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ВИЈЕСТ</a:t>
            </a:r>
          </a:p>
        </p:txBody>
      </p: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BFB5937-CA3E-4EE7-8E46-502F34AB6ED3}"/>
              </a:ext>
            </a:extLst>
          </p:cNvPr>
          <p:cNvSpPr/>
          <p:nvPr/>
        </p:nvSpPr>
        <p:spPr>
          <a:xfrm>
            <a:off x="2080334" y="1494162"/>
            <a:ext cx="662422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Извјештавање</a:t>
            </a:r>
            <a:r>
              <a:rPr lang="ru-RU" sz="2000" dirty="0"/>
              <a:t> је чест облик изражавања и у</a:t>
            </a:r>
          </a:p>
          <a:p>
            <a:pPr algn="ctr"/>
            <a:r>
              <a:rPr lang="ru-RU" sz="2000" dirty="0"/>
              <a:t>новинарству (журналистици). </a:t>
            </a:r>
            <a:endParaRPr lang="sr-Cyrl-RS" sz="2000" dirty="0"/>
          </a:p>
        </p:txBody>
      </p:sp>
      <p:sp>
        <p:nvSpPr>
          <p:cNvPr id="31" name="Правоугаоник: са заобљеним угловима 30">
            <a:extLst>
              <a:ext uri="{FF2B5EF4-FFF2-40B4-BE49-F238E27FC236}">
                <a16:creationId xmlns:a16="http://schemas.microsoft.com/office/drawing/2014/main" id="{55607EAC-7168-4AAF-85FE-30F39B34A19B}"/>
              </a:ext>
            </a:extLst>
          </p:cNvPr>
          <p:cNvSpPr/>
          <p:nvPr/>
        </p:nvSpPr>
        <p:spPr>
          <a:xfrm>
            <a:off x="2358498" y="2911799"/>
            <a:ext cx="6883156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2400" b="1" dirty="0">
                <a:solidFill>
                  <a:srgbClr val="FFFF00"/>
                </a:solidFill>
              </a:rPr>
              <a:t>Систем информисања</a:t>
            </a:r>
            <a:r>
              <a:rPr lang="ru-RU" sz="2000" dirty="0"/>
              <a:t> о разним промјенама у друштву.</a:t>
            </a:r>
            <a:endParaRPr lang="sr-Cyrl-RS" dirty="0"/>
          </a:p>
        </p:txBody>
      </p:sp>
      <p:sp>
        <p:nvSpPr>
          <p:cNvPr id="39" name="Правоугаоник: са заобљеним угловима 38">
            <a:extLst>
              <a:ext uri="{FF2B5EF4-FFF2-40B4-BE49-F238E27FC236}">
                <a16:creationId xmlns:a16="http://schemas.microsoft.com/office/drawing/2014/main" id="{705A70F0-A41D-4360-A37D-8963B108C6DB}"/>
              </a:ext>
            </a:extLst>
          </p:cNvPr>
          <p:cNvSpPr/>
          <p:nvPr/>
        </p:nvSpPr>
        <p:spPr>
          <a:xfrm>
            <a:off x="2080334" y="4133563"/>
            <a:ext cx="8836241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Новинарство</a:t>
            </a:r>
            <a:r>
              <a:rPr lang="ru-RU" sz="2000" dirty="0"/>
              <a:t> има за основу </a:t>
            </a:r>
            <a:r>
              <a:rPr lang="ru-RU" sz="2000" b="1" dirty="0">
                <a:solidFill>
                  <a:srgbClr val="FFFF00"/>
                </a:solidFill>
              </a:rPr>
              <a:t>писану</a:t>
            </a:r>
            <a:r>
              <a:rPr lang="ru-RU" sz="2000" dirty="0"/>
              <a:t> (штампану) и </a:t>
            </a:r>
            <a:r>
              <a:rPr lang="ru-RU" sz="2000" b="1" dirty="0">
                <a:solidFill>
                  <a:srgbClr val="FFFF00"/>
                </a:solidFill>
              </a:rPr>
              <a:t>говорну </a:t>
            </a:r>
            <a:r>
              <a:rPr lang="ru-RU" sz="2000" dirty="0"/>
              <a:t>(радио и</a:t>
            </a:r>
          </a:p>
          <a:p>
            <a:pPr algn="ctr"/>
            <a:r>
              <a:rPr lang="ru-RU" sz="2000" dirty="0"/>
              <a:t>телевизијску) ријеч.</a:t>
            </a:r>
            <a:endParaRPr lang="sr-Cyrl-RS" sz="2000" dirty="0"/>
          </a:p>
        </p:txBody>
      </p:sp>
      <p:sp>
        <p:nvSpPr>
          <p:cNvPr id="42" name="Правоугаоник: са заобљеним угловима 41">
            <a:extLst>
              <a:ext uri="{FF2B5EF4-FFF2-40B4-BE49-F238E27FC236}">
                <a16:creationId xmlns:a16="http://schemas.microsoft.com/office/drawing/2014/main" id="{1D485DB7-D5A1-40A0-854E-06B7A025D126}"/>
              </a:ext>
            </a:extLst>
          </p:cNvPr>
          <p:cNvSpPr/>
          <p:nvPr/>
        </p:nvSpPr>
        <p:spPr>
          <a:xfrm>
            <a:off x="2251966" y="5257800"/>
            <a:ext cx="8170121" cy="6062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Новинар</a:t>
            </a:r>
            <a:r>
              <a:rPr lang="ru-RU" sz="2000" dirty="0"/>
              <a:t> је посредник између онога што се дешава и читаоца.</a:t>
            </a:r>
            <a:endParaRPr lang="sr-Cyrl-RS" sz="2000" dirty="0"/>
          </a:p>
        </p:txBody>
      </p:sp>
      <p:sp>
        <p:nvSpPr>
          <p:cNvPr id="8" name="Стрелица: надоле 7">
            <a:extLst>
              <a:ext uri="{FF2B5EF4-FFF2-40B4-BE49-F238E27FC236}">
                <a16:creationId xmlns:a16="http://schemas.microsoft.com/office/drawing/2014/main" id="{A3B9F9C0-F977-4643-8BB4-72554309363F}"/>
              </a:ext>
            </a:extLst>
          </p:cNvPr>
          <p:cNvSpPr/>
          <p:nvPr/>
        </p:nvSpPr>
        <p:spPr>
          <a:xfrm>
            <a:off x="4279037" y="900912"/>
            <a:ext cx="239697" cy="593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9" name="Стрелица: надоле 8">
            <a:extLst>
              <a:ext uri="{FF2B5EF4-FFF2-40B4-BE49-F238E27FC236}">
                <a16:creationId xmlns:a16="http://schemas.microsoft.com/office/drawing/2014/main" id="{81611F57-6F4F-468D-AF8B-516C2FD6A253}"/>
              </a:ext>
            </a:extLst>
          </p:cNvPr>
          <p:cNvSpPr/>
          <p:nvPr/>
        </p:nvSpPr>
        <p:spPr>
          <a:xfrm>
            <a:off x="5086905" y="2408562"/>
            <a:ext cx="177553" cy="5032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Стрелица: надоле 9">
            <a:extLst>
              <a:ext uri="{FF2B5EF4-FFF2-40B4-BE49-F238E27FC236}">
                <a16:creationId xmlns:a16="http://schemas.microsoft.com/office/drawing/2014/main" id="{7AD36E55-D950-41E2-AA75-6BCB26CAE58B}"/>
              </a:ext>
            </a:extLst>
          </p:cNvPr>
          <p:cNvSpPr/>
          <p:nvPr/>
        </p:nvSpPr>
        <p:spPr>
          <a:xfrm>
            <a:off x="5805996" y="3509963"/>
            <a:ext cx="221942" cy="62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1" name="Стрелица: надоле 10">
            <a:extLst>
              <a:ext uri="{FF2B5EF4-FFF2-40B4-BE49-F238E27FC236}">
                <a16:creationId xmlns:a16="http://schemas.microsoft.com/office/drawing/2014/main" id="{6DCEDAAD-7C1A-4A54-9505-2455423781D6}"/>
              </a:ext>
            </a:extLst>
          </p:cNvPr>
          <p:cNvSpPr/>
          <p:nvPr/>
        </p:nvSpPr>
        <p:spPr>
          <a:xfrm>
            <a:off x="6542843" y="4650764"/>
            <a:ext cx="159798" cy="567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44279A-B4CB-420D-942A-5B41DBD3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7" name="Чувар места за подножје 6">
            <a:extLst>
              <a:ext uri="{FF2B5EF4-FFF2-40B4-BE49-F238E27FC236}">
                <a16:creationId xmlns:a16="http://schemas.microsoft.com/office/drawing/2014/main" id="{D18B329F-AC88-4AA8-BC4B-A1A9DCE0E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376959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15" grpId="0" animBg="1"/>
      <p:bldP spid="31" grpId="0" animBg="1"/>
      <p:bldP spid="39" grpId="0" animBg="1"/>
      <p:bldP spid="4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53" y="-101600"/>
            <a:ext cx="12283440" cy="6959599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141806" y="687402"/>
            <a:ext cx="5052283" cy="46166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НОВИНСКИ ОБЛИЦИ ИЗРАЖАВАЊА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578528" y="1952023"/>
            <a:ext cx="1890944" cy="67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ВИЈЕСТ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21E157C6-98CE-48DD-9E1A-D3EC69C01D6C}"/>
              </a:ext>
            </a:extLst>
          </p:cNvPr>
          <p:cNvSpPr/>
          <p:nvPr/>
        </p:nvSpPr>
        <p:spPr>
          <a:xfrm>
            <a:off x="3494103" y="1991881"/>
            <a:ext cx="1677880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ИЗВЈЕШТАЈ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1C9FD7A-DB37-410F-A776-C639734F5521}"/>
              </a:ext>
            </a:extLst>
          </p:cNvPr>
          <p:cNvSpPr/>
          <p:nvPr/>
        </p:nvSpPr>
        <p:spPr>
          <a:xfrm>
            <a:off x="6227685" y="1930802"/>
            <a:ext cx="1455936" cy="545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БИЉЕШКА</a:t>
            </a:r>
          </a:p>
        </p:txBody>
      </p:sp>
      <p:sp>
        <p:nvSpPr>
          <p:cNvPr id="10" name="Правоугаоник: са заобљеним угловима 9">
            <a:extLst>
              <a:ext uri="{FF2B5EF4-FFF2-40B4-BE49-F238E27FC236}">
                <a16:creationId xmlns:a16="http://schemas.microsoft.com/office/drawing/2014/main" id="{C99CB0BF-CD25-46E8-8B69-796E4740F298}"/>
              </a:ext>
            </a:extLst>
          </p:cNvPr>
          <p:cNvSpPr/>
          <p:nvPr/>
        </p:nvSpPr>
        <p:spPr>
          <a:xfrm>
            <a:off x="8515609" y="1855385"/>
            <a:ext cx="1642369" cy="567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ОСВРТ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1AA59819-1E97-4F40-9059-6621A2550F55}"/>
              </a:ext>
            </a:extLst>
          </p:cNvPr>
          <p:cNvCxnSpPr>
            <a:cxnSpLocks/>
          </p:cNvCxnSpPr>
          <p:nvPr/>
        </p:nvCxnSpPr>
        <p:spPr>
          <a:xfrm flipH="1">
            <a:off x="2061617" y="1297865"/>
            <a:ext cx="1466813" cy="63024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2CEFB44D-19EF-4459-9EA0-DD82690FEFD6}"/>
              </a:ext>
            </a:extLst>
          </p:cNvPr>
          <p:cNvCxnSpPr>
            <a:cxnSpLocks/>
          </p:cNvCxnSpPr>
          <p:nvPr/>
        </p:nvCxnSpPr>
        <p:spPr>
          <a:xfrm>
            <a:off x="4359676" y="1297865"/>
            <a:ext cx="0" cy="654158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5E5976D4-397B-4232-9377-D992632375FD}"/>
              </a:ext>
            </a:extLst>
          </p:cNvPr>
          <p:cNvCxnSpPr>
            <a:cxnSpLocks/>
          </p:cNvCxnSpPr>
          <p:nvPr/>
        </p:nvCxnSpPr>
        <p:spPr>
          <a:xfrm>
            <a:off x="6853561" y="1297865"/>
            <a:ext cx="0" cy="6302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9515BC99-8361-4E13-B9C8-9CC43D1D5563}"/>
              </a:ext>
            </a:extLst>
          </p:cNvPr>
          <p:cNvCxnSpPr/>
          <p:nvPr/>
        </p:nvCxnSpPr>
        <p:spPr>
          <a:xfrm>
            <a:off x="7674743" y="1165673"/>
            <a:ext cx="1207365" cy="71909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1E7E12C9-C000-4C5D-876E-4819DAA1F888}"/>
              </a:ext>
            </a:extLst>
          </p:cNvPr>
          <p:cNvSpPr/>
          <p:nvPr/>
        </p:nvSpPr>
        <p:spPr>
          <a:xfrm>
            <a:off x="337351" y="3602038"/>
            <a:ext cx="2308195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 УВОДНИК</a:t>
            </a:r>
          </a:p>
        </p:txBody>
      </p:sp>
      <p:sp>
        <p:nvSpPr>
          <p:cNvPr id="21" name="Елипса 20">
            <a:extLst>
              <a:ext uri="{FF2B5EF4-FFF2-40B4-BE49-F238E27FC236}">
                <a16:creationId xmlns:a16="http://schemas.microsoft.com/office/drawing/2014/main" id="{7133DF36-2FA5-41F9-9178-C90AAF88E411}"/>
              </a:ext>
            </a:extLst>
          </p:cNvPr>
          <p:cNvSpPr/>
          <p:nvPr/>
        </p:nvSpPr>
        <p:spPr>
          <a:xfrm>
            <a:off x="3293616" y="3570644"/>
            <a:ext cx="1802167" cy="5172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КОМЕНТАР</a:t>
            </a:r>
          </a:p>
        </p:txBody>
      </p:sp>
      <p:sp>
        <p:nvSpPr>
          <p:cNvPr id="22" name="Елипса 21">
            <a:extLst>
              <a:ext uri="{FF2B5EF4-FFF2-40B4-BE49-F238E27FC236}">
                <a16:creationId xmlns:a16="http://schemas.microsoft.com/office/drawing/2014/main" id="{98CBCCBD-7848-4849-8FA4-D3B9561546C7}"/>
              </a:ext>
            </a:extLst>
          </p:cNvPr>
          <p:cNvSpPr/>
          <p:nvPr/>
        </p:nvSpPr>
        <p:spPr>
          <a:xfrm>
            <a:off x="5297305" y="3367759"/>
            <a:ext cx="166012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ЧЛАНАК</a:t>
            </a:r>
          </a:p>
        </p:txBody>
      </p:sp>
      <p:sp>
        <p:nvSpPr>
          <p:cNvPr id="23" name="Елипса 22">
            <a:extLst>
              <a:ext uri="{FF2B5EF4-FFF2-40B4-BE49-F238E27FC236}">
                <a16:creationId xmlns:a16="http://schemas.microsoft.com/office/drawing/2014/main" id="{4D2BEE53-3296-4E99-83B2-A09CBE2EC50B}"/>
              </a:ext>
            </a:extLst>
          </p:cNvPr>
          <p:cNvSpPr/>
          <p:nvPr/>
        </p:nvSpPr>
        <p:spPr>
          <a:xfrm>
            <a:off x="7512581" y="3327401"/>
            <a:ext cx="183767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АНКЕТА</a:t>
            </a:r>
          </a:p>
        </p:txBody>
      </p:sp>
      <p:sp>
        <p:nvSpPr>
          <p:cNvPr id="24" name="Елипса 23">
            <a:extLst>
              <a:ext uri="{FF2B5EF4-FFF2-40B4-BE49-F238E27FC236}">
                <a16:creationId xmlns:a16="http://schemas.microsoft.com/office/drawing/2014/main" id="{AC9347DA-0AAD-4694-952C-8177A97C5CE4}"/>
              </a:ext>
            </a:extLst>
          </p:cNvPr>
          <p:cNvSpPr/>
          <p:nvPr/>
        </p:nvSpPr>
        <p:spPr>
          <a:xfrm>
            <a:off x="1131902" y="5075238"/>
            <a:ext cx="256564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ФЕЉТОН</a:t>
            </a:r>
          </a:p>
        </p:txBody>
      </p:sp>
      <p:sp>
        <p:nvSpPr>
          <p:cNvPr id="25" name="Елипса 24">
            <a:extLst>
              <a:ext uri="{FF2B5EF4-FFF2-40B4-BE49-F238E27FC236}">
                <a16:creationId xmlns:a16="http://schemas.microsoft.com/office/drawing/2014/main" id="{8F3CC69C-91CD-466A-B3FD-9006EF556267}"/>
              </a:ext>
            </a:extLst>
          </p:cNvPr>
          <p:cNvSpPr/>
          <p:nvPr/>
        </p:nvSpPr>
        <p:spPr>
          <a:xfrm>
            <a:off x="4711083" y="5042688"/>
            <a:ext cx="256564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РЕПОРТАЖА</a:t>
            </a:r>
          </a:p>
        </p:txBody>
      </p:sp>
      <p:cxnSp>
        <p:nvCxnSpPr>
          <p:cNvPr id="28" name="Права линија спајања са стрелицом 27">
            <a:extLst>
              <a:ext uri="{FF2B5EF4-FFF2-40B4-BE49-F238E27FC236}">
                <a16:creationId xmlns:a16="http://schemas.microsoft.com/office/drawing/2014/main" id="{B2D5B329-523A-4EF6-90BE-03D3D02C24E8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2645546" y="3829245"/>
            <a:ext cx="648070" cy="3139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Права линија спајања са стрелицом 29">
            <a:extLst>
              <a:ext uri="{FF2B5EF4-FFF2-40B4-BE49-F238E27FC236}">
                <a16:creationId xmlns:a16="http://schemas.microsoft.com/office/drawing/2014/main" id="{B0FE84D8-C371-45E2-BA65-A5BC55C54446}"/>
              </a:ext>
            </a:extLst>
          </p:cNvPr>
          <p:cNvCxnSpPr/>
          <p:nvPr/>
        </p:nvCxnSpPr>
        <p:spPr>
          <a:xfrm>
            <a:off x="4742154" y="3860638"/>
            <a:ext cx="555151" cy="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ава линија спајања са стрелицом 31">
            <a:extLst>
              <a:ext uri="{FF2B5EF4-FFF2-40B4-BE49-F238E27FC236}">
                <a16:creationId xmlns:a16="http://schemas.microsoft.com/office/drawing/2014/main" id="{0920C0FE-70EC-4FA8-B98C-640EB9D7B4BE}"/>
              </a:ext>
            </a:extLst>
          </p:cNvPr>
          <p:cNvCxnSpPr/>
          <p:nvPr/>
        </p:nvCxnSpPr>
        <p:spPr>
          <a:xfrm>
            <a:off x="6957430" y="3824959"/>
            <a:ext cx="555151" cy="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ава линија спајања са стрелицом 33">
            <a:extLst>
              <a:ext uri="{FF2B5EF4-FFF2-40B4-BE49-F238E27FC236}">
                <a16:creationId xmlns:a16="http://schemas.microsoft.com/office/drawing/2014/main" id="{6CDED5AF-3FB1-4CA3-879A-3DEC1CD01CA5}"/>
              </a:ext>
            </a:extLst>
          </p:cNvPr>
          <p:cNvCxnSpPr/>
          <p:nvPr/>
        </p:nvCxnSpPr>
        <p:spPr>
          <a:xfrm>
            <a:off x="1491448" y="4241801"/>
            <a:ext cx="488272" cy="8334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ава линија спајања са стрелицом 35">
            <a:extLst>
              <a:ext uri="{FF2B5EF4-FFF2-40B4-BE49-F238E27FC236}">
                <a16:creationId xmlns:a16="http://schemas.microsoft.com/office/drawing/2014/main" id="{69CF231E-827E-451C-9C93-089F50243F69}"/>
              </a:ext>
            </a:extLst>
          </p:cNvPr>
          <p:cNvCxnSpPr/>
          <p:nvPr/>
        </p:nvCxnSpPr>
        <p:spPr>
          <a:xfrm>
            <a:off x="2645546" y="4119239"/>
            <a:ext cx="2096608" cy="12162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10BE0704-00C3-409C-B2A1-016F7B64E57A}"/>
              </a:ext>
            </a:extLst>
          </p:cNvPr>
          <p:cNvCxnSpPr>
            <a:cxnSpLocks/>
          </p:cNvCxnSpPr>
          <p:nvPr/>
        </p:nvCxnSpPr>
        <p:spPr>
          <a:xfrm flipH="1">
            <a:off x="1979721" y="2388716"/>
            <a:ext cx="6535888" cy="1181928"/>
          </a:xfrm>
          <a:prstGeom prst="straightConnector1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Чувар места за датум 16">
            <a:extLst>
              <a:ext uri="{FF2B5EF4-FFF2-40B4-BE49-F238E27FC236}">
                <a16:creationId xmlns:a16="http://schemas.microsoft.com/office/drawing/2014/main" id="{3A0C05AC-C59C-47F8-97D2-527E7C58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9" name="Чувар места за подножје 18">
            <a:extLst>
              <a:ext uri="{FF2B5EF4-FFF2-40B4-BE49-F238E27FC236}">
                <a16:creationId xmlns:a16="http://schemas.microsoft.com/office/drawing/2014/main" id="{4D7FA63E-E986-48E6-B0B2-3738C1FE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401229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38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0"/>
                            </p:stCondLst>
                            <p:childTnLst>
                              <p:par>
                                <p:cTn id="61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53" presetClass="entr" presetSubtype="52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9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500"/>
                            </p:stCondLst>
                            <p:childTnLst>
                              <p:par>
                                <p:cTn id="87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65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9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1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20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3500"/>
                            </p:stCondLst>
                            <p:childTnLst>
                              <p:par>
                                <p:cTn id="12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3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7500"/>
                            </p:stCondLst>
                            <p:childTnLst>
                              <p:par>
                                <p:cTn id="145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1017527" y="605895"/>
            <a:ext cx="9413731" cy="46166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КАРАКТЕРИСТИКЕ НАЈЧЕШЋИХ ОБЛИКА НОВИНСКОГ ИЗВЈЕШТАВАЊА 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453464" y="3039385"/>
            <a:ext cx="1890944" cy="674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ВИЈЕСТ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4110287" y="1362661"/>
            <a:ext cx="6486617" cy="4372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Вијест је најједноставнији облик</a:t>
            </a:r>
          </a:p>
          <a:p>
            <a:pPr algn="ctr"/>
            <a:r>
              <a:rPr lang="ru-RU" dirty="0"/>
              <a:t>информативног изражавања (извјештавања).</a:t>
            </a:r>
          </a:p>
          <a:p>
            <a:pPr algn="ctr"/>
            <a:r>
              <a:rPr lang="ru-RU" dirty="0"/>
              <a:t>Вијест може да буде из друштвенополитичког, културно – умјетничког,</a:t>
            </a:r>
          </a:p>
          <a:p>
            <a:pPr algn="ctr"/>
            <a:r>
              <a:rPr lang="ru-RU" dirty="0"/>
              <a:t>спортског и другог живота одређене друштвено политичке заједнице.</a:t>
            </a:r>
          </a:p>
          <a:p>
            <a:pPr algn="ctr"/>
            <a:r>
              <a:rPr lang="ru-RU" dirty="0"/>
              <a:t>Вијест је једноставнији облик информативног изражавања (извјештавања).</a:t>
            </a:r>
          </a:p>
          <a:p>
            <a:pPr algn="ctr"/>
            <a:r>
              <a:rPr lang="ru-RU" dirty="0"/>
              <a:t>Да би се написала добра вијест, мора се познавати техника њеног писања.</a:t>
            </a:r>
          </a:p>
          <a:p>
            <a:pPr algn="ctr"/>
            <a:r>
              <a:rPr lang="ru-RU" dirty="0"/>
              <a:t>Прво треба одабрати догађај који је актуелан и који ће занимати друге, а</a:t>
            </a:r>
          </a:p>
          <a:p>
            <a:pPr algn="ctr"/>
            <a:r>
              <a:rPr lang="ru-RU" dirty="0"/>
              <a:t>затим га тачно, јасно, сажето, прегледно и приступачно казати читаоцима,</a:t>
            </a:r>
          </a:p>
          <a:p>
            <a:pPr algn="ctr"/>
            <a:r>
              <a:rPr lang="ru-RU" dirty="0"/>
              <a:t>односно слушаоцима којима је намијењен.</a:t>
            </a:r>
            <a:endParaRPr lang="sr-Cyrl-RS" dirty="0"/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DAFA2B95-2BEA-47BE-A6C4-DDD7B8897C7A}"/>
              </a:ext>
            </a:extLst>
          </p:cNvPr>
          <p:cNvSpPr/>
          <p:nvPr/>
        </p:nvSpPr>
        <p:spPr>
          <a:xfrm>
            <a:off x="2437050" y="3215874"/>
            <a:ext cx="1515751" cy="179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5" name="Чувар места за датум 14">
            <a:extLst>
              <a:ext uri="{FF2B5EF4-FFF2-40B4-BE49-F238E27FC236}">
                <a16:creationId xmlns:a16="http://schemas.microsoft.com/office/drawing/2014/main" id="{06AF5936-1B30-40B1-8D08-BA209233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7" name="Чувар места за подножје 16">
            <a:extLst>
              <a:ext uri="{FF2B5EF4-FFF2-40B4-BE49-F238E27FC236}">
                <a16:creationId xmlns:a16="http://schemas.microsoft.com/office/drawing/2014/main" id="{31871941-D6AE-4B71-B296-12C27791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546502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build="allAtOnce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95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467363" y="2478645"/>
            <a:ext cx="1890944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ДОБРО НАПИСАНА ВИЈЕСТ ОДГОВАРА НА СЉЕДЕЋА ПИТАЊА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4110287" y="1362661"/>
            <a:ext cx="3639919" cy="4372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- КО?</a:t>
            </a:r>
          </a:p>
          <a:p>
            <a:r>
              <a:rPr lang="ru-RU" sz="2400" dirty="0"/>
              <a:t>- КАДА?</a:t>
            </a:r>
          </a:p>
          <a:p>
            <a:r>
              <a:rPr lang="ru-RU" sz="2400" dirty="0"/>
              <a:t>- ГДЈЕ?</a:t>
            </a:r>
          </a:p>
          <a:p>
            <a:r>
              <a:rPr lang="ru-RU" sz="2400" dirty="0"/>
              <a:t>- ШТА?</a:t>
            </a:r>
          </a:p>
          <a:p>
            <a:r>
              <a:rPr lang="ru-RU" sz="2400" dirty="0"/>
              <a:t>- КАКО? ( на који начин)</a:t>
            </a:r>
            <a:endParaRPr lang="sr-Cyrl-RS" sz="2400" dirty="0"/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DAFA2B95-2BEA-47BE-A6C4-DDD7B8897C7A}"/>
              </a:ext>
            </a:extLst>
          </p:cNvPr>
          <p:cNvSpPr/>
          <p:nvPr/>
        </p:nvSpPr>
        <p:spPr>
          <a:xfrm>
            <a:off x="2437050" y="3215874"/>
            <a:ext cx="1515751" cy="179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8451542" y="1349406"/>
            <a:ext cx="3273095" cy="4386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Вијести могу бити из свих области човјековог живота и рада.</a:t>
            </a:r>
          </a:p>
          <a:p>
            <a:pPr algn="ctr"/>
            <a:r>
              <a:rPr lang="ru-RU" dirty="0"/>
              <a:t>Најчеш</a:t>
            </a:r>
            <a:r>
              <a:rPr lang="sr-Cyrl-RS" dirty="0"/>
              <a:t>ћ</a:t>
            </a:r>
            <a:r>
              <a:rPr lang="ru-RU" dirty="0"/>
              <a:t>е су из друштвенополитичког, културно – умјетничког и спортског</a:t>
            </a:r>
          </a:p>
          <a:p>
            <a:pPr algn="ctr"/>
            <a:r>
              <a:rPr lang="ru-RU" dirty="0"/>
              <a:t>живота.</a:t>
            </a:r>
            <a:endParaRPr lang="sr-Cyrl-RS" dirty="0"/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7821227" y="3142695"/>
            <a:ext cx="630315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512683A4-847D-4BA8-85A3-CE3FE23FF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2" name="Чувар места за подножје 11">
            <a:extLst>
              <a:ext uri="{FF2B5EF4-FFF2-40B4-BE49-F238E27FC236}">
                <a16:creationId xmlns:a16="http://schemas.microsoft.com/office/drawing/2014/main" id="{3553F398-3175-48DC-8F7F-A8A31BC90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8234196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500"/>
                            </p:stCondLst>
                            <p:childTnLst>
                              <p:par>
                                <p:cTn id="52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0"/>
                            </p:stCondLst>
                            <p:childTnLst>
                              <p:par>
                                <p:cTn id="7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000"/>
                            </p:stCondLst>
                            <p:childTnLst>
                              <p:par>
                                <p:cTn id="8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build="p" animBg="1"/>
      <p:bldP spid="11" grpId="0" animBg="1"/>
      <p:bldP spid="8" grpId="0" build="p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2548778" y="215680"/>
            <a:ext cx="5447339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ЗАДАТАК ЗА ВЈЕЖБУ!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562992" y="2052967"/>
            <a:ext cx="5322903" cy="4372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/>
              <a:t>Напишите </a:t>
            </a:r>
            <a:r>
              <a:rPr lang="sr-Cyrl-RS" sz="2400" dirty="0" err="1"/>
              <a:t>вијест</a:t>
            </a:r>
            <a:r>
              <a:rPr lang="sr-Cyrl-RS" sz="2400" dirty="0"/>
              <a:t> поштујући правила писања, правило пет питања или </a:t>
            </a:r>
            <a:r>
              <a:rPr lang="sr-Cyrl-RS" sz="2400" b="1" dirty="0">
                <a:solidFill>
                  <a:srgbClr val="FFFF00"/>
                </a:solidFill>
              </a:rPr>
              <a:t>5 </a:t>
            </a:r>
            <a:r>
              <a:rPr lang="sr-Latn-RS" sz="2400" b="1" dirty="0">
                <a:solidFill>
                  <a:srgbClr val="FFFF00"/>
                </a:solidFill>
              </a:rPr>
              <a:t>W</a:t>
            </a:r>
            <a:r>
              <a:rPr lang="sr-Cyrl-RS" sz="2400" b="1" dirty="0"/>
              <a:t>!</a:t>
            </a:r>
          </a:p>
          <a:p>
            <a:r>
              <a:rPr lang="sr-Latn-RS" sz="2400" dirty="0"/>
              <a:t> </a:t>
            </a:r>
            <a:r>
              <a:rPr lang="sr-Latn-RS" sz="2400" dirty="0">
                <a:solidFill>
                  <a:srgbClr val="FFFF00"/>
                </a:solidFill>
              </a:rPr>
              <a:t>Who</a:t>
            </a:r>
            <a:r>
              <a:rPr lang="sr-Latn-RS" sz="2400" dirty="0"/>
              <a:t> –</a:t>
            </a:r>
            <a:r>
              <a:rPr lang="sr-Cyrl-RS" sz="2400" dirty="0"/>
              <a:t>ко,</a:t>
            </a:r>
            <a:r>
              <a:rPr lang="sr-Latn-RS" sz="2400" dirty="0"/>
              <a:t> </a:t>
            </a:r>
            <a:endParaRPr lang="sr-Cyrl-RS" sz="2400" dirty="0"/>
          </a:p>
          <a:p>
            <a:r>
              <a:rPr lang="sr-Latn-RS" sz="2400" dirty="0">
                <a:solidFill>
                  <a:srgbClr val="FFFF00"/>
                </a:solidFill>
              </a:rPr>
              <a:t>When</a:t>
            </a:r>
            <a:r>
              <a:rPr lang="sr-Cyrl-RS" sz="2400" dirty="0"/>
              <a:t> – кад,</a:t>
            </a:r>
          </a:p>
          <a:p>
            <a:r>
              <a:rPr lang="sr-Latn-RS" sz="2400" dirty="0">
                <a:solidFill>
                  <a:srgbClr val="FFFF00"/>
                </a:solidFill>
              </a:rPr>
              <a:t>What</a:t>
            </a:r>
            <a:r>
              <a:rPr lang="sr-Cyrl-RS" sz="2400" dirty="0"/>
              <a:t> – шта,</a:t>
            </a:r>
          </a:p>
          <a:p>
            <a:r>
              <a:rPr lang="sr-Latn-RS" sz="2400" dirty="0">
                <a:solidFill>
                  <a:srgbClr val="FFFF00"/>
                </a:solidFill>
              </a:rPr>
              <a:t>Where</a:t>
            </a:r>
            <a:r>
              <a:rPr lang="sr-Cyrl-RS" sz="2400" dirty="0"/>
              <a:t>- </a:t>
            </a:r>
            <a:r>
              <a:rPr lang="sr-Cyrl-RS" sz="2400" dirty="0" err="1"/>
              <a:t>гдје</a:t>
            </a:r>
            <a:r>
              <a:rPr lang="sr-Cyrl-RS" sz="2400" dirty="0"/>
              <a:t>,</a:t>
            </a:r>
          </a:p>
          <a:p>
            <a:r>
              <a:rPr lang="sr-Latn-RS" sz="2400" dirty="0">
                <a:solidFill>
                  <a:srgbClr val="FFFF00"/>
                </a:solidFill>
              </a:rPr>
              <a:t>Why</a:t>
            </a:r>
            <a:r>
              <a:rPr lang="sr-Latn-RS" sz="2400" dirty="0"/>
              <a:t> – </a:t>
            </a:r>
            <a:r>
              <a:rPr lang="sr-Cyrl-RS" sz="2400" dirty="0"/>
              <a:t>зашто.</a:t>
            </a:r>
            <a:r>
              <a:rPr lang="sr-Latn-RS" sz="2400" dirty="0"/>
              <a:t>  </a:t>
            </a:r>
            <a:endParaRPr lang="sr-Cyrl-RS" sz="2400" dirty="0"/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6640400" y="2039712"/>
            <a:ext cx="5322903" cy="4386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Водимо се оним што је назначио творац правила </a:t>
            </a:r>
            <a:r>
              <a:rPr lang="sr-Latn-RS" dirty="0"/>
              <a:t>5 W</a:t>
            </a:r>
            <a:r>
              <a:rPr lang="sr-Cyrl-RS" dirty="0"/>
              <a:t> Џорџ Орвел, а то правило важи и за </a:t>
            </a:r>
            <a:r>
              <a:rPr lang="sr-Cyrl-RS" dirty="0" err="1"/>
              <a:t>вијест</a:t>
            </a:r>
            <a:r>
              <a:rPr lang="sr-Cyrl-RS" dirty="0"/>
              <a:t>. </a:t>
            </a:r>
          </a:p>
          <a:p>
            <a:pPr algn="ctr"/>
            <a:r>
              <a:rPr lang="sr-Cyrl-RS" dirty="0"/>
              <a:t>ПРАВИЛА:</a:t>
            </a:r>
          </a:p>
          <a:p>
            <a:pPr algn="ctr"/>
            <a:r>
              <a:rPr lang="sr-Cyrl-RS" dirty="0"/>
              <a:t>Дакле, </a:t>
            </a:r>
            <a:r>
              <a:rPr lang="sr-Cyrl-RS" dirty="0" err="1"/>
              <a:t>вијест</a:t>
            </a:r>
            <a:r>
              <a:rPr lang="sr-Cyrl-RS" dirty="0"/>
              <a:t> је </a:t>
            </a:r>
            <a:r>
              <a:rPr lang="sr-Cyrl-RS" dirty="0" err="1"/>
              <a:t>свјежа</a:t>
            </a:r>
            <a:r>
              <a:rPr lang="sr-Cyrl-RS" dirty="0"/>
              <a:t> или не постоји.</a:t>
            </a:r>
          </a:p>
          <a:p>
            <a:pPr algn="ctr"/>
            <a:r>
              <a:rPr lang="sr-Cyrl-RS" dirty="0"/>
              <a:t>Заштита  и </a:t>
            </a:r>
            <a:r>
              <a:rPr lang="sr-Cyrl-RS" dirty="0" err="1"/>
              <a:t>провјеравање</a:t>
            </a:r>
            <a:r>
              <a:rPr lang="sr-Cyrl-RS" dirty="0"/>
              <a:t> извора.</a:t>
            </a:r>
          </a:p>
          <a:p>
            <a:pPr algn="ctr"/>
            <a:r>
              <a:rPr lang="sr-Cyrl-RS" dirty="0"/>
              <a:t>Коментар је забрањен.</a:t>
            </a:r>
          </a:p>
          <a:p>
            <a:pPr algn="ctr"/>
            <a:r>
              <a:rPr lang="sr-Cyrl-RS" dirty="0" err="1"/>
              <a:t>Вијест</a:t>
            </a:r>
            <a:r>
              <a:rPr lang="sr-Cyrl-RS" dirty="0"/>
              <a:t> не треба почињати питањем.</a:t>
            </a:r>
          </a:p>
          <a:p>
            <a:pPr algn="ctr"/>
            <a:r>
              <a:rPr lang="sr-Cyrl-RS" dirty="0"/>
              <a:t>Писати по „систему фиока“.</a:t>
            </a:r>
          </a:p>
          <a:p>
            <a:pPr algn="ctr"/>
            <a:r>
              <a:rPr lang="sr-Cyrl-RS" dirty="0"/>
              <a:t>Композиција обрнуте пирамиде.</a:t>
            </a:r>
          </a:p>
          <a:p>
            <a:pPr algn="ctr"/>
            <a:r>
              <a:rPr lang="sr-Cyrl-RS" dirty="0"/>
              <a:t>Без „</a:t>
            </a:r>
            <a:r>
              <a:rPr lang="sr-Cyrl-RS" dirty="0" err="1"/>
              <a:t>уљепшавања</a:t>
            </a:r>
            <a:r>
              <a:rPr lang="sr-Cyrl-RS" dirty="0"/>
              <a:t> текста“.</a:t>
            </a:r>
          </a:p>
          <a:p>
            <a:pPr algn="ctr"/>
            <a:endParaRPr lang="sr-Cyrl-RS" dirty="0"/>
          </a:p>
          <a:p>
            <a:pPr algn="ctr"/>
            <a:endParaRPr lang="sr-Cyrl-RS" dirty="0"/>
          </a:p>
          <a:p>
            <a:pPr algn="ctr"/>
            <a:endParaRPr lang="sr-Cyrl-RS" dirty="0"/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5885895" y="3656241"/>
            <a:ext cx="754505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Чувар места за датум 5">
            <a:extLst>
              <a:ext uri="{FF2B5EF4-FFF2-40B4-BE49-F238E27FC236}">
                <a16:creationId xmlns:a16="http://schemas.microsoft.com/office/drawing/2014/main" id="{F95DCA0C-85C7-4E44-9361-2DDBFCFFB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0" name="Чувар места за подножје 9">
            <a:extLst>
              <a:ext uri="{FF2B5EF4-FFF2-40B4-BE49-F238E27FC236}">
                <a16:creationId xmlns:a16="http://schemas.microsoft.com/office/drawing/2014/main" id="{5CB711BB-E123-47A6-B4BA-9F3BA93A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3088804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5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5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75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5000"/>
                            </p:stCondLst>
                            <p:childTnLst>
                              <p:par>
                                <p:cTn id="13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8000"/>
                            </p:stCondLst>
                            <p:childTnLst>
                              <p:par>
                                <p:cTn id="15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8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7000"/>
                            </p:stCondLst>
                            <p:childTnLst>
                              <p:par>
                                <p:cTn id="20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43000"/>
                            </p:stCondLst>
                            <p:childTnLst>
                              <p:par>
                                <p:cTn id="23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6000"/>
                            </p:stCondLst>
                            <p:childTnLst>
                              <p:par>
                                <p:cTn id="25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49000"/>
                            </p:stCondLst>
                            <p:childTnLst>
                              <p:par>
                                <p:cTn id="27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28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build="p" animBg="1"/>
      <p:bldP spid="8" grpId="0" build="p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pic>
        <p:nvPicPr>
          <p:cNvPr id="12" name="Слика 11">
            <a:extLst>
              <a:ext uri="{FF2B5EF4-FFF2-40B4-BE49-F238E27FC236}">
                <a16:creationId xmlns:a16="http://schemas.microsoft.com/office/drawing/2014/main" id="{B9DD6F56-9FF2-42E0-AB49-48CFFEF1F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38882">
            <a:off x="2906461" y="1343936"/>
            <a:ext cx="4160628" cy="2937780"/>
          </a:xfrm>
          <a:prstGeom prst="rect">
            <a:avLst/>
          </a:prstGeom>
        </p:spPr>
      </p:pic>
      <p:pic>
        <p:nvPicPr>
          <p:cNvPr id="13" name="Слика 12">
            <a:extLst>
              <a:ext uri="{FF2B5EF4-FFF2-40B4-BE49-F238E27FC236}">
                <a16:creationId xmlns:a16="http://schemas.microsoft.com/office/drawing/2014/main" id="{084FBBAB-903A-4C60-9692-6AD116478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600" y="1585711"/>
            <a:ext cx="2775416" cy="3672089"/>
          </a:xfrm>
          <a:prstGeom prst="rect">
            <a:avLst/>
          </a:prstGeom>
        </p:spPr>
      </p:pic>
      <p:pic>
        <p:nvPicPr>
          <p:cNvPr id="14" name="Слика 13">
            <a:extLst>
              <a:ext uri="{FF2B5EF4-FFF2-40B4-BE49-F238E27FC236}">
                <a16:creationId xmlns:a16="http://schemas.microsoft.com/office/drawing/2014/main" id="{56991C96-8EDA-4419-96AC-0A52495AF9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3620" y="2018731"/>
            <a:ext cx="3207495" cy="2982463"/>
          </a:xfrm>
          <a:prstGeom prst="rect">
            <a:avLst/>
          </a:prstGeom>
        </p:spPr>
      </p:pic>
      <p:pic>
        <p:nvPicPr>
          <p:cNvPr id="15" name="Слика 14">
            <a:extLst>
              <a:ext uri="{FF2B5EF4-FFF2-40B4-BE49-F238E27FC236}">
                <a16:creationId xmlns:a16="http://schemas.microsoft.com/office/drawing/2014/main" id="{F8DD88FE-BFD7-4ECE-9AE6-A9270D736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598482">
            <a:off x="4941441" y="1188889"/>
            <a:ext cx="2949836" cy="3182937"/>
          </a:xfrm>
          <a:prstGeom prst="rect">
            <a:avLst/>
          </a:prstGeom>
        </p:spPr>
      </p:pic>
      <p:pic>
        <p:nvPicPr>
          <p:cNvPr id="16" name="Слика 15">
            <a:extLst>
              <a:ext uri="{FF2B5EF4-FFF2-40B4-BE49-F238E27FC236}">
                <a16:creationId xmlns:a16="http://schemas.microsoft.com/office/drawing/2014/main" id="{C728B86B-49EE-4417-8BA4-89D3FBC3FE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13053">
            <a:off x="4006850" y="1702067"/>
            <a:ext cx="3961637" cy="318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29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2548778" y="215680"/>
            <a:ext cx="5447339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ЧИТАЈТЕ ВИЈЕСТИ!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562992" y="2052967"/>
            <a:ext cx="5322903" cy="2279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/>
              <a:t>ПИШИТЕ, УЖИВАЈТЕ У ПИСАЊУ, ЗАБАВНО ЈЕ!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6640400" y="2039712"/>
            <a:ext cx="5322903" cy="2558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НИКАД НЕ ЗАБОРАВЉАЈТЕ ПРАВОПИСНА ПРАВИЛА!</a:t>
            </a:r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5885895" y="2907611"/>
            <a:ext cx="754505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Смешко 5">
            <a:extLst>
              <a:ext uri="{FF2B5EF4-FFF2-40B4-BE49-F238E27FC236}">
                <a16:creationId xmlns:a16="http://schemas.microsoft.com/office/drawing/2014/main" id="{A27E75F9-D616-4F7C-82C9-56086F36B594}"/>
              </a:ext>
            </a:extLst>
          </p:cNvPr>
          <p:cNvSpPr/>
          <p:nvPr/>
        </p:nvSpPr>
        <p:spPr>
          <a:xfrm>
            <a:off x="4563122" y="4882718"/>
            <a:ext cx="2698812" cy="175960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2729405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repeatCount="2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animBg="1"/>
      <p:bldP spid="8" grpId="0" animBg="1"/>
      <p:bldP spid="9" grpId="0" animBg="1"/>
      <p:bldP spid="6" grpId="0" animBg="1"/>
    </p:bldLst>
  </p:timing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477</Words>
  <Application>Microsoft Office PowerPoint</Application>
  <PresentationFormat>Широки екран</PresentationFormat>
  <Paragraphs>118</Paragraphs>
  <Slides>10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3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тема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Sanja D</dc:creator>
  <cp:lastModifiedBy>Sanja D</cp:lastModifiedBy>
  <cp:revision>28</cp:revision>
  <dcterms:created xsi:type="dcterms:W3CDTF">2021-03-30T20:03:53Z</dcterms:created>
  <dcterms:modified xsi:type="dcterms:W3CDTF">2021-03-31T17:33:02Z</dcterms:modified>
</cp:coreProperties>
</file>