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wmf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2" r:id="rId1"/>
  </p:sldMasterIdLst>
  <p:notesMasterIdLst>
    <p:notesMasterId r:id="rId15"/>
  </p:notes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58" r:id="rId10"/>
    <p:sldId id="266" r:id="rId11"/>
    <p:sldId id="267" r:id="rId12"/>
    <p:sldId id="268" r:id="rId13"/>
    <p:sldId id="269" r:id="rId14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35" autoAdjust="0"/>
    <p:restoredTop sz="94660"/>
  </p:normalViewPr>
  <p:slideViewPr>
    <p:cSldViewPr>
      <p:cViewPr varScale="1">
        <p:scale>
          <a:sx n="76" d="100"/>
          <a:sy n="76" d="100"/>
        </p:scale>
        <p:origin x="1218" y="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sr-Latn-R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ABE84F5-5C5F-4F82-9C42-F658D7DD4ED7}" type="datetimeFigureOut">
              <a:rPr lang="sr-Latn-RS"/>
              <a:pPr>
                <a:defRPr/>
              </a:pPr>
              <a:t>30.3.2020.</a:t>
            </a:fld>
            <a:endParaRPr lang="sr-Latn-R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sr-Latn-R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sr-Latn-RS" noProof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sr-Latn-R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FA415233-D507-4698-87ED-3CA109BA32C2}" type="slidenum">
              <a:rPr lang="sr-Latn-RS"/>
              <a:pPr>
                <a:defRPr/>
              </a:pPr>
              <a:t>‹#›</a:t>
            </a:fld>
            <a:endParaRPr lang="sr-Latn-RS"/>
          </a:p>
        </p:txBody>
      </p:sp>
    </p:spTree>
    <p:extLst>
      <p:ext uri="{BB962C8B-B14F-4D97-AF65-F5344CB8AC3E}">
        <p14:creationId xmlns:p14="http://schemas.microsoft.com/office/powerpoint/2010/main" val="316904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sr-Latn-RS" altLang="sr-Latn-RS" smtClean="0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Arial" panose="020B0604020202020204" pitchFamily="34" charset="0"/>
              </a:defRPr>
            </a:lvl9pPr>
          </a:lstStyle>
          <a:p>
            <a:fld id="{3C85FBE1-101E-4B60-94EC-471C1667BEEF}" type="slidenum">
              <a:rPr lang="sr-Latn-RS" altLang="sr-Latn-RS" sz="1200" smtClean="0"/>
              <a:pPr/>
              <a:t>1</a:t>
            </a:fld>
            <a:endParaRPr lang="sr-Latn-RS" altLang="sr-Latn-RS" sz="1200" smtClean="0"/>
          </a:p>
        </p:txBody>
      </p:sp>
    </p:spTree>
    <p:extLst>
      <p:ext uri="{BB962C8B-B14F-4D97-AF65-F5344CB8AC3E}">
        <p14:creationId xmlns:p14="http://schemas.microsoft.com/office/powerpoint/2010/main" val="15372285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505200" y="1498602"/>
            <a:ext cx="5257800" cy="3298825"/>
          </a:xfrm>
        </p:spPr>
        <p:txBody>
          <a:bodyPr>
            <a:normAutofit/>
          </a:bodyPr>
          <a:lstStyle>
            <a:lvl1pPr>
              <a:lnSpc>
                <a:spcPct val="90000"/>
              </a:lnSpc>
              <a:defRPr sz="4051" cap="none" baseline="0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05200" y="4927600"/>
            <a:ext cx="5257800" cy="1244600"/>
          </a:xfrm>
        </p:spPr>
        <p:txBody>
          <a:bodyPr>
            <a:normAutofit/>
          </a:bodyPr>
          <a:lstStyle>
            <a:lvl1pPr marL="0" indent="0" algn="l">
              <a:spcBef>
                <a:spcPts val="0"/>
              </a:spcBef>
              <a:buNone/>
              <a:defRPr sz="2101" b="0">
                <a:solidFill>
                  <a:schemeClr val="tx1"/>
                </a:solidFill>
              </a:defRPr>
            </a:lvl1pPr>
            <a:lvl2pPr marL="45724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8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72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96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2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45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6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9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16906793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 baseline="0"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132D42F-B263-45E2-BEB8-58F09014A8D4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9660016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 bwMode="auto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4445000"/>
            <a:ext cx="5257800" cy="1930400"/>
          </a:xfrm>
        </p:spPr>
        <p:txBody>
          <a:bodyPr anchor="t">
            <a:normAutofit/>
          </a:bodyPr>
          <a:lstStyle>
            <a:lvl1pPr algn="l">
              <a:defRPr sz="4051" b="0" cap="none" baseline="0"/>
            </a:lvl1pPr>
          </a:lstStyle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3124201"/>
            <a:ext cx="5257800" cy="1296987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101">
                <a:solidFill>
                  <a:schemeClr val="tx1"/>
                </a:solidFill>
              </a:defRPr>
            </a:lvl1pPr>
            <a:lvl2pPr marL="45724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84" indent="0">
              <a:buNone/>
              <a:defRPr sz="1575">
                <a:solidFill>
                  <a:schemeClr val="tx1">
                    <a:tint val="75000"/>
                  </a:schemeClr>
                </a:solidFill>
              </a:defRPr>
            </a:lvl3pPr>
            <a:lvl4pPr marL="1371726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4pPr>
            <a:lvl5pPr marL="1828967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5pPr>
            <a:lvl6pPr marL="228621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6pPr>
            <a:lvl7pPr marL="2743451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7pPr>
            <a:lvl8pPr marL="3200693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8pPr>
            <a:lvl9pPr marL="3657935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81194526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701800"/>
            <a:ext cx="3733800" cy="4470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280277" indent="0">
              <a:buNone/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4400" y="1701800"/>
            <a:ext cx="3733800" cy="44704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C595074-189A-4A07-B992-C70FF884D1F9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60483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41249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8200" y="2209800"/>
            <a:ext cx="3733800" cy="39624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27448" y="1608836"/>
            <a:ext cx="3730752" cy="512064"/>
          </a:xfrm>
        </p:spPr>
        <p:txBody>
          <a:bodyPr anchor="b">
            <a:noAutofit/>
          </a:bodyPr>
          <a:lstStyle>
            <a:lvl1pPr marL="0" indent="0">
              <a:spcBef>
                <a:spcPts val="0"/>
              </a:spcBef>
              <a:buNone/>
              <a:defRPr sz="1800" b="1"/>
            </a:lvl1pPr>
            <a:lvl2pPr marL="457242" indent="0">
              <a:buNone/>
              <a:defRPr sz="2026" b="1"/>
            </a:lvl2pPr>
            <a:lvl3pPr marL="914484" indent="0">
              <a:buNone/>
              <a:defRPr sz="1800" b="1"/>
            </a:lvl3pPr>
            <a:lvl4pPr marL="1371726" indent="0">
              <a:buNone/>
              <a:defRPr sz="1575" b="1"/>
            </a:lvl4pPr>
            <a:lvl5pPr marL="1828967" indent="0">
              <a:buNone/>
              <a:defRPr sz="1575" b="1"/>
            </a:lvl5pPr>
            <a:lvl6pPr marL="2286210" indent="0">
              <a:buNone/>
              <a:defRPr sz="1575" b="1"/>
            </a:lvl6pPr>
            <a:lvl7pPr marL="2743451" indent="0">
              <a:buNone/>
              <a:defRPr sz="1575" b="1"/>
            </a:lvl7pPr>
            <a:lvl8pPr marL="3200693" indent="0">
              <a:buNone/>
              <a:defRPr sz="1575" b="1"/>
            </a:lvl8pPr>
            <a:lvl9pPr marL="3657935" indent="0">
              <a:buNone/>
              <a:defRPr sz="1575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24400" y="2209800"/>
            <a:ext cx="3733800" cy="3962400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 marL="1508898">
              <a:defRPr sz="1350"/>
            </a:lvl5pPr>
            <a:lvl6pPr marL="1508898">
              <a:defRPr sz="1350"/>
            </a:lvl6pPr>
            <a:lvl7pPr marL="1508898">
              <a:defRPr sz="1350"/>
            </a:lvl7pPr>
            <a:lvl8pPr marL="1508898">
              <a:defRPr sz="1350"/>
            </a:lvl8pPr>
            <a:lvl9pPr marL="1508898"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C9F7B41-11B4-4F1D-9B88-6AF208A1B684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4933053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DCC1168-AF45-4C24-8650-434F3B6B533E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92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4B82656-14E4-496E-92C5-1FE909723589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281398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2971800" y="0"/>
            <a:ext cx="59436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1" y="1701800"/>
            <a:ext cx="2514600" cy="2844800"/>
          </a:xfrm>
        </p:spPr>
        <p:txBody>
          <a:bodyPr anchor="b">
            <a:normAutofit/>
          </a:bodyPr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28601" y="4648200"/>
            <a:ext cx="2514600" cy="1727200"/>
          </a:xfrm>
        </p:spPr>
        <p:txBody>
          <a:bodyPr>
            <a:normAutofit/>
          </a:bodyPr>
          <a:lstStyle>
            <a:lvl1pPr marL="0" indent="0">
              <a:spcBef>
                <a:spcPts val="900"/>
              </a:spcBef>
              <a:buNone/>
              <a:defRPr sz="1200"/>
            </a:lvl1pPr>
            <a:lvl2pPr marL="457242" indent="0">
              <a:buNone/>
              <a:defRPr sz="1200"/>
            </a:lvl2pPr>
            <a:lvl3pPr marL="914484" indent="0">
              <a:buNone/>
              <a:defRPr sz="975"/>
            </a:lvl3pPr>
            <a:lvl4pPr marL="1371726" indent="0">
              <a:buNone/>
              <a:defRPr sz="900"/>
            </a:lvl4pPr>
            <a:lvl5pPr marL="1828967" indent="0">
              <a:buNone/>
              <a:defRPr sz="900"/>
            </a:lvl5pPr>
            <a:lvl6pPr marL="2286210" indent="0">
              <a:buNone/>
              <a:defRPr sz="900"/>
            </a:lvl6pPr>
            <a:lvl7pPr marL="2743451" indent="0">
              <a:buNone/>
              <a:defRPr sz="900"/>
            </a:lvl7pPr>
            <a:lvl8pPr marL="3200693" indent="0">
              <a:buNone/>
              <a:defRPr sz="900"/>
            </a:lvl8pPr>
            <a:lvl9pPr marL="365793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52800" y="482600"/>
            <a:ext cx="5105400" cy="58928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8A253AF-45DB-44FC-A0A1-6D18E4F865DB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588535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562100" y="0"/>
            <a:ext cx="6019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sz="180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4800600"/>
            <a:ext cx="5486400" cy="762000"/>
          </a:xfrm>
        </p:spPr>
        <p:txBody>
          <a:bodyPr anchor="b">
            <a:normAutofit/>
          </a:bodyPr>
          <a:lstStyle>
            <a:lvl1pPr algn="l">
              <a:defRPr sz="1500" b="1"/>
            </a:lvl1pPr>
          </a:lstStyle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Picture Placeholder 2" descr="An empty placeholder to add an image. Click on the placeholder and select the image that you wish to add."/>
          <p:cNvSpPr>
            <a:spLocks noGrp="1"/>
          </p:cNvSpPr>
          <p:nvPr>
            <p:ph type="pic" idx="1"/>
          </p:nvPr>
        </p:nvSpPr>
        <p:spPr>
          <a:xfrm>
            <a:off x="1828800" y="279402"/>
            <a:ext cx="5486400" cy="4448175"/>
          </a:xfrm>
        </p:spPr>
        <p:txBody>
          <a:bodyPr>
            <a:normAutofit/>
          </a:bodyPr>
          <a:lstStyle>
            <a:lvl1pPr marL="0" indent="0">
              <a:buNone/>
              <a:defRPr sz="2101"/>
            </a:lvl1pPr>
            <a:lvl2pPr marL="457242" indent="0">
              <a:buNone/>
              <a:defRPr sz="2776"/>
            </a:lvl2pPr>
            <a:lvl3pPr marL="914484" indent="0">
              <a:buNone/>
              <a:defRPr sz="2401"/>
            </a:lvl3pPr>
            <a:lvl4pPr marL="1371726" indent="0">
              <a:buNone/>
              <a:defRPr sz="2026"/>
            </a:lvl4pPr>
            <a:lvl5pPr marL="1828967" indent="0">
              <a:buNone/>
              <a:defRPr sz="2026"/>
            </a:lvl5pPr>
            <a:lvl6pPr marL="2286210" indent="0">
              <a:buNone/>
              <a:defRPr sz="2026"/>
            </a:lvl6pPr>
            <a:lvl7pPr marL="2743451" indent="0">
              <a:buNone/>
              <a:defRPr sz="2026"/>
            </a:lvl7pPr>
            <a:lvl8pPr marL="3200693" indent="0">
              <a:buNone/>
              <a:defRPr sz="2026"/>
            </a:lvl8pPr>
            <a:lvl9pPr marL="3657935" indent="0">
              <a:buNone/>
              <a:defRPr sz="2026"/>
            </a:lvl9pPr>
          </a:lstStyle>
          <a:p>
            <a:r>
              <a:rPr lang="en-US" smtClean="0"/>
              <a:t>Click icon to add picture</a:t>
            </a:r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828800" y="5562600"/>
            <a:ext cx="5486400" cy="812800"/>
          </a:xfrm>
        </p:spPr>
        <p:txBody>
          <a:bodyPr>
            <a:normAutofit/>
          </a:bodyPr>
          <a:lstStyle>
            <a:lvl1pPr marL="0" indent="0">
              <a:spcBef>
                <a:spcPts val="0"/>
              </a:spcBef>
              <a:buNone/>
              <a:defRPr sz="1200"/>
            </a:lvl1pPr>
            <a:lvl2pPr marL="457242" indent="0">
              <a:buNone/>
              <a:defRPr sz="1200"/>
            </a:lvl2pPr>
            <a:lvl3pPr marL="914484" indent="0">
              <a:buNone/>
              <a:defRPr sz="975"/>
            </a:lvl3pPr>
            <a:lvl4pPr marL="1371726" indent="0">
              <a:buNone/>
              <a:defRPr sz="900"/>
            </a:lvl4pPr>
            <a:lvl5pPr marL="1828967" indent="0">
              <a:buNone/>
              <a:defRPr sz="900"/>
            </a:lvl5pPr>
            <a:lvl6pPr marL="2286210" indent="0">
              <a:buNone/>
              <a:defRPr sz="900"/>
            </a:lvl6pPr>
            <a:lvl7pPr marL="2743451" indent="0">
              <a:buNone/>
              <a:defRPr sz="900"/>
            </a:lvl7pPr>
            <a:lvl8pPr marL="3200693" indent="0">
              <a:buNone/>
              <a:defRPr sz="900"/>
            </a:lvl8pPr>
            <a:lvl9pPr marL="3657935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55D32CC-E2E0-4124-8B0C-388E7963532F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3757659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E18A64B-6D52-4DF3-819C-BDE2FB44CA88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96270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91400" y="274639"/>
            <a:ext cx="1066800" cy="589756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274639"/>
            <a:ext cx="6400800" cy="589756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0DF2968-7A61-4B6F-A37B-0C43C8FFD5D7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2884508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auto"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28600" y="0"/>
            <a:ext cx="86868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100000">
                <a:schemeClr val="bg1">
                  <a:alpha val="55000"/>
                </a:schemeClr>
              </a:gs>
            </a:gsLst>
            <a:lin ang="78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8" tIns="45724" rIns="91448" bIns="45724" rtlCol="0" anchor="ctr"/>
          <a:lstStyle/>
          <a:p>
            <a:pPr algn="ctr"/>
            <a:endParaRPr sz="180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1397000"/>
          </a:xfrm>
          <a:prstGeom prst="rect">
            <a:avLst/>
          </a:prstGeom>
        </p:spPr>
        <p:txBody>
          <a:bodyPr vert="horz" lIns="121899" tIns="60949" rIns="121899" bIns="60949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701800"/>
            <a:ext cx="7620000" cy="4470400"/>
          </a:xfrm>
          <a:prstGeom prst="rect">
            <a:avLst/>
          </a:prstGeom>
        </p:spPr>
        <p:txBody>
          <a:bodyPr vert="horz" lIns="121899" tIns="60949" rIns="121899" bIns="60949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400802"/>
            <a:ext cx="205740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l">
              <a:defRPr sz="9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931645" y="6400802"/>
            <a:ext cx="4663440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ctr">
              <a:defRPr sz="9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r>
              <a:rPr lang="sr-Cyrl-BA" smtClean="0"/>
              <a:t>Мр Сања Ђурић, проф.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7346" y="6400802"/>
            <a:ext cx="830855" cy="320675"/>
          </a:xfrm>
          <a:prstGeom prst="rect">
            <a:avLst/>
          </a:prstGeom>
        </p:spPr>
        <p:txBody>
          <a:bodyPr vert="horz" lIns="121899" tIns="60949" rIns="121899" bIns="60949" rtlCol="0" anchor="b"/>
          <a:lstStyle>
            <a:lvl1pPr algn="r">
              <a:defRPr sz="900" baseline="0">
                <a:solidFill>
                  <a:schemeClr val="tx2">
                    <a:lumMod val="65000"/>
                    <a:lumOff val="35000"/>
                  </a:schemeClr>
                </a:solidFill>
              </a:defRPr>
            </a:lvl1pPr>
          </a:lstStyle>
          <a:p>
            <a:pPr>
              <a:defRPr/>
            </a:pPr>
            <a:fld id="{6F3A9CC8-B3D4-4C22-A17C-938F69FBB898}" type="slidenum">
              <a:rPr lang="en-US" altLang="sr-Latn-RS" smtClean="0"/>
              <a:pPr>
                <a:defRPr/>
              </a:pPr>
              <a:t>‹#›</a:t>
            </a:fld>
            <a:endParaRPr lang="en-US" altLang="sr-Latn-RS"/>
          </a:p>
        </p:txBody>
      </p:sp>
    </p:spTree>
    <p:extLst>
      <p:ext uri="{BB962C8B-B14F-4D97-AF65-F5344CB8AC3E}">
        <p14:creationId xmlns:p14="http://schemas.microsoft.com/office/powerpoint/2010/main" val="87720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3" r:id="rId1"/>
    <p:sldLayoutId id="2147483744" r:id="rId2"/>
    <p:sldLayoutId id="2147483745" r:id="rId3"/>
    <p:sldLayoutId id="2147483746" r:id="rId4"/>
    <p:sldLayoutId id="2147483747" r:id="rId5"/>
    <p:sldLayoutId id="2147483748" r:id="rId6"/>
    <p:sldLayoutId id="2147483749" r:id="rId7"/>
    <p:sldLayoutId id="2147483750" r:id="rId8"/>
    <p:sldLayoutId id="2147483751" r:id="rId9"/>
    <p:sldLayoutId id="2147483752" r:id="rId10"/>
    <p:sldLayoutId id="214748375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dt="0"/>
  <p:txStyles>
    <p:titleStyle>
      <a:lvl1pPr algn="l" defTabSz="914484" rtl="0" eaLnBrk="1" latinLnBrk="0" hangingPunct="1">
        <a:lnSpc>
          <a:spcPct val="85000"/>
        </a:lnSpc>
        <a:spcBef>
          <a:spcPct val="0"/>
        </a:spcBef>
        <a:buNone/>
        <a:tabLst/>
        <a:defRPr sz="3301" kern="1200" cap="none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21" indent="-228621" algn="l" defTabSz="914484" rtl="0" eaLnBrk="1" latinLnBrk="0" hangingPunct="1">
        <a:lnSpc>
          <a:spcPct val="95000"/>
        </a:lnSpc>
        <a:spcBef>
          <a:spcPts val="1400"/>
        </a:spcBef>
        <a:buSzPct val="10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90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868759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188829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08898" indent="-228621" algn="l" defTabSz="914484" rtl="0" eaLnBrk="1" latinLnBrk="0" hangingPunct="1">
        <a:lnSpc>
          <a:spcPct val="95000"/>
        </a:lnSpc>
        <a:spcBef>
          <a:spcPts val="800"/>
        </a:spcBef>
        <a:buSzPct val="10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28967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149037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69106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834900" indent="-228621" algn="l" defTabSz="914484" rtl="0" eaLnBrk="1" latinLnBrk="0" hangingPunct="1">
        <a:lnSpc>
          <a:spcPct val="95000"/>
        </a:lnSpc>
        <a:spcBef>
          <a:spcPts val="800"/>
        </a:spcBef>
        <a:buSzPct val="90000"/>
        <a:buFont typeface="Century Gothic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42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84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726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967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210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451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693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935" algn="l" defTabSz="914484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39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8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ln>
            <a:miter lim="800000"/>
            <a:headEnd/>
            <a:tailEnd/>
          </a:ln>
          <a:extLst/>
        </p:spPr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147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R="0"/>
            <a:r>
              <a:rPr lang="sr-Cyrl-RS" altLang="sr-Latn-RS" b="1" dirty="0" smtClean="0"/>
              <a:t>КАЛКОВИ КАО ДИО СРПСКОГ РЈЕЧНИЧКОГ ФОНДА</a:t>
            </a:r>
            <a:endParaRPr lang="sr-Latn-RS" altLang="sr-Latn-RS" b="1" dirty="0" smtClean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4294967295"/>
          </p:nvPr>
        </p:nvSpPr>
        <p:spPr>
          <a:xfrm>
            <a:off x="0" y="6237288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ransition>
    <p:wheel spokes="3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14313" y="1357313"/>
            <a:ext cx="5857875" cy="4286250"/>
          </a:xfrm>
        </p:spPr>
        <p:txBody>
          <a:bodyPr>
            <a:normAutofit/>
          </a:bodyPr>
          <a:lstStyle/>
          <a:p>
            <a:pPr eaLnBrk="1" hangingPunct="1"/>
            <a:r>
              <a:rPr lang="sr-Cyrl-RS" altLang="sr-Latn-RS" sz="2400" dirty="0" smtClean="0"/>
              <a:t> појам </a:t>
            </a:r>
            <a:r>
              <a:rPr lang="sr-Cyrl-RS" altLang="sr-Latn-RS" sz="2400" b="1" i="1" dirty="0" smtClean="0"/>
              <a:t>калк (</a:t>
            </a:r>
            <a:r>
              <a:rPr lang="sr-Cyrl-RS" altLang="sr-Latn-RS" sz="2400" i="1" dirty="0" smtClean="0"/>
              <a:t>од француског </a:t>
            </a:r>
            <a:r>
              <a:rPr lang="sr-Latn-RS" altLang="sr-Latn-RS" sz="2400" i="1" dirty="0" smtClean="0"/>
              <a:t>calqe –</a:t>
            </a:r>
            <a:r>
              <a:rPr lang="sr-Cyrl-RS" altLang="sr-Latn-RS" sz="2400" i="1" dirty="0" smtClean="0"/>
              <a:t> отисак); </a:t>
            </a:r>
          </a:p>
          <a:p>
            <a:pPr eaLnBrk="1" hangingPunct="1"/>
            <a:r>
              <a:rPr lang="sr-Cyrl-RS" altLang="sr-Latn-RS" sz="2400" b="1" i="1" dirty="0"/>
              <a:t>с</a:t>
            </a:r>
            <a:r>
              <a:rPr lang="sr-Cyrl-RS" altLang="sr-Latn-RS" sz="2400" b="1" i="1" dirty="0" smtClean="0"/>
              <a:t>тварање нових </a:t>
            </a:r>
            <a:r>
              <a:rPr lang="sr-Cyrl-RS" altLang="sr-Latn-RS" sz="2400" b="1" i="1" dirty="0" err="1" smtClean="0"/>
              <a:t>ријечи</a:t>
            </a:r>
            <a:r>
              <a:rPr lang="sr-Cyrl-RS" altLang="sr-Latn-RS" sz="2400" b="1" i="1" dirty="0" smtClean="0"/>
              <a:t> у једном језику;</a:t>
            </a:r>
          </a:p>
          <a:p>
            <a:pPr eaLnBrk="1" hangingPunct="1"/>
            <a:r>
              <a:rPr lang="sr-Cyrl-RS" altLang="sr-Latn-RS" sz="2400" b="1" i="1" dirty="0"/>
              <a:t>к</a:t>
            </a:r>
            <a:r>
              <a:rPr lang="sr-Cyrl-RS" altLang="sr-Latn-RS" sz="2400" b="1" i="1" dirty="0" smtClean="0"/>
              <a:t>алкови у буквалном преводу;</a:t>
            </a:r>
          </a:p>
          <a:p>
            <a:pPr eaLnBrk="1" hangingPunct="1"/>
            <a:r>
              <a:rPr lang="sr-Cyrl-RS" altLang="sr-Latn-RS" sz="2400" b="1" i="1" dirty="0"/>
              <a:t>к</a:t>
            </a:r>
            <a:r>
              <a:rPr lang="sr-Cyrl-RS" altLang="sr-Latn-RS" sz="2400" b="1" i="1" dirty="0" smtClean="0"/>
              <a:t>алкови, који одступају од буквалног значења; </a:t>
            </a:r>
            <a:endParaRPr lang="sr-Latn-RS" altLang="sr-Latn-RS" sz="2400" b="1" i="1" dirty="0" smtClean="0"/>
          </a:p>
          <a:p>
            <a:pPr eaLnBrk="1" hangingPunct="1"/>
            <a:r>
              <a:rPr lang="sr-Cyrl-RS" altLang="sr-Latn-RS" sz="2400" b="1" i="1" dirty="0"/>
              <a:t>м</a:t>
            </a:r>
            <a:r>
              <a:rPr lang="sr-Cyrl-RS" altLang="sr-Latn-RS" sz="2400" b="1" i="1" dirty="0" smtClean="0"/>
              <a:t>огу да буду: семантички и синтаксички.</a:t>
            </a:r>
            <a:endParaRPr lang="sr-Latn-RS" altLang="sr-Latn-RS" sz="2400" b="1" i="1" dirty="0" smtClean="0"/>
          </a:p>
          <a:p>
            <a:pPr marL="0" indent="0" eaLnBrk="1" hangingPunct="1">
              <a:buNone/>
            </a:pPr>
            <a:endParaRPr lang="sr-Cyrl-RS" altLang="sr-Latn-RS" sz="2400" b="1" i="1" dirty="0" smtClean="0"/>
          </a:p>
          <a:p>
            <a:pPr eaLnBrk="1" hangingPunct="1"/>
            <a:endParaRPr lang="en-US" altLang="sr-Latn-RS" sz="2400" b="1" i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395288" y="6308725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dirty="0">
                <a:solidFill>
                  <a:srgbClr val="C00000"/>
                </a:solidFill>
              </a:rPr>
              <a:t>Мр Сања Ђурић, проф.</a:t>
            </a:r>
            <a:endParaRPr lang="en-US" sz="1400" b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628800"/>
            <a:ext cx="2592288" cy="331236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2500"/>
                            </p:stCondLst>
                            <p:childTnLst>
                              <p:par>
                                <p:cTn id="76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500"/>
                            </p:stCondLst>
                            <p:childTnLst>
                              <p:par>
                                <p:cTn id="82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22500"/>
                            </p:stCondLst>
                            <p:childTnLst>
                              <p:par>
                                <p:cTn id="88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27500"/>
                            </p:stCondLst>
                            <p:childTnLst>
                              <p:par>
                                <p:cTn id="94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32500"/>
                            </p:stCondLst>
                            <p:childTnLst>
                              <p:par>
                                <p:cTn id="100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87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2733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99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996" tmFilter="0, 0; 0.125,0.2665; 0.25,0.4; 0.375,0.465; 0.5,0.5;  0.625,0.535; 0.75,0.6; 0.875,0.7335; 1,1">
                                          <p:stCondLst>
                                            <p:cond delay="99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498" tmFilter="0, 0; 0.125,0.2665; 0.25,0.4; 0.375,0.465; 0.5,0.5;  0.625,0.535; 0.75,0.6; 0.875,0.7335; 1,1">
                                          <p:stCondLst>
                                            <p:cond delay="198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246" tmFilter="0, 0; 0.125,0.2665; 0.25,0.4; 0.375,0.465; 0.5,0.5;  0.625,0.535; 0.75,0.6; 0.875,0.7335; 1,1">
                                          <p:stCondLst>
                                            <p:cond delay="248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8" dur="39">
                                          <p:stCondLst>
                                            <p:cond delay="9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9" dur="249" decel="50000">
                                          <p:stCondLst>
                                            <p:cond delay="10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0" dur="39">
                                          <p:stCondLst>
                                            <p:cond delay="19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1" dur="249" decel="50000">
                                          <p:stCondLst>
                                            <p:cond delay="200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39">
                                          <p:stCondLst>
                                            <p:cond delay="2463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3" dur="249" decel="50000">
                                          <p:stCondLst>
                                            <p:cond delay="250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39">
                                          <p:stCondLst>
                                            <p:cond delay="27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5" dur="249" decel="50000">
                                          <p:stCondLst>
                                            <p:cond delay="275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" grpI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2560" y="620688"/>
            <a:ext cx="8229600" cy="4071937"/>
          </a:xfrm>
        </p:spPr>
        <p:txBody>
          <a:bodyPr/>
          <a:lstStyle/>
          <a:p>
            <a:pPr eaLnBrk="1" hangingPunct="1"/>
            <a:r>
              <a:rPr lang="sr-Cyrl-RS" altLang="sr-Latn-RS" sz="2400" dirty="0" err="1" smtClean="0"/>
              <a:t>Примјер</a:t>
            </a:r>
            <a:r>
              <a:rPr lang="sr-Cyrl-RS" altLang="sr-Latn-RS" sz="2400" dirty="0" smtClean="0"/>
              <a:t> калка може да буде повезан са настанком првих зграда  са </a:t>
            </a:r>
            <a:r>
              <a:rPr lang="sr-Cyrl-RS" altLang="sr-Latn-RS" sz="2400" u="sng" dirty="0" smtClean="0"/>
              <a:t>више спратова</a:t>
            </a:r>
            <a:r>
              <a:rPr lang="sr-Cyrl-RS" altLang="sr-Latn-RS" sz="2400" dirty="0" smtClean="0"/>
              <a:t> (САД, крај 19. </a:t>
            </a:r>
            <a:r>
              <a:rPr lang="sr-Cyrl-RS" altLang="sr-Latn-RS" sz="2400" dirty="0" err="1" smtClean="0"/>
              <a:t>вијека</a:t>
            </a:r>
            <a:r>
              <a:rPr lang="sr-Cyrl-RS" altLang="sr-Latn-RS" sz="2400" dirty="0" smtClean="0"/>
              <a:t>);</a:t>
            </a:r>
            <a:endParaRPr lang="sr-Latn-RS" altLang="sr-Latn-RS" sz="2400" dirty="0" smtClean="0"/>
          </a:p>
          <a:p>
            <a:pPr eaLnBrk="1" hangingPunct="1"/>
            <a:r>
              <a:rPr lang="sr-Cyrl-RS" altLang="sr-Latn-RS" sz="2400" b="1" dirty="0" smtClean="0"/>
              <a:t>Американци</a:t>
            </a:r>
            <a:r>
              <a:rPr lang="sr-Cyrl-RS" altLang="sr-Latn-RS" sz="2400" dirty="0" smtClean="0"/>
              <a:t> их називали </a:t>
            </a:r>
            <a:r>
              <a:rPr lang="sr-Latn-RS" altLang="sr-Latn-RS" sz="2400" b="1" dirty="0" smtClean="0"/>
              <a:t>sky – scrapers </a:t>
            </a:r>
            <a:r>
              <a:rPr lang="sr-Latn-RS" altLang="sr-Latn-RS" sz="2400" dirty="0" smtClean="0"/>
              <a:t>( sky – </a:t>
            </a:r>
            <a:r>
              <a:rPr lang="sr-Cyrl-RS" altLang="sr-Latn-RS" sz="2400" dirty="0" smtClean="0"/>
              <a:t>небо и </a:t>
            </a:r>
            <a:endParaRPr lang="sr-Latn-RS" altLang="sr-Latn-RS" sz="2400" dirty="0" smtClean="0"/>
          </a:p>
          <a:p>
            <a:pPr marL="0" indent="0" eaLnBrk="1" hangingPunct="1">
              <a:buNone/>
            </a:pPr>
            <a:r>
              <a:rPr lang="sr-Cyrl-RS" altLang="sr-Latn-RS" sz="2400" dirty="0" smtClean="0"/>
              <a:t>    </a:t>
            </a:r>
            <a:r>
              <a:rPr lang="sr-Latn-RS" altLang="sr-Latn-RS" sz="2400" dirty="0" smtClean="0"/>
              <a:t>scrape</a:t>
            </a:r>
            <a:r>
              <a:rPr lang="sr-Cyrl-RS" altLang="sr-Latn-RS" sz="2400" dirty="0" smtClean="0"/>
              <a:t> </a:t>
            </a:r>
            <a:r>
              <a:rPr lang="sr-Latn-RS" altLang="sr-Latn-RS" sz="2400" dirty="0" smtClean="0"/>
              <a:t>– </a:t>
            </a:r>
            <a:r>
              <a:rPr lang="sr-Cyrl-RS" altLang="sr-Latn-RS" sz="2400" dirty="0" smtClean="0"/>
              <a:t>дерати)</a:t>
            </a:r>
            <a:r>
              <a:rPr lang="sr-Latn-RS" altLang="sr-Latn-RS" sz="2400" dirty="0" smtClean="0"/>
              <a:t>. </a:t>
            </a:r>
            <a:r>
              <a:rPr lang="sr-Cyrl-RS" altLang="sr-Latn-RS" sz="2400" b="1" dirty="0" smtClean="0"/>
              <a:t>Српска</a:t>
            </a:r>
            <a:r>
              <a:rPr lang="sr-Cyrl-RS" altLang="sr-Latn-RS" sz="2400" dirty="0" smtClean="0"/>
              <a:t> </a:t>
            </a:r>
            <a:r>
              <a:rPr lang="sr-Cyrl-RS" altLang="sr-Latn-RS" sz="2400" dirty="0" err="1" smtClean="0"/>
              <a:t>ријеч</a:t>
            </a:r>
            <a:r>
              <a:rPr lang="sr-Cyrl-RS" altLang="sr-Latn-RS" sz="2400" dirty="0" smtClean="0"/>
              <a:t> – </a:t>
            </a:r>
            <a:r>
              <a:rPr lang="sr-Cyrl-RS" altLang="sr-Latn-RS" sz="2400" b="1" dirty="0" smtClean="0"/>
              <a:t>небодер</a:t>
            </a:r>
            <a:r>
              <a:rPr lang="sr-Cyrl-RS" altLang="sr-Latn-RS" sz="2400" dirty="0"/>
              <a:t>;</a:t>
            </a:r>
            <a:endParaRPr lang="sr-Cyrl-RS" altLang="sr-Latn-RS" sz="2400" dirty="0" smtClean="0"/>
          </a:p>
          <a:p>
            <a:pPr eaLnBrk="1" hangingPunct="1"/>
            <a:r>
              <a:rPr lang="sr-Cyrl-RS" altLang="sr-Latn-RS" sz="2400" dirty="0" smtClean="0"/>
              <a:t>У </a:t>
            </a:r>
            <a:r>
              <a:rPr lang="sr-Cyrl-RS" altLang="sr-Latn-RS" sz="2400" b="1" dirty="0" smtClean="0"/>
              <a:t>њемачком</a:t>
            </a:r>
            <a:r>
              <a:rPr lang="sr-Cyrl-RS" altLang="sr-Latn-RS" sz="2400" dirty="0" smtClean="0"/>
              <a:t> језику небо је </a:t>
            </a:r>
            <a:r>
              <a:rPr lang="sr-Cyrl-RS" altLang="sr-Latn-RS" sz="2400" dirty="0" err="1" smtClean="0"/>
              <a:t>замијењено</a:t>
            </a:r>
            <a:r>
              <a:rPr lang="sr-Cyrl-RS" altLang="sr-Latn-RS" sz="2400" dirty="0" smtClean="0"/>
              <a:t> </a:t>
            </a:r>
            <a:r>
              <a:rPr lang="sr-Cyrl-RS" altLang="sr-Latn-RS" sz="2400" dirty="0" err="1" smtClean="0"/>
              <a:t>ријечју</a:t>
            </a:r>
            <a:endParaRPr lang="sr-Cyrl-RS" altLang="sr-Latn-RS" sz="2400" dirty="0" smtClean="0"/>
          </a:p>
          <a:p>
            <a:pPr marL="0" indent="0" eaLnBrk="1" hangingPunct="1">
              <a:buNone/>
            </a:pPr>
            <a:r>
              <a:rPr lang="sr-Cyrl-RS" altLang="sr-Latn-RS" sz="2400" dirty="0" smtClean="0"/>
              <a:t>  облак – </a:t>
            </a:r>
            <a:r>
              <a:rPr lang="sr-Latn-RS" altLang="sr-Latn-RS" sz="2400" b="1" dirty="0" smtClean="0"/>
              <a:t>Wolkenkratzer</a:t>
            </a:r>
            <a:r>
              <a:rPr lang="sr-Latn-RS" altLang="sr-Latn-RS" sz="2400" dirty="0" smtClean="0"/>
              <a:t> </a:t>
            </a:r>
            <a:r>
              <a:rPr lang="sr-Cyrl-RS" altLang="sr-Latn-RS" sz="2400" dirty="0" smtClean="0"/>
              <a:t>(облакодер).</a:t>
            </a:r>
          </a:p>
          <a:p>
            <a:pPr marL="0" indent="0" eaLnBrk="1" hangingPunct="1">
              <a:buNone/>
            </a:pPr>
            <a:endParaRPr lang="sr-Latn-RS" altLang="sr-Latn-RS" dirty="0" smtClean="0"/>
          </a:p>
          <a:p>
            <a:pPr marL="0" indent="0" eaLnBrk="1" hangingPunct="1">
              <a:buNone/>
            </a:pPr>
            <a:endParaRPr lang="en-US" altLang="sr-Latn-RS" sz="16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21413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pic>
        <p:nvPicPr>
          <p:cNvPr id="10" name="Picture 9" descr="books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2200" y="3803239"/>
            <a:ext cx="2143140" cy="278329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1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7000"/>
                            </p:stCondLst>
                            <p:childTnLst>
                              <p:par>
                                <p:cTn id="3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000"/>
                            </p:stCondLst>
                            <p:childTnLst>
                              <p:par>
                                <p:cTn id="4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2000"/>
                            </p:stCondLst>
                            <p:childTnLst>
                              <p:par>
                                <p:cTn id="141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8229600" cy="5467350"/>
          </a:xfrm>
        </p:spPr>
        <p:txBody>
          <a:bodyPr/>
          <a:lstStyle/>
          <a:p>
            <a:pPr lvl="3" eaLnBrk="1" hangingPunct="1">
              <a:buFont typeface="Wingdings" panose="05000000000000000000" pitchFamily="2" charset="2"/>
              <a:buChar char="ü"/>
            </a:pPr>
            <a:r>
              <a:rPr lang="sr-Cyrl-RS" altLang="sr-Latn-RS" sz="2800" u="sng" dirty="0" smtClean="0"/>
              <a:t>СЕМАНТИЧКИ КАЛК</a:t>
            </a:r>
          </a:p>
          <a:p>
            <a:pPr lvl="3" eaLnBrk="1" hangingPunct="1">
              <a:buFont typeface="Wingdings" panose="05000000000000000000" pitchFamily="2" charset="2"/>
              <a:buChar char="ü"/>
            </a:pPr>
            <a:r>
              <a:rPr lang="sr-Cyrl-RS" altLang="sr-Latn-RS" sz="2800" dirty="0"/>
              <a:t>п</a:t>
            </a:r>
            <a:r>
              <a:rPr lang="sr-Cyrl-RS" altLang="sr-Latn-RS" sz="2800" dirty="0" smtClean="0"/>
              <a:t>остојећа </a:t>
            </a:r>
            <a:r>
              <a:rPr lang="sr-Cyrl-RS" altLang="sr-Latn-RS" sz="2800" dirty="0" err="1" smtClean="0"/>
              <a:t>ријеч</a:t>
            </a:r>
            <a:r>
              <a:rPr lang="sr-Cyrl-RS" altLang="sr-Latn-RS" sz="2800" dirty="0" smtClean="0"/>
              <a:t> са новим значењем;</a:t>
            </a:r>
          </a:p>
          <a:p>
            <a:pPr lvl="3" eaLnBrk="1" hangingPunct="1">
              <a:buFont typeface="Wingdings" panose="05000000000000000000" pitchFamily="2" charset="2"/>
              <a:buChar char="ü"/>
            </a:pPr>
            <a:r>
              <a:rPr lang="sr-Cyrl-RS" altLang="sr-Latn-RS" sz="2800" dirty="0"/>
              <a:t>п</a:t>
            </a:r>
            <a:r>
              <a:rPr lang="sr-Cyrl-RS" altLang="sr-Latn-RS" sz="2800" dirty="0" smtClean="0"/>
              <a:t>о узору на неку страну </a:t>
            </a:r>
            <a:r>
              <a:rPr lang="sr-Cyrl-RS" altLang="sr-Latn-RS" sz="2800" dirty="0" err="1" smtClean="0"/>
              <a:t>ријеч</a:t>
            </a:r>
            <a:r>
              <a:rPr lang="sr-Cyrl-RS" altLang="sr-Latn-RS" sz="2800" dirty="0" smtClean="0"/>
              <a:t>;</a:t>
            </a:r>
          </a:p>
          <a:p>
            <a:pPr lvl="3" eaLnBrk="1" hangingPunct="1">
              <a:buFont typeface="Wingdings" panose="05000000000000000000" pitchFamily="2" charset="2"/>
              <a:buChar char="ü"/>
            </a:pPr>
            <a:r>
              <a:rPr lang="sr-Cyrl-RS" altLang="sr-Latn-RS" sz="2800" dirty="0" err="1"/>
              <a:t>р</a:t>
            </a:r>
            <a:r>
              <a:rPr lang="sr-Cyrl-RS" altLang="sr-Latn-RS" sz="2800" dirty="0" err="1" smtClean="0"/>
              <a:t>ијеч</a:t>
            </a:r>
            <a:r>
              <a:rPr lang="sr-Cyrl-RS" altLang="sr-Latn-RS" sz="2800" dirty="0" smtClean="0"/>
              <a:t> </a:t>
            </a:r>
            <a:r>
              <a:rPr lang="sr-Cyrl-RS" altLang="sr-Latn-RS" sz="2800" b="1" dirty="0" err="1" smtClean="0"/>
              <a:t>звијезда</a:t>
            </a:r>
            <a:r>
              <a:rPr lang="sr-Cyrl-RS" altLang="sr-Latn-RS" sz="2800" dirty="0" smtClean="0"/>
              <a:t> осим небеског </a:t>
            </a:r>
            <a:r>
              <a:rPr lang="sr-Cyrl-RS" altLang="sr-Latn-RS" sz="2800" dirty="0" err="1" smtClean="0"/>
              <a:t>тијела</a:t>
            </a:r>
            <a:r>
              <a:rPr lang="sr-Cyrl-RS" altLang="sr-Latn-RS" sz="2800" dirty="0" smtClean="0"/>
              <a:t> значи и - популарна личност</a:t>
            </a:r>
          </a:p>
          <a:p>
            <a:pPr marL="960208" lvl="3" indent="0" eaLnBrk="1" hangingPunct="1">
              <a:buNone/>
            </a:pPr>
            <a:r>
              <a:rPr lang="sr-Cyrl-RS" altLang="sr-Latn-RS" sz="2800" dirty="0"/>
              <a:t> </a:t>
            </a:r>
            <a:r>
              <a:rPr lang="sr-Cyrl-RS" altLang="sr-Latn-RS" sz="2800" dirty="0" smtClean="0"/>
              <a:t> ( енгл. </a:t>
            </a:r>
            <a:r>
              <a:rPr lang="sr-Latn-RS" altLang="sr-Latn-RS" sz="2800" i="1" dirty="0"/>
              <a:t>s</a:t>
            </a:r>
            <a:r>
              <a:rPr lang="sr-Latn-RS" altLang="sr-Latn-RS" sz="2800" i="1" dirty="0" smtClean="0"/>
              <a:t>tar</a:t>
            </a:r>
            <a:r>
              <a:rPr lang="sr-Latn-RS" altLang="sr-Latn-RS" sz="2800" dirty="0" smtClean="0"/>
              <a:t>)</a:t>
            </a:r>
            <a:r>
              <a:rPr lang="sr-Cyrl-RS" altLang="sr-Latn-RS" sz="2800" dirty="0" smtClean="0"/>
              <a:t>;</a:t>
            </a:r>
          </a:p>
          <a:p>
            <a:pPr marL="960208" lvl="3" indent="0" eaLnBrk="1" hangingPunct="1">
              <a:buNone/>
            </a:pPr>
            <a:r>
              <a:rPr lang="sr-Cyrl-RS" altLang="sr-Latn-RS" sz="2800" dirty="0" smtClean="0"/>
              <a:t>политички </a:t>
            </a:r>
            <a:r>
              <a:rPr lang="sr-Cyrl-RS" altLang="sr-Latn-RS" sz="2800" dirty="0" smtClean="0"/>
              <a:t>термини </a:t>
            </a:r>
            <a:r>
              <a:rPr lang="sr-Cyrl-RS" altLang="sr-Latn-RS" sz="2800" b="1" dirty="0" err="1" smtClean="0"/>
              <a:t>љевица</a:t>
            </a:r>
            <a:r>
              <a:rPr lang="sr-Cyrl-RS" altLang="sr-Latn-RS" sz="2800" dirty="0" smtClean="0"/>
              <a:t> и </a:t>
            </a:r>
            <a:r>
              <a:rPr lang="sr-Cyrl-RS" altLang="sr-Latn-RS" sz="2800" b="1" dirty="0" smtClean="0"/>
              <a:t>десница</a:t>
            </a:r>
            <a:r>
              <a:rPr lang="sr-Cyrl-RS" altLang="sr-Latn-RS" sz="2800" dirty="0" smtClean="0"/>
              <a:t>, по узору на </a:t>
            </a:r>
            <a:r>
              <a:rPr lang="sr-Cyrl-RS" altLang="sr-Latn-RS" sz="2800" dirty="0" err="1" smtClean="0"/>
              <a:t>францус</a:t>
            </a:r>
            <a:r>
              <a:rPr lang="sr-Cyrl-RS" altLang="sr-Latn-RS" sz="2800" dirty="0" smtClean="0"/>
              <a:t>. </a:t>
            </a:r>
            <a:r>
              <a:rPr lang="sr-Cyrl-RS" altLang="sr-Latn-RS" sz="2800" dirty="0" err="1"/>
              <a:t>р</a:t>
            </a:r>
            <a:r>
              <a:rPr lang="sr-Cyrl-RS" altLang="sr-Latn-RS" sz="2800" dirty="0" err="1" smtClean="0"/>
              <a:t>ијечи</a:t>
            </a:r>
            <a:r>
              <a:rPr lang="sr-Cyrl-RS" altLang="sr-Latn-RS" sz="2800" dirty="0" smtClean="0"/>
              <a:t> </a:t>
            </a:r>
            <a:r>
              <a:rPr lang="sr-Latn-RS" altLang="sr-Latn-RS" sz="2800" i="1" dirty="0" smtClean="0"/>
              <a:t>droite</a:t>
            </a:r>
            <a:r>
              <a:rPr lang="sr-Latn-RS" altLang="sr-Latn-RS" sz="2800" dirty="0" smtClean="0"/>
              <a:t> i </a:t>
            </a:r>
            <a:r>
              <a:rPr lang="sr-Latn-RS" altLang="sr-Latn-RS" sz="2800" i="1" dirty="0" smtClean="0"/>
              <a:t>gauche</a:t>
            </a:r>
            <a:r>
              <a:rPr lang="sr-Latn-RS" altLang="sr-Latn-RS" sz="2800" dirty="0" smtClean="0"/>
              <a:t>.</a:t>
            </a:r>
            <a:endParaRPr lang="sr-Cyrl-RS" altLang="sr-Latn-RS" sz="2800" dirty="0" smtClean="0"/>
          </a:p>
          <a:p>
            <a:pPr lvl="3" eaLnBrk="1" hangingPunct="1">
              <a:buFont typeface="Wingdings" panose="05000000000000000000" pitchFamily="2" charset="2"/>
              <a:buChar char="ü"/>
            </a:pPr>
            <a:endParaRPr lang="en-US" altLang="sr-Latn-RS" sz="2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357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713" y="4857750"/>
            <a:ext cx="2619375" cy="1743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3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9000"/>
                            </p:stCondLst>
                            <p:childTnLst>
                              <p:par>
                                <p:cTn id="37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0000"/>
                            </p:stCondLst>
                            <p:childTnLst>
                              <p:par>
                                <p:cTn id="45" presetID="54" presetClass="entr" presetSubtype="0" ac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"/>
                            </p:stCondLst>
                            <p:childTnLst>
                              <p:par>
                                <p:cTn id="85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7" dur="3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57250"/>
            <a:ext cx="8229600" cy="5467350"/>
          </a:xfrm>
        </p:spPr>
        <p:txBody>
          <a:bodyPr>
            <a:normAutofit/>
          </a:bodyPr>
          <a:lstStyle/>
          <a:p>
            <a:pPr marL="320069" lvl="1" indent="0" eaLnBrk="1" hangingPunct="1">
              <a:buNone/>
            </a:pPr>
            <a:r>
              <a:rPr lang="sr-Cyrl-RS" altLang="sr-Latn-RS" sz="2400" b="1" u="sng" dirty="0" smtClean="0"/>
              <a:t>СИНТАКСИЧКИ КАЛК (ФРАЗЕОЛОШКИ)</a:t>
            </a:r>
          </a:p>
          <a:p>
            <a:pPr lvl="1" eaLnBrk="1" hangingPunct="1">
              <a:buFontTx/>
              <a:buChar char="-"/>
            </a:pPr>
            <a:r>
              <a:rPr lang="sr-Cyrl-RS" altLang="sr-Latn-RS" sz="2000" dirty="0"/>
              <a:t>д</a:t>
            </a:r>
            <a:r>
              <a:rPr lang="sr-Cyrl-RS" altLang="sr-Latn-RS" sz="2000" dirty="0" smtClean="0"/>
              <a:t>ужи израз или реченични обрт: </a:t>
            </a:r>
          </a:p>
          <a:p>
            <a:pPr lvl="1" eaLnBrk="1" hangingPunct="1">
              <a:buFontTx/>
              <a:buChar char="-"/>
            </a:pPr>
            <a:r>
              <a:rPr lang="sr-Cyrl-RS" altLang="sr-Latn-RS" sz="2000" dirty="0" smtClean="0"/>
              <a:t>доћи к себи – </a:t>
            </a:r>
            <a:r>
              <a:rPr lang="sr-Cyrl-RS" altLang="sr-Latn-RS" sz="2000" dirty="0" err="1" smtClean="0"/>
              <a:t>освијестити</a:t>
            </a:r>
            <a:r>
              <a:rPr lang="sr-Cyrl-RS" altLang="sr-Latn-RS" sz="2000" dirty="0" smtClean="0"/>
              <a:t> се;</a:t>
            </a:r>
          </a:p>
          <a:p>
            <a:pPr lvl="1" eaLnBrk="1" hangingPunct="1">
              <a:buFontTx/>
              <a:buChar char="-"/>
            </a:pPr>
            <a:r>
              <a:rPr lang="sr-Cyrl-RS" altLang="sr-Latn-RS" sz="2000" dirty="0"/>
              <a:t>п</a:t>
            </a:r>
            <a:r>
              <a:rPr lang="sr-Cyrl-RS" altLang="sr-Latn-RS" sz="2000" dirty="0" smtClean="0"/>
              <a:t>оставити питање;</a:t>
            </a:r>
          </a:p>
          <a:p>
            <a:pPr lvl="1" eaLnBrk="1" hangingPunct="1">
              <a:buFontTx/>
              <a:buChar char="-"/>
            </a:pPr>
            <a:r>
              <a:rPr lang="sr-Cyrl-RS" altLang="sr-Latn-RS" sz="2000" dirty="0"/>
              <a:t> </a:t>
            </a:r>
            <a:r>
              <a:rPr lang="sr-Cyrl-RS" altLang="sr-Latn-RS" sz="2000" dirty="0" smtClean="0"/>
              <a:t>узимати у обзир;</a:t>
            </a:r>
          </a:p>
          <a:p>
            <a:pPr lvl="1" eaLnBrk="1" hangingPunct="1">
              <a:buFontTx/>
              <a:buChar char="-"/>
            </a:pPr>
            <a:r>
              <a:rPr lang="sr-Cyrl-RS" altLang="sr-Latn-RS" sz="2000" dirty="0"/>
              <a:t>и</a:t>
            </a:r>
            <a:r>
              <a:rPr lang="sr-Cyrl-RS" altLang="sr-Latn-RS" sz="2000" dirty="0" smtClean="0"/>
              <a:t>мати смисла за нешто;</a:t>
            </a:r>
          </a:p>
          <a:p>
            <a:pPr lvl="1" eaLnBrk="1" hangingPunct="1">
              <a:buFontTx/>
              <a:buChar char="-"/>
            </a:pPr>
            <a:r>
              <a:rPr lang="sr-Cyrl-RS" altLang="sr-Latn-RS" sz="2000" dirty="0"/>
              <a:t> </a:t>
            </a:r>
            <a:r>
              <a:rPr lang="sr-Cyrl-RS" altLang="sr-Latn-RS" sz="2000" dirty="0" smtClean="0"/>
              <a:t>још </a:t>
            </a:r>
            <a:r>
              <a:rPr lang="sr-Cyrl-RS" altLang="sr-Latn-RS" sz="2000" dirty="0" err="1" smtClean="0"/>
              <a:t>увијек</a:t>
            </a:r>
            <a:r>
              <a:rPr lang="sr-Cyrl-RS" altLang="sr-Latn-RS" sz="2000" dirty="0"/>
              <a:t>.</a:t>
            </a:r>
            <a:endParaRPr lang="sr-Cyrl-RS" altLang="sr-Latn-RS" sz="2000" dirty="0" smtClean="0"/>
          </a:p>
          <a:p>
            <a:pPr lvl="1" eaLnBrk="1" hangingPunct="1">
              <a:buFontTx/>
              <a:buChar char="-"/>
            </a:pPr>
            <a:endParaRPr lang="sr-Cyrl-RS" altLang="sr-Latn-RS" sz="1800" dirty="0" smtClean="0"/>
          </a:p>
          <a:p>
            <a:pPr marL="320069" lvl="1" indent="0" eaLnBrk="1" hangingPunct="1">
              <a:buNone/>
            </a:pPr>
            <a:endParaRPr lang="sr-Cyrl-RS" altLang="sr-Latn-RS" sz="1800" u="sng" dirty="0" smtClean="0"/>
          </a:p>
          <a:p>
            <a:pPr marL="320069" lvl="1" indent="0" eaLnBrk="1" hangingPunct="1">
              <a:buNone/>
            </a:pPr>
            <a:endParaRPr lang="en-US" altLang="sr-Latn-RS" sz="1800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81013" y="63246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sp>
        <p:nvSpPr>
          <p:cNvPr id="4" name="Right Brace 3"/>
          <p:cNvSpPr/>
          <p:nvPr/>
        </p:nvSpPr>
        <p:spPr>
          <a:xfrm>
            <a:off x="5295026" y="1405037"/>
            <a:ext cx="382339" cy="2239987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sr-Latn-RS"/>
          </a:p>
        </p:txBody>
      </p:sp>
      <p:sp>
        <p:nvSpPr>
          <p:cNvPr id="5" name="TextBox 4"/>
          <p:cNvSpPr txBox="1"/>
          <p:nvPr/>
        </p:nvSpPr>
        <p:spPr>
          <a:xfrm>
            <a:off x="5711298" y="1772816"/>
            <a:ext cx="28803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dirty="0"/>
              <a:t>п</a:t>
            </a:r>
            <a:r>
              <a:rPr lang="sr-Cyrl-RS" dirty="0" smtClean="0"/>
              <a:t>реузети изрази из европских језика</a:t>
            </a:r>
            <a:endParaRPr lang="sr-Latn-R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0453" y="3223833"/>
            <a:ext cx="2520280" cy="348352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0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2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30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3500"/>
                            </p:stCondLst>
                            <p:childTnLst>
                              <p:par>
                                <p:cTn id="4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4000"/>
                            </p:stCondLst>
                            <p:childTnLst>
                              <p:par>
                                <p:cTn id="4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14500"/>
                            </p:stCondLst>
                            <p:childTnLst>
                              <p:par>
                                <p:cTn id="52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0"/>
                            </p:stCondLst>
                            <p:childTnLst>
                              <p:par>
                                <p:cTn id="5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500"/>
                            </p:stCondLst>
                            <p:childTnLst>
                              <p:par>
                                <p:cTn id="6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16000"/>
                            </p:stCondLst>
                            <p:childTnLst>
                              <p:par>
                                <p:cTn id="6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6500"/>
                            </p:stCondLst>
                            <p:childTnLst>
                              <p:par>
                                <p:cTn id="6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7500"/>
                            </p:stCondLst>
                            <p:childTnLst>
                              <p:par>
                                <p:cTn id="74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9500"/>
                            </p:stCondLst>
                            <p:childTnLst>
                              <p:par>
                                <p:cTn id="80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3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animBg="1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332656"/>
            <a:ext cx="6912768" cy="6120680"/>
          </a:xfrm>
        </p:spPr>
        <p:txBody>
          <a:bodyPr>
            <a:normAutofit/>
          </a:bodyPr>
          <a:lstStyle/>
          <a:p>
            <a:pPr eaLnBrk="1" hangingPunct="1">
              <a:buFont typeface="Wingdings 2" panose="05020102010507070707" pitchFamily="18" charset="2"/>
              <a:buNone/>
            </a:pPr>
            <a:r>
              <a:rPr lang="sr-Cyrl-RS" altLang="sr-Latn-RS" sz="2000" b="1" u="sng" dirty="0" smtClean="0"/>
              <a:t>ЦРКВЕНОСЛОВЕНСКЕ РИЈЕЧИ:</a:t>
            </a:r>
          </a:p>
          <a:p>
            <a:pPr eaLnBrk="1" hangingPunct="1">
              <a:buFontTx/>
              <a:buChar char="-"/>
            </a:pPr>
            <a:r>
              <a:rPr lang="sr-Cyrl-RS" altLang="sr-Latn-RS" sz="2400" b="1" dirty="0" err="1"/>
              <a:t>ц</a:t>
            </a:r>
            <a:r>
              <a:rPr lang="sr-Cyrl-RS" altLang="sr-Latn-RS" sz="2400" b="1" dirty="0" err="1" smtClean="0"/>
              <a:t>рквенословенизми</a:t>
            </a:r>
            <a:r>
              <a:rPr lang="sr-Cyrl-RS" altLang="sr-Latn-RS" sz="2400" b="1" dirty="0" smtClean="0"/>
              <a:t> српскословенског карактера</a:t>
            </a:r>
            <a:r>
              <a:rPr lang="sr-Cyrl-RS" altLang="sr-Latn-RS" sz="2400" dirty="0" smtClean="0"/>
              <a:t>: </a:t>
            </a:r>
            <a:r>
              <a:rPr lang="sr-Cyrl-RS" altLang="sr-Latn-RS" sz="2400" i="1" dirty="0" smtClean="0"/>
              <a:t>општи, општина, мошти, свештеник, васиона, Васкрс, </a:t>
            </a:r>
            <a:r>
              <a:rPr lang="sr-Cyrl-RS" altLang="sr-Latn-RS" sz="2400" i="1" dirty="0" err="1" smtClean="0"/>
              <a:t>Васкрсеније</a:t>
            </a:r>
            <a:r>
              <a:rPr lang="sr-Cyrl-RS" altLang="sr-Latn-RS" sz="2400" i="1" dirty="0" smtClean="0"/>
              <a:t>, васкрснути</a:t>
            </a:r>
            <a:r>
              <a:rPr lang="sr-Cyrl-RS" altLang="sr-Latn-RS" sz="2400" dirty="0" smtClean="0"/>
              <a:t>;</a:t>
            </a:r>
          </a:p>
          <a:p>
            <a:pPr eaLnBrk="1" hangingPunct="1">
              <a:buFontTx/>
              <a:buChar char="-"/>
            </a:pPr>
            <a:r>
              <a:rPr lang="sr-Cyrl-RS" altLang="sr-Latn-RS" sz="2400" b="1" dirty="0" err="1"/>
              <a:t>ц</a:t>
            </a:r>
            <a:r>
              <a:rPr lang="sr-Cyrl-RS" altLang="sr-Latn-RS" sz="2400" b="1" dirty="0" err="1" smtClean="0"/>
              <a:t>рквенословенизми</a:t>
            </a:r>
            <a:r>
              <a:rPr lang="sr-Cyrl-RS" altLang="sr-Latn-RS" sz="2400" b="1" dirty="0" smtClean="0"/>
              <a:t> рускословенског карактера</a:t>
            </a:r>
            <a:r>
              <a:rPr lang="sr-Cyrl-RS" altLang="sr-Latn-RS" sz="2400" dirty="0" smtClean="0"/>
              <a:t>: </a:t>
            </a:r>
            <a:r>
              <a:rPr lang="sr-Cyrl-RS" altLang="sr-Latn-RS" sz="2400" i="1" dirty="0" smtClean="0"/>
              <a:t>двери, чест (част), </a:t>
            </a:r>
            <a:r>
              <a:rPr lang="sr-Cyrl-RS" altLang="sr-Latn-RS" sz="2400" i="1" dirty="0" err="1" smtClean="0"/>
              <a:t>љубовник</a:t>
            </a:r>
            <a:r>
              <a:rPr lang="sr-Cyrl-RS" altLang="sr-Latn-RS" sz="2400" i="1" dirty="0" smtClean="0"/>
              <a:t>, </a:t>
            </a:r>
            <a:r>
              <a:rPr lang="sr-Cyrl-RS" altLang="sr-Latn-RS" sz="2400" i="1" dirty="0" err="1" smtClean="0"/>
              <a:t>љубовница</a:t>
            </a:r>
            <a:r>
              <a:rPr lang="sr-Cyrl-RS" altLang="sr-Latn-RS" sz="2400" i="1" dirty="0" smtClean="0"/>
              <a:t>, праведан, </a:t>
            </a:r>
            <a:r>
              <a:rPr lang="sr-Cyrl-RS" altLang="sr-Latn-RS" sz="2400" i="1" dirty="0" err="1" smtClean="0"/>
              <a:t>нишчи</a:t>
            </a:r>
            <a:r>
              <a:rPr lang="sr-Cyrl-RS" altLang="sr-Latn-RS" sz="2400" i="1" dirty="0"/>
              <a:t> </a:t>
            </a:r>
            <a:r>
              <a:rPr lang="sr-Cyrl-RS" altLang="sr-Latn-RS" sz="2400" i="1" dirty="0" smtClean="0"/>
              <a:t>(слаби духом);</a:t>
            </a:r>
          </a:p>
          <a:p>
            <a:pPr eaLnBrk="1" hangingPunct="1">
              <a:buFontTx/>
              <a:buChar char="-"/>
            </a:pPr>
            <a:r>
              <a:rPr lang="sr-Cyrl-RS" altLang="sr-Latn-RS" sz="2400" b="1" dirty="0" err="1"/>
              <a:t>р</a:t>
            </a:r>
            <a:r>
              <a:rPr lang="sr-Cyrl-RS" altLang="sr-Latn-RS" sz="2400" b="1" dirty="0" err="1" smtClean="0"/>
              <a:t>ијечи</a:t>
            </a:r>
            <a:r>
              <a:rPr lang="sr-Cyrl-RS" altLang="sr-Latn-RS" sz="2400" b="1" dirty="0" smtClean="0"/>
              <a:t> оба карактера</a:t>
            </a:r>
            <a:r>
              <a:rPr lang="sr-Cyrl-RS" altLang="sr-Latn-RS" sz="2400" dirty="0" smtClean="0"/>
              <a:t>: </a:t>
            </a:r>
            <a:r>
              <a:rPr lang="sr-Cyrl-RS" altLang="sr-Latn-RS" sz="2400" i="1" dirty="0" smtClean="0"/>
              <a:t>бденије, </a:t>
            </a:r>
            <a:r>
              <a:rPr lang="sr-Cyrl-RS" altLang="sr-Latn-RS" sz="2400" i="1" dirty="0" err="1" smtClean="0"/>
              <a:t>Богојављеније</a:t>
            </a:r>
            <a:r>
              <a:rPr lang="sr-Cyrl-RS" altLang="sr-Latn-RS" sz="2400" i="1" dirty="0"/>
              <a:t> </a:t>
            </a:r>
            <a:r>
              <a:rPr lang="sr-Cyrl-RS" altLang="sr-Latn-RS" sz="2400" i="1" dirty="0" smtClean="0"/>
              <a:t>и Богојављење, </a:t>
            </a:r>
            <a:r>
              <a:rPr lang="sr-Cyrl-RS" altLang="sr-Latn-RS" sz="2400" i="1" dirty="0" err="1" smtClean="0"/>
              <a:t>приказаније</a:t>
            </a:r>
            <a:r>
              <a:rPr lang="sr-Cyrl-RS" altLang="sr-Latn-RS" sz="2400" i="1" dirty="0" smtClean="0"/>
              <a:t>, </a:t>
            </a:r>
            <a:r>
              <a:rPr lang="sr-Cyrl-RS" altLang="sr-Latn-RS" sz="2400" i="1" dirty="0" err="1" smtClean="0"/>
              <a:t>Преображеније</a:t>
            </a:r>
            <a:r>
              <a:rPr lang="sr-Cyrl-RS" altLang="sr-Latn-RS" sz="2400" i="1" dirty="0" smtClean="0"/>
              <a:t> и Преображење.</a:t>
            </a:r>
            <a:endParaRPr lang="en-US" altLang="sr-Latn-RS" sz="2400" i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457200" y="6288088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4288" y="1556792"/>
            <a:ext cx="1800225" cy="25431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"/>
            <a:ext cx="8964488" cy="6525344"/>
          </a:xfrm>
        </p:spPr>
        <p:txBody>
          <a:bodyPr>
            <a:normAutofit/>
          </a:bodyPr>
          <a:lstStyle/>
          <a:p>
            <a:pPr eaLnBrk="1" hangingPunct="1"/>
            <a:r>
              <a:rPr lang="sr-Cyrl-RS" altLang="sr-Latn-RS" b="1" u="sng" dirty="0" smtClean="0"/>
              <a:t>ИСТОРИЗМИ</a:t>
            </a:r>
          </a:p>
          <a:p>
            <a:pPr eaLnBrk="1" hangingPunct="1"/>
            <a:r>
              <a:rPr lang="sr-Cyrl-RS" altLang="sr-Latn-RS" sz="1900" b="1" dirty="0"/>
              <a:t>п</a:t>
            </a:r>
            <a:r>
              <a:rPr lang="sr-Cyrl-RS" altLang="sr-Latn-RS" sz="1900" b="1" dirty="0" smtClean="0"/>
              <a:t>рестали се употребљавати престанком употребе предмета, које су означавали;</a:t>
            </a:r>
          </a:p>
          <a:p>
            <a:pPr eaLnBrk="1" hangingPunct="1"/>
            <a:r>
              <a:rPr lang="sr-Cyrl-RS" altLang="sr-Latn-RS" sz="1900" b="1" dirty="0"/>
              <a:t>в</a:t>
            </a:r>
            <a:r>
              <a:rPr lang="sr-Cyrl-RS" altLang="sr-Latn-RS" sz="1900" b="1" dirty="0" smtClean="0"/>
              <a:t>инарина – порез на вино ( 19.вијек);</a:t>
            </a:r>
          </a:p>
          <a:p>
            <a:pPr eaLnBrk="1" hangingPunct="1"/>
            <a:r>
              <a:rPr lang="sr-Cyrl-RS" altLang="sr-Latn-RS" sz="1900" b="1" dirty="0"/>
              <a:t>г</a:t>
            </a:r>
            <a:r>
              <a:rPr lang="sr-Cyrl-RS" altLang="sr-Latn-RS" sz="1900" b="1" dirty="0" smtClean="0"/>
              <a:t>аздалук (</a:t>
            </a:r>
            <a:r>
              <a:rPr lang="sr-Cyrl-RS" altLang="sr-Latn-RS" sz="1900" dirty="0" smtClean="0"/>
              <a:t>турцизам</a:t>
            </a:r>
            <a:r>
              <a:rPr lang="sr-Cyrl-RS" altLang="sr-Latn-RS" sz="1900" b="1" dirty="0" smtClean="0"/>
              <a:t> – </a:t>
            </a:r>
            <a:r>
              <a:rPr lang="sr-Cyrl-RS" altLang="sr-Latn-RS" sz="1900" dirty="0" smtClean="0"/>
              <a:t>српск</a:t>
            </a:r>
            <a:r>
              <a:rPr lang="sr-Cyrl-RS" altLang="sr-Latn-RS" sz="1900" dirty="0"/>
              <a:t>а</a:t>
            </a:r>
            <a:r>
              <a:rPr lang="sr-Cyrl-RS" altLang="sr-Latn-RS" sz="1900" dirty="0" smtClean="0"/>
              <a:t> </a:t>
            </a:r>
            <a:r>
              <a:rPr lang="sr-Cyrl-RS" altLang="sr-Latn-RS" sz="1900" dirty="0" err="1"/>
              <a:t>р</a:t>
            </a:r>
            <a:r>
              <a:rPr lang="sr-Cyrl-RS" altLang="sr-Latn-RS" sz="1900" dirty="0" err="1" smtClean="0"/>
              <a:t>ијеч</a:t>
            </a:r>
            <a:r>
              <a:rPr lang="sr-Cyrl-RS" altLang="sr-Latn-RS" sz="1900" dirty="0" smtClean="0"/>
              <a:t> </a:t>
            </a:r>
            <a:r>
              <a:rPr lang="sr-Cyrl-RS" altLang="sr-Latn-RS" sz="1900" b="1" dirty="0" smtClean="0"/>
              <a:t>имање);</a:t>
            </a:r>
          </a:p>
          <a:p>
            <a:pPr eaLnBrk="1" hangingPunct="1"/>
            <a:r>
              <a:rPr lang="sr-Cyrl-RS" altLang="sr-Latn-RS" sz="1900" b="1" dirty="0" smtClean="0"/>
              <a:t> кнежина (</a:t>
            </a:r>
            <a:r>
              <a:rPr lang="sr-Cyrl-RS" altLang="sr-Latn-RS" sz="1900" dirty="0" smtClean="0"/>
              <a:t>кнежев</a:t>
            </a:r>
            <a:r>
              <a:rPr lang="sr-Cyrl-RS" altLang="sr-Latn-RS" sz="1900" b="1" dirty="0" smtClean="0"/>
              <a:t> </a:t>
            </a:r>
            <a:r>
              <a:rPr lang="sr-Cyrl-RS" altLang="sr-Latn-RS" sz="1900" b="1" dirty="0" err="1" smtClean="0"/>
              <a:t>посјед</a:t>
            </a:r>
            <a:r>
              <a:rPr lang="sr-Cyrl-RS" altLang="sr-Latn-RS" sz="1900" b="1" dirty="0" smtClean="0"/>
              <a:t>); </a:t>
            </a:r>
          </a:p>
          <a:p>
            <a:pPr eaLnBrk="1" hangingPunct="1"/>
            <a:r>
              <a:rPr lang="sr-Cyrl-RS" altLang="sr-Latn-RS" sz="1900" b="1" dirty="0"/>
              <a:t> </a:t>
            </a:r>
            <a:r>
              <a:rPr lang="sr-Cyrl-RS" altLang="sr-Latn-RS" sz="1900" b="1" dirty="0" smtClean="0"/>
              <a:t>кмет (</a:t>
            </a:r>
            <a:r>
              <a:rPr lang="sr-Cyrl-RS" altLang="sr-Latn-RS" sz="1900" dirty="0" smtClean="0"/>
              <a:t>лат. </a:t>
            </a:r>
            <a:r>
              <a:rPr lang="sr-Latn-RS" altLang="sr-Latn-RS" sz="1900" dirty="0"/>
              <a:t>k</a:t>
            </a:r>
            <a:r>
              <a:rPr lang="sr-Latn-RS" altLang="sr-Latn-RS" sz="1900" dirty="0" smtClean="0"/>
              <a:t>met</a:t>
            </a:r>
            <a:r>
              <a:rPr lang="sr-Latn-RS" altLang="sr-Latn-RS" sz="1900" b="1" dirty="0" smtClean="0"/>
              <a:t>, </a:t>
            </a:r>
            <a:r>
              <a:rPr lang="sr-Cyrl-RS" altLang="sr-Latn-RS" sz="1900" dirty="0" smtClean="0"/>
              <a:t>српски – кмет</a:t>
            </a:r>
            <a:r>
              <a:rPr lang="sr-Cyrl-RS" altLang="sr-Latn-RS" sz="1900" b="1" dirty="0" smtClean="0"/>
              <a:t>; </a:t>
            </a:r>
            <a:r>
              <a:rPr lang="sr-Cyrl-RS" altLang="sr-Latn-RS" sz="1900" dirty="0" smtClean="0"/>
              <a:t>синоним</a:t>
            </a:r>
            <a:r>
              <a:rPr lang="sr-Cyrl-RS" altLang="sr-Latn-RS" sz="1900" b="1" dirty="0" smtClean="0"/>
              <a:t> – тежак);</a:t>
            </a:r>
          </a:p>
          <a:p>
            <a:pPr eaLnBrk="1" hangingPunct="1"/>
            <a:r>
              <a:rPr lang="sr-Cyrl-RS" altLang="sr-Latn-RS" sz="1900" b="1" dirty="0"/>
              <a:t> </a:t>
            </a:r>
            <a:r>
              <a:rPr lang="sr-Cyrl-RS" altLang="sr-Latn-RS" sz="1900" b="1" dirty="0" smtClean="0"/>
              <a:t>прњавор</a:t>
            </a:r>
            <a:r>
              <a:rPr lang="sr-Cyrl-RS" altLang="sr-Latn-RS" sz="1900" b="1" dirty="0"/>
              <a:t> </a:t>
            </a:r>
            <a:r>
              <a:rPr lang="sr-Cyrl-RS" altLang="sr-Latn-RS" sz="1900" b="1" dirty="0" smtClean="0"/>
              <a:t>– </a:t>
            </a:r>
            <a:r>
              <a:rPr lang="sr-Cyrl-RS" altLang="sr-Latn-RS" sz="1900" dirty="0" smtClean="0"/>
              <a:t>м. род, а означава </a:t>
            </a:r>
            <a:r>
              <a:rPr lang="sr-Cyrl-RS" altLang="sr-Latn-RS" sz="1900" b="1" dirty="0" smtClean="0"/>
              <a:t>манастирско имање (насеље),</a:t>
            </a:r>
            <a:r>
              <a:rPr lang="sr-Cyrl-RS" altLang="sr-Latn-RS" sz="1900" dirty="0" smtClean="0"/>
              <a:t>у Византији је била као лено, у грч. језику на уживање властелину</a:t>
            </a:r>
            <a:r>
              <a:rPr lang="sr-Cyrl-RS" altLang="sr-Latn-RS" sz="1900" b="1" dirty="0" smtClean="0"/>
              <a:t>;</a:t>
            </a:r>
          </a:p>
          <a:p>
            <a:pPr eaLnBrk="1" hangingPunct="1"/>
            <a:r>
              <a:rPr lang="sr-Latn-RS" altLang="sr-Latn-RS" sz="1900" b="1" dirty="0" smtClean="0"/>
              <a:t>a</a:t>
            </a:r>
            <a:r>
              <a:rPr lang="sr-Cyrl-RS" altLang="sr-Latn-RS" sz="1900" b="1" dirty="0" err="1" smtClean="0"/>
              <a:t>баџија</a:t>
            </a:r>
            <a:r>
              <a:rPr lang="sr-Cyrl-RS" altLang="sr-Latn-RS" sz="1900" b="1" dirty="0" smtClean="0"/>
              <a:t> ( </a:t>
            </a:r>
            <a:r>
              <a:rPr lang="sr-Cyrl-RS" altLang="sr-Latn-RS" sz="1900" dirty="0" smtClean="0"/>
              <a:t>арапски језик</a:t>
            </a:r>
            <a:r>
              <a:rPr lang="sr-Cyrl-RS" altLang="sr-Latn-RS" sz="1900" b="1" dirty="0" smtClean="0"/>
              <a:t>) – мајстор, занатлија </a:t>
            </a:r>
            <a:r>
              <a:rPr lang="sr-Cyrl-RS" altLang="sr-Latn-RS" sz="1900" dirty="0" smtClean="0"/>
              <a:t>који шије народна </a:t>
            </a:r>
            <a:r>
              <a:rPr lang="sr-Cyrl-RS" altLang="sr-Latn-RS" sz="1900" dirty="0" err="1" smtClean="0"/>
              <a:t>одијела</a:t>
            </a:r>
            <a:r>
              <a:rPr lang="sr-Cyrl-RS" altLang="sr-Latn-RS" sz="1900" dirty="0" smtClean="0"/>
              <a:t>;</a:t>
            </a:r>
          </a:p>
          <a:p>
            <a:pPr eaLnBrk="1" hangingPunct="1"/>
            <a:r>
              <a:rPr lang="sr-Cyrl-RS" altLang="sr-Latn-RS" sz="1900" b="1" dirty="0" smtClean="0"/>
              <a:t> кириџија </a:t>
            </a:r>
            <a:r>
              <a:rPr lang="sr-Cyrl-RS" altLang="sr-Latn-RS" sz="1900" b="1" dirty="0"/>
              <a:t>(</a:t>
            </a:r>
            <a:r>
              <a:rPr lang="sr-Cyrl-RS" altLang="sr-Latn-RS" sz="1900" dirty="0" smtClean="0"/>
              <a:t>турцизам</a:t>
            </a:r>
            <a:r>
              <a:rPr lang="sr-Cyrl-RS" altLang="sr-Latn-RS" sz="1900" b="1" dirty="0" smtClean="0"/>
              <a:t>) – најамни превозник робе;</a:t>
            </a:r>
          </a:p>
          <a:p>
            <a:pPr eaLnBrk="1" hangingPunct="1"/>
            <a:r>
              <a:rPr lang="sr-Cyrl-RS" altLang="sr-Latn-RS" sz="1900" b="1" dirty="0" err="1"/>
              <a:t>с</a:t>
            </a:r>
            <a:r>
              <a:rPr lang="sr-Cyrl-RS" altLang="sr-Latn-RS" sz="1900" b="1" dirty="0" err="1" smtClean="0"/>
              <a:t>имиџија</a:t>
            </a:r>
            <a:r>
              <a:rPr lang="sr-Cyrl-RS" altLang="sr-Latn-RS" sz="1900" b="1" dirty="0" smtClean="0"/>
              <a:t> (</a:t>
            </a:r>
            <a:r>
              <a:rPr lang="sr-Cyrl-RS" altLang="sr-Latn-RS" sz="1900" dirty="0" err="1" smtClean="0"/>
              <a:t>тур.израз</a:t>
            </a:r>
            <a:r>
              <a:rPr lang="sr-Cyrl-RS" altLang="sr-Latn-RS" sz="1900" b="1" dirty="0" smtClean="0"/>
              <a:t>) – пекар, </a:t>
            </a:r>
            <a:r>
              <a:rPr lang="sr-Cyrl-RS" altLang="sr-Latn-RS" sz="1900" dirty="0" smtClean="0"/>
              <a:t>који пече </a:t>
            </a:r>
            <a:r>
              <a:rPr lang="sr-Cyrl-RS" altLang="sr-Latn-RS" sz="1900" b="1" dirty="0" err="1" smtClean="0"/>
              <a:t>симите</a:t>
            </a:r>
            <a:r>
              <a:rPr lang="sr-Cyrl-RS" altLang="sr-Latn-RS" sz="1900" b="1" dirty="0" smtClean="0"/>
              <a:t> </a:t>
            </a:r>
            <a:r>
              <a:rPr lang="sr-Cyrl-RS" altLang="sr-Latn-RS" sz="1900" dirty="0" smtClean="0"/>
              <a:t>(пециво - синоним </a:t>
            </a:r>
            <a:r>
              <a:rPr lang="sr-Cyrl-RS" altLang="sr-Latn-RS" sz="1900" b="1" dirty="0" smtClean="0"/>
              <a:t>ђеврек);</a:t>
            </a:r>
          </a:p>
          <a:p>
            <a:pPr eaLnBrk="1" hangingPunct="1"/>
            <a:r>
              <a:rPr lang="sr-Cyrl-RS" altLang="sr-Latn-RS" sz="1900" b="1" dirty="0"/>
              <a:t>н</a:t>
            </a:r>
            <a:r>
              <a:rPr lang="sr-Cyrl-RS" altLang="sr-Latn-RS" sz="1900" b="1" dirty="0" smtClean="0"/>
              <a:t>ахија – </a:t>
            </a:r>
            <a:r>
              <a:rPr lang="sr-Cyrl-RS" altLang="sr-Latn-RS" sz="1900" dirty="0" smtClean="0"/>
              <a:t>административна јединица Османског царства;</a:t>
            </a:r>
          </a:p>
          <a:p>
            <a:pPr eaLnBrk="1" hangingPunct="1"/>
            <a:r>
              <a:rPr lang="sr-Cyrl-RS" altLang="sr-Latn-RS" sz="1900" b="1" dirty="0" smtClean="0"/>
              <a:t> оборкнез – </a:t>
            </a:r>
            <a:r>
              <a:rPr lang="sr-Cyrl-RS" altLang="sr-Latn-RS" sz="1900" b="1" dirty="0" err="1" smtClean="0"/>
              <a:t>човјек</a:t>
            </a:r>
            <a:r>
              <a:rPr lang="sr-Cyrl-RS" altLang="sr-Latn-RS" sz="1900" b="1" dirty="0" smtClean="0"/>
              <a:t>, који је био на челу неколико села;</a:t>
            </a:r>
          </a:p>
          <a:p>
            <a:pPr marL="0" indent="0" eaLnBrk="1" hangingPunct="1">
              <a:buNone/>
            </a:pPr>
            <a:endParaRPr lang="sr-Cyrl-RS" altLang="sr-Latn-RS" b="1" dirty="0" smtClean="0"/>
          </a:p>
          <a:p>
            <a:pPr eaLnBrk="1" hangingPunct="1"/>
            <a:endParaRPr lang="sr-Cyrl-RS" altLang="sr-Latn-RS" b="1" dirty="0" smtClean="0"/>
          </a:p>
          <a:p>
            <a:pPr eaLnBrk="1" hangingPunct="1"/>
            <a:endParaRPr lang="sr-Cyrl-RS" altLang="sr-Latn-RS" b="1" dirty="0" smtClean="0"/>
          </a:p>
          <a:p>
            <a:pPr eaLnBrk="1" hangingPunct="1"/>
            <a:endParaRPr lang="en-US" altLang="sr-Latn-RS" b="1" dirty="0" smtClean="0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791200" y="644669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100" b="1" i="1" dirty="0">
                <a:solidFill>
                  <a:srgbClr val="C00000"/>
                </a:solidFill>
              </a:rPr>
              <a:t>Мр Сања Ђурић, проф.</a:t>
            </a:r>
            <a:endParaRPr lang="en-US" sz="11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3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0"/>
                            </p:stCondLst>
                            <p:childTnLst>
                              <p:par>
                                <p:cTn id="40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2000"/>
                            </p:stCondLst>
                            <p:childTnLst>
                              <p:par>
                                <p:cTn id="47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4000"/>
                            </p:stCondLst>
                            <p:childTnLst>
                              <p:par>
                                <p:cTn id="54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6000"/>
                            </p:stCondLst>
                            <p:childTnLst>
                              <p:par>
                                <p:cTn id="61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17000"/>
                            </p:stCondLst>
                            <p:childTnLst>
                              <p:par>
                                <p:cTn id="68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8000"/>
                            </p:stCondLst>
                            <p:childTnLst>
                              <p:par>
                                <p:cTn id="75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9000"/>
                            </p:stCondLst>
                            <p:childTnLst>
                              <p:par>
                                <p:cTn id="82" presetID="17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76200"/>
            <a:ext cx="7620000" cy="976536"/>
          </a:xfrm>
        </p:spPr>
        <p:txBody>
          <a:bodyPr>
            <a:normAutofit fontScale="90000"/>
          </a:bodyPr>
          <a:lstStyle/>
          <a:p>
            <a:r>
              <a:rPr lang="sr-Cyrl-RS" altLang="sr-Latn-RS" b="1" u="sng" dirty="0"/>
              <a:t>АРХАИЗМИ</a:t>
            </a:r>
            <a:br>
              <a:rPr lang="sr-Cyrl-RS" altLang="sr-Latn-RS" b="1" u="sng" dirty="0"/>
            </a:br>
            <a:endParaRPr lang="en-US" altLang="sr-Latn-R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692696"/>
            <a:ext cx="5580112" cy="4975447"/>
          </a:xfrm>
        </p:spPr>
        <p:txBody>
          <a:bodyPr>
            <a:normAutofit lnSpcReduction="10000"/>
          </a:bodyPr>
          <a:lstStyle/>
          <a:p>
            <a:pPr marL="0" indent="0" eaLnBrk="1" hangingPunct="1">
              <a:buNone/>
            </a:pPr>
            <a:r>
              <a:rPr lang="sr-Cyrl-RS" altLang="sr-Latn-RS" dirty="0" smtClean="0"/>
              <a:t> </a:t>
            </a:r>
            <a:r>
              <a:rPr lang="sr-Cyrl-RS" altLang="sr-Latn-RS" sz="2000" dirty="0" smtClean="0"/>
              <a:t>- </a:t>
            </a:r>
            <a:r>
              <a:rPr lang="sr-Cyrl-RS" altLang="sr-Latn-RS" sz="2400" b="1" dirty="0" err="1" smtClean="0"/>
              <a:t>ријечи</a:t>
            </a:r>
            <a:r>
              <a:rPr lang="sr-Cyrl-RS" altLang="sr-Latn-RS" sz="2400" b="1" dirty="0" smtClean="0"/>
              <a:t> </a:t>
            </a:r>
            <a:r>
              <a:rPr lang="sr-Cyrl-RS" altLang="sr-Latn-RS" sz="2400" b="1" dirty="0" err="1" smtClean="0"/>
              <a:t>замијењене</a:t>
            </a:r>
            <a:r>
              <a:rPr lang="sr-Cyrl-RS" altLang="sr-Latn-RS" sz="2400" b="1" dirty="0" smtClean="0"/>
              <a:t> другим </a:t>
            </a:r>
            <a:r>
              <a:rPr lang="sr-Cyrl-RS" altLang="sr-Latn-RS" sz="2400" b="1" dirty="0" err="1" smtClean="0"/>
              <a:t>ријечима</a:t>
            </a:r>
            <a:r>
              <a:rPr lang="sr-Cyrl-RS" altLang="sr-Latn-RS" sz="2400" b="1" dirty="0" smtClean="0"/>
              <a:t>:</a:t>
            </a:r>
          </a:p>
          <a:p>
            <a:pPr eaLnBrk="1" hangingPunct="1"/>
            <a:r>
              <a:rPr lang="sr-Cyrl-RS" altLang="sr-Latn-RS" sz="2400" b="1" dirty="0"/>
              <a:t>т</a:t>
            </a:r>
            <a:r>
              <a:rPr lang="sr-Cyrl-RS" altLang="sr-Latn-RS" sz="2400" b="1" dirty="0" smtClean="0"/>
              <a:t>ерзија – кројач (презиме Терзић);</a:t>
            </a:r>
          </a:p>
          <a:p>
            <a:pPr eaLnBrk="1" hangingPunct="1"/>
            <a:r>
              <a:rPr lang="sr-Cyrl-RS" altLang="sr-Latn-RS" sz="2400" b="1" dirty="0"/>
              <a:t>ч</a:t>
            </a:r>
            <a:r>
              <a:rPr lang="sr-Cyrl-RS" altLang="sr-Latn-RS" sz="2400" b="1" dirty="0" smtClean="0"/>
              <a:t>обанин – пастир;</a:t>
            </a:r>
          </a:p>
          <a:p>
            <a:pPr eaLnBrk="1" hangingPunct="1"/>
            <a:r>
              <a:rPr lang="sr-Cyrl-RS" altLang="sr-Latn-RS" sz="2400" b="1" dirty="0"/>
              <a:t>с</a:t>
            </a:r>
            <a:r>
              <a:rPr lang="sr-Cyrl-RS" altLang="sr-Latn-RS" sz="2400" b="1" dirty="0" smtClean="0"/>
              <a:t>амарџија – седлар;</a:t>
            </a:r>
          </a:p>
          <a:p>
            <a:pPr eaLnBrk="1" hangingPunct="1"/>
            <a:r>
              <a:rPr lang="sr-Cyrl-RS" altLang="sr-Latn-RS" sz="2400" b="1" dirty="0"/>
              <a:t>б</a:t>
            </a:r>
            <a:r>
              <a:rPr lang="sr-Cyrl-RS" altLang="sr-Latn-RS" sz="2400" b="1" dirty="0" smtClean="0"/>
              <a:t>ојаџија – молер;</a:t>
            </a:r>
          </a:p>
          <a:p>
            <a:pPr eaLnBrk="1" hangingPunct="1"/>
            <a:r>
              <a:rPr lang="sr-Cyrl-RS" altLang="sr-Latn-RS" sz="2400" b="1" dirty="0"/>
              <a:t>а</a:t>
            </a:r>
            <a:r>
              <a:rPr lang="sr-Cyrl-RS" altLang="sr-Latn-RS" sz="2400" b="1" dirty="0" smtClean="0"/>
              <a:t>лас – рибар;</a:t>
            </a:r>
          </a:p>
          <a:p>
            <a:pPr eaLnBrk="1" hangingPunct="1"/>
            <a:r>
              <a:rPr lang="sr-Cyrl-RS" altLang="sr-Latn-RS" sz="2400" b="1" dirty="0"/>
              <a:t>к</a:t>
            </a:r>
            <a:r>
              <a:rPr lang="sr-Cyrl-RS" altLang="sr-Latn-RS" sz="2400" b="1" dirty="0" smtClean="0"/>
              <a:t>рчмар – гостионичар;</a:t>
            </a:r>
          </a:p>
          <a:p>
            <a:pPr eaLnBrk="1" hangingPunct="1"/>
            <a:r>
              <a:rPr lang="sr-Cyrl-RS" altLang="sr-Latn-RS" sz="2400" b="1" dirty="0"/>
              <a:t>м</a:t>
            </a:r>
            <a:r>
              <a:rPr lang="sr-Cyrl-RS" altLang="sr-Latn-RS" sz="2400" b="1" dirty="0" smtClean="0"/>
              <a:t>еханџија – угоститељ;</a:t>
            </a:r>
          </a:p>
          <a:p>
            <a:pPr eaLnBrk="1" hangingPunct="1"/>
            <a:r>
              <a:rPr lang="sr-Cyrl-RS" altLang="sr-Latn-RS" sz="2400" b="1" dirty="0"/>
              <a:t>в</a:t>
            </a:r>
            <a:r>
              <a:rPr lang="sr-Cyrl-RS" altLang="sr-Latn-RS" sz="2400" b="1" dirty="0" smtClean="0"/>
              <a:t>идар – </a:t>
            </a:r>
            <a:r>
              <a:rPr lang="sr-Cyrl-RS" altLang="sr-Latn-RS" sz="2400" b="1" dirty="0" err="1" smtClean="0"/>
              <a:t>љекар</a:t>
            </a:r>
            <a:r>
              <a:rPr lang="sr-Cyrl-RS" altLang="sr-Latn-RS" sz="2400" b="1" dirty="0" smtClean="0"/>
              <a:t>;</a:t>
            </a:r>
            <a:endParaRPr lang="en-US" altLang="sr-Latn-RS" sz="2400" b="1" dirty="0" smtClean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76250" y="622935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580112" y="2636912"/>
            <a:ext cx="3672408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Cyrl-RS" b="1" dirty="0" err="1" smtClean="0"/>
              <a:t>Англија</a:t>
            </a:r>
            <a:r>
              <a:rPr lang="sr-Cyrl-RS" b="1" dirty="0" smtClean="0"/>
              <a:t>- Енглеска;</a:t>
            </a:r>
          </a:p>
          <a:p>
            <a:r>
              <a:rPr lang="sr-Cyrl-RS" b="1" dirty="0"/>
              <a:t>ђ</a:t>
            </a:r>
            <a:r>
              <a:rPr lang="sr-Cyrl-RS" b="1" dirty="0" smtClean="0"/>
              <a:t>енерал – генерал;</a:t>
            </a:r>
          </a:p>
          <a:p>
            <a:r>
              <a:rPr lang="sr-Cyrl-RS" b="1" dirty="0"/>
              <a:t>ш</a:t>
            </a:r>
            <a:r>
              <a:rPr lang="sr-Cyrl-RS" b="1" dirty="0" smtClean="0"/>
              <a:t>анац – ров;</a:t>
            </a:r>
          </a:p>
          <a:p>
            <a:r>
              <a:rPr lang="sr-Cyrl-RS" b="1" dirty="0" err="1" smtClean="0"/>
              <a:t>самовољац</a:t>
            </a:r>
            <a:r>
              <a:rPr lang="sr-Latn-RS" b="1" dirty="0" smtClean="0"/>
              <a:t> - </a:t>
            </a:r>
            <a:r>
              <a:rPr lang="sr-Cyrl-RS" b="1" dirty="0" smtClean="0"/>
              <a:t>добровољац;</a:t>
            </a:r>
          </a:p>
          <a:p>
            <a:r>
              <a:rPr lang="sr-Cyrl-RS" b="1" dirty="0" smtClean="0"/>
              <a:t>ћесар – цар;</a:t>
            </a:r>
          </a:p>
          <a:p>
            <a:r>
              <a:rPr lang="sr-Cyrl-RS" b="1" dirty="0"/>
              <a:t>п</a:t>
            </a:r>
            <a:r>
              <a:rPr lang="sr-Cyrl-RS" b="1" dirty="0" smtClean="0"/>
              <a:t>исменица – граматика.</a:t>
            </a:r>
            <a:endParaRPr lang="sr-Latn-RS" b="1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2200" y="49560"/>
            <a:ext cx="2619375" cy="174307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0"/>
                            </p:stCondLst>
                            <p:childTnLst>
                              <p:par>
                                <p:cTn id="3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17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7000"/>
                            </p:stCondLst>
                            <p:childTnLst>
                              <p:par>
                                <p:cTn id="53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9000"/>
                            </p:stCondLst>
                            <p:childTnLst>
                              <p:par>
                                <p:cTn id="67" presetID="17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10000"/>
                            </p:stCondLst>
                            <p:childTnLst>
                              <p:par>
                                <p:cTn id="7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2000"/>
                            </p:stCondLst>
                            <p:childTnLst>
                              <p:par>
                                <p:cTn id="8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10"/>
          <p:cNvSpPr>
            <a:spLocks noGrp="1"/>
          </p:cNvSpPr>
          <p:nvPr>
            <p:ph type="title"/>
          </p:nvPr>
        </p:nvSpPr>
        <p:spPr>
          <a:xfrm>
            <a:off x="685800" y="514350"/>
            <a:ext cx="4600575" cy="842963"/>
          </a:xfrm>
        </p:spPr>
        <p:txBody>
          <a:bodyPr>
            <a:normAutofit/>
          </a:bodyPr>
          <a:lstStyle/>
          <a:p>
            <a:pPr eaLnBrk="1" hangingPunct="1"/>
            <a:r>
              <a:rPr lang="sr-Cyrl-RS" altLang="sr-Latn-RS" sz="2800" u="sng" dirty="0" smtClean="0"/>
              <a:t>НЕОЛОГИЗМИ</a:t>
            </a:r>
            <a:endParaRPr lang="en-US" altLang="sr-Latn-RS" sz="2800" u="sng" dirty="0" smtClean="0"/>
          </a:p>
        </p:txBody>
      </p:sp>
      <p:sp>
        <p:nvSpPr>
          <p:cNvPr id="12" name="Text Placeholder 11"/>
          <p:cNvSpPr>
            <a:spLocks noGrp="1"/>
          </p:cNvSpPr>
          <p:nvPr>
            <p:ph type="body" sz="half" idx="2"/>
          </p:nvPr>
        </p:nvSpPr>
        <p:spPr>
          <a:xfrm>
            <a:off x="142875" y="1628800"/>
            <a:ext cx="4522788" cy="4275578"/>
          </a:xfrm>
        </p:spPr>
        <p:txBody>
          <a:bodyPr>
            <a:normAutofit/>
          </a:bodyPr>
          <a:lstStyle/>
          <a:p>
            <a:pPr eaLnBrk="1" hangingPunct="1"/>
            <a:r>
              <a:rPr lang="sr-Cyrl-RS" altLang="sr-Latn-RS" sz="2000" b="1" dirty="0" smtClean="0"/>
              <a:t>Нове </a:t>
            </a:r>
            <a:r>
              <a:rPr lang="sr-Cyrl-RS" altLang="sr-Latn-RS" sz="2000" b="1" dirty="0" err="1" smtClean="0"/>
              <a:t>ријечи</a:t>
            </a:r>
            <a:r>
              <a:rPr lang="sr-Cyrl-RS" altLang="sr-Latn-RS" sz="2000" b="1" dirty="0" smtClean="0"/>
              <a:t>, којима се </a:t>
            </a:r>
            <a:r>
              <a:rPr lang="sr-Cyrl-RS" altLang="sr-Latn-RS" sz="2000" b="1" dirty="0" err="1" smtClean="0"/>
              <a:t>замјењују</a:t>
            </a:r>
            <a:r>
              <a:rPr lang="sr-Cyrl-RS" altLang="sr-Latn-RS" sz="2000" b="1" dirty="0" smtClean="0"/>
              <a:t> позајмљенице.</a:t>
            </a:r>
          </a:p>
          <a:p>
            <a:pPr eaLnBrk="1" hangingPunct="1"/>
            <a:r>
              <a:rPr lang="sr-Cyrl-RS" altLang="sr-Latn-RS" sz="2000" b="1" dirty="0"/>
              <a:t>к</a:t>
            </a:r>
            <a:r>
              <a:rPr lang="sr-Cyrl-RS" altLang="sr-Latn-RS" sz="2000" b="1" dirty="0" smtClean="0"/>
              <a:t>рајпуташ – </a:t>
            </a:r>
            <a:r>
              <a:rPr lang="sr-Cyrl-RS" altLang="sr-Latn-RS" sz="2000" dirty="0" smtClean="0"/>
              <a:t>надгробни споменик поред пута;</a:t>
            </a:r>
          </a:p>
          <a:p>
            <a:pPr eaLnBrk="1" hangingPunct="1"/>
            <a:r>
              <a:rPr lang="sr-Cyrl-RS" altLang="sr-Latn-RS" sz="2000" dirty="0" err="1"/>
              <a:t>к</a:t>
            </a:r>
            <a:r>
              <a:rPr lang="sr-Cyrl-RS" altLang="sr-Latn-RS" sz="2000" dirty="0" err="1" smtClean="0"/>
              <a:t>рајобраз</a:t>
            </a:r>
            <a:r>
              <a:rPr lang="sr-Cyrl-RS" altLang="sr-Latn-RS" sz="2000" dirty="0" smtClean="0"/>
              <a:t> – пејзаж;</a:t>
            </a:r>
          </a:p>
          <a:p>
            <a:pPr eaLnBrk="1" hangingPunct="1"/>
            <a:r>
              <a:rPr lang="sr-Cyrl-RS" altLang="sr-Latn-RS" sz="2000" dirty="0"/>
              <a:t>в</a:t>
            </a:r>
            <a:r>
              <a:rPr lang="sr-Cyrl-RS" altLang="sr-Latn-RS" sz="2000" dirty="0" smtClean="0"/>
              <a:t>атроноша – носи ватру;</a:t>
            </a:r>
          </a:p>
          <a:p>
            <a:pPr eaLnBrk="1" hangingPunct="1"/>
            <a:r>
              <a:rPr lang="sr-Cyrl-RS" altLang="sr-Latn-RS" sz="2000" dirty="0"/>
              <a:t>с</a:t>
            </a:r>
            <a:r>
              <a:rPr lang="sr-Cyrl-RS" altLang="sr-Latn-RS" sz="2000" dirty="0" smtClean="0"/>
              <a:t>астанчити – водити састанке;</a:t>
            </a:r>
          </a:p>
          <a:p>
            <a:pPr eaLnBrk="1" hangingPunct="1"/>
            <a:r>
              <a:rPr lang="sr-Cyrl-RS" altLang="sr-Latn-RS" sz="2000" dirty="0" err="1"/>
              <a:t>с</a:t>
            </a:r>
            <a:r>
              <a:rPr lang="sr-Cyrl-RS" altLang="sr-Latn-RS" sz="2000" dirty="0" err="1" smtClean="0"/>
              <a:t>једничити</a:t>
            </a:r>
            <a:r>
              <a:rPr lang="sr-Cyrl-RS" altLang="sr-Latn-RS" sz="2000" dirty="0" smtClean="0"/>
              <a:t> – бити на </a:t>
            </a:r>
            <a:r>
              <a:rPr lang="sr-Cyrl-RS" altLang="sr-Latn-RS" sz="2000" dirty="0" err="1" smtClean="0"/>
              <a:t>сједници</a:t>
            </a:r>
            <a:r>
              <a:rPr lang="sr-Cyrl-RS" altLang="sr-Latn-RS" sz="2000" dirty="0" smtClean="0"/>
              <a:t>;</a:t>
            </a:r>
          </a:p>
          <a:p>
            <a:pPr eaLnBrk="1" hangingPunct="1"/>
            <a:r>
              <a:rPr lang="sr-Cyrl-RS" altLang="sr-Latn-RS" sz="2000" dirty="0"/>
              <a:t>м</a:t>
            </a:r>
            <a:r>
              <a:rPr lang="sr-Cyrl-RS" altLang="sr-Latn-RS" sz="2000" dirty="0" smtClean="0"/>
              <a:t>ини – сукња ….кратка сукња;</a:t>
            </a:r>
          </a:p>
          <a:p>
            <a:pPr eaLnBrk="1" hangingPunct="1"/>
            <a:endParaRPr lang="sr-Cyrl-RS" altLang="sr-Latn-RS" sz="1800" dirty="0" smtClean="0"/>
          </a:p>
          <a:p>
            <a:pPr eaLnBrk="1" hangingPunct="1"/>
            <a:endParaRPr lang="en-US" altLang="sr-Latn-RS" sz="1800" b="1" dirty="0" smtClean="0"/>
          </a:p>
        </p:txBody>
      </p:sp>
      <p:pic>
        <p:nvPicPr>
          <p:cNvPr id="14" name="Content Placeholder 13" descr="200px-Vuk´s_house_today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302127" y="527050"/>
            <a:ext cx="2540000" cy="38227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>
          <a:xfrm>
            <a:off x="538163" y="6234113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</a:t>
            </a:r>
            <a:r>
              <a:rPr lang="sr-Cyrl-BA" sz="1400" b="1" dirty="0">
                <a:solidFill>
                  <a:srgbClr val="C00000"/>
                </a:solidFill>
              </a:rPr>
              <a:t>.</a:t>
            </a:r>
            <a:endParaRPr lang="en-US" sz="1400" b="1" dirty="0">
              <a:solidFill>
                <a:srgbClr val="C00000"/>
              </a:solidFill>
            </a:endParaRPr>
          </a:p>
        </p:txBody>
      </p:sp>
      <p:pic>
        <p:nvPicPr>
          <p:cNvPr id="15" name="Picture 14" descr="1268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99927">
            <a:off x="4482440" y="3154853"/>
            <a:ext cx="3043721" cy="36671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6" name="Picture 15" descr="hjk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909801">
            <a:off x="5762680" y="332462"/>
            <a:ext cx="3081374" cy="40520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7" name="Picture 16" descr="Vuk_Karadzic_Kriehuber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352012">
            <a:off x="6148953" y="2323996"/>
            <a:ext cx="2952771" cy="44291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withGroup">
                            <p:stCondLst>
                              <p:cond delay="2000"/>
                            </p:stCondLst>
                            <p:childTnLst>
                              <p:par>
                                <p:cTn id="1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withGroup">
                            <p:stCondLst>
                              <p:cond delay="4000"/>
                            </p:stCondLst>
                            <p:childTnLst>
                              <p:par>
                                <p:cTn id="20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0"/>
                            </p:stCondLst>
                            <p:childTnLst>
                              <p:par>
                                <p:cTn id="27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000"/>
                            </p:stCondLst>
                            <p:childTnLst>
                              <p:par>
                                <p:cTn id="34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8000"/>
                            </p:stCondLst>
                            <p:childTnLst>
                              <p:par>
                                <p:cTn id="48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000"/>
                            </p:stCondLst>
                            <p:childTnLst>
                              <p:par>
                                <p:cTn id="55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0000"/>
                            </p:stCondLst>
                            <p:childTnLst>
                              <p:par>
                                <p:cTn id="62" presetID="17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withGroup">
                            <p:stCondLst>
                              <p:cond delay="11000"/>
                            </p:stCondLst>
                            <p:childTnLst>
                              <p:par>
                                <p:cTn id="6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 nodeType="withGroup">
                            <p:stCondLst>
                              <p:cond delay="12000"/>
                            </p:stCondLst>
                            <p:childTnLst>
                              <p:par>
                                <p:cTn id="7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withGroup">
                            <p:stCondLst>
                              <p:cond delay="13000"/>
                            </p:stCondLst>
                            <p:childTnLst>
                              <p:par>
                                <p:cTn id="8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Placeholder 2"/>
          <p:cNvSpPr>
            <a:spLocks noGrp="1"/>
          </p:cNvSpPr>
          <p:nvPr>
            <p:ph type="body" sz="half" idx="2"/>
          </p:nvPr>
        </p:nvSpPr>
        <p:spPr>
          <a:xfrm>
            <a:off x="758825" y="1676400"/>
            <a:ext cx="2743200" cy="4572000"/>
          </a:xfrm>
        </p:spPr>
        <p:txBody>
          <a:bodyPr>
            <a:normAutofit/>
          </a:bodyPr>
          <a:lstStyle/>
          <a:p>
            <a:r>
              <a:rPr lang="sr-Cyrl-RS" altLang="sr-Latn-RS" sz="1800" b="1" dirty="0" smtClean="0"/>
              <a:t>Некада били неологизми</a:t>
            </a:r>
            <a:r>
              <a:rPr lang="sr-Cyrl-RS" altLang="sr-Latn-RS" sz="1800" dirty="0" smtClean="0"/>
              <a:t>: </a:t>
            </a:r>
          </a:p>
          <a:p>
            <a:r>
              <a:rPr lang="sr-Cyrl-RS" altLang="sr-Latn-RS" sz="1800" dirty="0" smtClean="0"/>
              <a:t>пароброд;</a:t>
            </a:r>
          </a:p>
          <a:p>
            <a:r>
              <a:rPr lang="sr-Cyrl-RS" altLang="sr-Latn-RS" sz="1800" dirty="0" smtClean="0"/>
              <a:t>Приручник;</a:t>
            </a:r>
          </a:p>
          <a:p>
            <a:r>
              <a:rPr lang="sr-Cyrl-RS" altLang="sr-Latn-RS" sz="1800" dirty="0" smtClean="0"/>
              <a:t>Ваздухоплов;</a:t>
            </a:r>
          </a:p>
          <a:p>
            <a:r>
              <a:rPr lang="sr-Cyrl-RS" altLang="sr-Latn-RS" sz="1800" dirty="0" err="1" smtClean="0"/>
              <a:t>Природословни</a:t>
            </a:r>
            <a:r>
              <a:rPr lang="sr-Cyrl-RS" altLang="sr-Latn-RS" sz="1800" dirty="0" smtClean="0"/>
              <a:t>;</a:t>
            </a:r>
          </a:p>
          <a:p>
            <a:r>
              <a:rPr lang="sr-Cyrl-RS" altLang="sr-Latn-RS" sz="1800" dirty="0" smtClean="0"/>
              <a:t>Језикословац;</a:t>
            </a:r>
          </a:p>
          <a:p>
            <a:endParaRPr lang="sr-Latn-RS" altLang="sr-Latn-RS" sz="1800" dirty="0" smtClean="0"/>
          </a:p>
        </p:txBody>
      </p:sp>
      <p:pic>
        <p:nvPicPr>
          <p:cNvPr id="2" name="Content Placeholder 1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38600" y="1196752"/>
            <a:ext cx="1771650" cy="2581275"/>
          </a:xfr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5800" y="638175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08344">
            <a:off x="5508104" y="2400300"/>
            <a:ext cx="2933700" cy="15621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63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1638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7000"/>
                            </p:stCondLst>
                            <p:childTnLst>
                              <p:par>
                                <p:cTn id="41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9000"/>
                            </p:stCondLst>
                            <p:childTnLst>
                              <p:par>
                                <p:cTn id="47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000"/>
                            </p:stCondLst>
                            <p:childTnLst>
                              <p:par>
                                <p:cTn id="53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3000"/>
                            </p:stCondLst>
                            <p:childTnLst>
                              <p:par>
                                <p:cTn id="59" presetID="45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5000"/>
                            </p:stCondLst>
                            <p:childTnLst>
                              <p:par>
                                <p:cTn id="6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70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7" grpId="0" uiExpand="1" build="p"/>
      <p:bldP spid="16387" grpId="1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323528" y="1003300"/>
            <a:ext cx="2514600" cy="2844800"/>
          </a:xfrm>
        </p:spPr>
        <p:txBody>
          <a:bodyPr/>
          <a:lstStyle/>
          <a:p>
            <a:endParaRPr lang="sr-Latn-RS" altLang="sr-Latn-RS" dirty="0" smtClean="0"/>
          </a:p>
        </p:txBody>
      </p:sp>
      <p:sp>
        <p:nvSpPr>
          <p:cNvPr id="17412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sr-Cyrl-RS" altLang="sr-Latn-RS" sz="2400" b="1" u="sng" dirty="0" smtClean="0"/>
              <a:t>ДИЈАЛЕКТИЗМИ</a:t>
            </a:r>
          </a:p>
          <a:p>
            <a:r>
              <a:rPr lang="sr-Cyrl-RS" altLang="sr-Latn-RS" dirty="0"/>
              <a:t>у</a:t>
            </a:r>
            <a:r>
              <a:rPr lang="sr-Cyrl-RS" altLang="sr-Latn-RS" dirty="0" smtClean="0"/>
              <a:t>же језичко подручје;</a:t>
            </a:r>
          </a:p>
          <a:p>
            <a:r>
              <a:rPr lang="sr-Cyrl-RS" altLang="sr-Latn-RS" dirty="0"/>
              <a:t>д</a:t>
            </a:r>
            <a:r>
              <a:rPr lang="sr-Cyrl-RS" altLang="sr-Latn-RS" dirty="0" smtClean="0"/>
              <a:t>ијалекат (говор);</a:t>
            </a:r>
          </a:p>
          <a:p>
            <a:r>
              <a:rPr lang="sr-Cyrl-RS" altLang="sr-Latn-RS" dirty="0"/>
              <a:t>л</a:t>
            </a:r>
            <a:r>
              <a:rPr lang="sr-Cyrl-RS" altLang="sr-Latn-RS" dirty="0" smtClean="0"/>
              <a:t>окалног карактера;</a:t>
            </a:r>
          </a:p>
          <a:p>
            <a:r>
              <a:rPr lang="sr-Cyrl-RS" altLang="sr-Latn-RS" dirty="0" err="1"/>
              <a:t>з</a:t>
            </a:r>
            <a:r>
              <a:rPr lang="sr-Cyrl-RS" altLang="sr-Latn-RS" dirty="0" err="1" smtClean="0"/>
              <a:t>ељуг</a:t>
            </a:r>
            <a:r>
              <a:rPr lang="sr-Cyrl-RS" altLang="sr-Latn-RS" dirty="0" smtClean="0"/>
              <a:t>, </a:t>
            </a:r>
            <a:r>
              <a:rPr lang="sr-Cyrl-RS" altLang="sr-Latn-RS" dirty="0" err="1" smtClean="0"/>
              <a:t>зељуга</a:t>
            </a:r>
            <a:r>
              <a:rPr lang="sr-Cyrl-RS" altLang="sr-Latn-RS" dirty="0" smtClean="0"/>
              <a:t>: свиња </a:t>
            </a:r>
            <a:r>
              <a:rPr lang="sr-Cyrl-RS" altLang="sr-Latn-RS" dirty="0" err="1" smtClean="0"/>
              <a:t>зекасте</a:t>
            </a:r>
            <a:r>
              <a:rPr lang="sr-Cyrl-RS" altLang="sr-Latn-RS" dirty="0" smtClean="0"/>
              <a:t> длаке;</a:t>
            </a:r>
          </a:p>
          <a:p>
            <a:r>
              <a:rPr lang="sr-Cyrl-RS" altLang="sr-Latn-RS" dirty="0"/>
              <a:t>к</a:t>
            </a:r>
            <a:r>
              <a:rPr lang="sr-Cyrl-RS" altLang="sr-Latn-RS" dirty="0" smtClean="0"/>
              <a:t>лапати – брбљати (наклапати);</a:t>
            </a:r>
          </a:p>
          <a:p>
            <a:r>
              <a:rPr lang="sr-Cyrl-RS" altLang="sr-Latn-RS" dirty="0" err="1"/>
              <a:t>б</a:t>
            </a:r>
            <a:r>
              <a:rPr lang="sr-Cyrl-RS" altLang="sr-Latn-RS" dirty="0" err="1" smtClean="0"/>
              <a:t>ичота</a:t>
            </a:r>
            <a:r>
              <a:rPr lang="sr-Cyrl-RS" altLang="sr-Latn-RS" dirty="0" smtClean="0"/>
              <a:t> – бик;</a:t>
            </a:r>
          </a:p>
          <a:p>
            <a:r>
              <a:rPr lang="sr-Cyrl-RS" altLang="sr-Latn-RS" dirty="0" err="1"/>
              <a:t>в</a:t>
            </a:r>
            <a:r>
              <a:rPr lang="sr-Cyrl-RS" altLang="sr-Latn-RS" dirty="0" err="1" smtClean="0"/>
              <a:t>идајница</a:t>
            </a:r>
            <a:r>
              <a:rPr lang="sr-Cyrl-RS" altLang="sr-Latn-RS" dirty="0" smtClean="0"/>
              <a:t> – докторка;</a:t>
            </a:r>
          </a:p>
          <a:p>
            <a:r>
              <a:rPr lang="sr-Cyrl-RS" altLang="sr-Latn-RS" dirty="0" err="1"/>
              <a:t>в</a:t>
            </a:r>
            <a:r>
              <a:rPr lang="sr-Cyrl-RS" altLang="sr-Latn-RS" dirty="0" err="1" smtClean="0"/>
              <a:t>рндаљати</a:t>
            </a:r>
            <a:r>
              <a:rPr lang="sr-Cyrl-RS" altLang="sr-Latn-RS" dirty="0" smtClean="0"/>
              <a:t> – лутати;</a:t>
            </a:r>
          </a:p>
          <a:p>
            <a:pPr marL="0" indent="0">
              <a:buNone/>
            </a:pPr>
            <a:r>
              <a:rPr lang="sr-Cyrl-RS" altLang="sr-Latn-RS" b="1" u="sng" dirty="0" smtClean="0"/>
              <a:t>РЕГИОНАЛИЗМИ</a:t>
            </a:r>
          </a:p>
          <a:p>
            <a:pPr marL="0" indent="0">
              <a:buNone/>
            </a:pPr>
            <a:r>
              <a:rPr lang="sr-Cyrl-RS" altLang="sr-Latn-RS" b="1" dirty="0"/>
              <a:t>и</a:t>
            </a:r>
            <a:r>
              <a:rPr lang="sr-Cyrl-RS" altLang="sr-Latn-RS" b="1" dirty="0" smtClean="0"/>
              <a:t>талијанизми </a:t>
            </a:r>
            <a:r>
              <a:rPr lang="sr-Cyrl-RS" altLang="sr-Latn-RS" dirty="0" smtClean="0"/>
              <a:t>( у приморским крајевима): </a:t>
            </a:r>
            <a:r>
              <a:rPr lang="sr-Cyrl-RS" altLang="sr-Latn-RS" dirty="0" err="1" smtClean="0"/>
              <a:t>помидор</a:t>
            </a:r>
            <a:r>
              <a:rPr lang="sr-Cyrl-RS" altLang="sr-Latn-RS" dirty="0" smtClean="0"/>
              <a:t>, </a:t>
            </a:r>
            <a:r>
              <a:rPr lang="sr-Cyrl-RS" altLang="sr-Latn-RS" dirty="0" err="1" smtClean="0"/>
              <a:t>пјаца</a:t>
            </a:r>
            <a:r>
              <a:rPr lang="sr-Cyrl-RS" altLang="sr-Latn-RS" dirty="0" smtClean="0"/>
              <a:t>, </a:t>
            </a:r>
            <a:r>
              <a:rPr lang="sr-Cyrl-RS" altLang="sr-Latn-RS" dirty="0" err="1" smtClean="0"/>
              <a:t>боцун</a:t>
            </a:r>
            <a:r>
              <a:rPr lang="sr-Cyrl-RS" altLang="sr-Latn-RS" dirty="0" smtClean="0"/>
              <a:t>;</a:t>
            </a:r>
          </a:p>
          <a:p>
            <a:pPr marL="0" indent="0">
              <a:buNone/>
            </a:pPr>
            <a:r>
              <a:rPr lang="sr-Cyrl-RS" altLang="sr-Latn-RS" b="1" dirty="0"/>
              <a:t>г</a:t>
            </a:r>
            <a:r>
              <a:rPr lang="sr-Cyrl-RS" altLang="sr-Latn-RS" b="1" dirty="0" smtClean="0"/>
              <a:t>ерманизми</a:t>
            </a:r>
            <a:r>
              <a:rPr lang="sr-Cyrl-RS" altLang="sr-Latn-RS" dirty="0" smtClean="0"/>
              <a:t>: биртија, </a:t>
            </a:r>
            <a:r>
              <a:rPr lang="sr-Cyrl-RS" altLang="sr-Latn-RS" dirty="0" err="1" smtClean="0"/>
              <a:t>шпацирати</a:t>
            </a:r>
            <a:r>
              <a:rPr lang="sr-Cyrl-RS" altLang="sr-Latn-RS" dirty="0" smtClean="0"/>
              <a:t>, куглоф, </a:t>
            </a:r>
            <a:r>
              <a:rPr lang="sr-Cyrl-RS" altLang="sr-Latn-RS" dirty="0" err="1" smtClean="0"/>
              <a:t>шпитаљ</a:t>
            </a:r>
            <a:r>
              <a:rPr lang="sr-Cyrl-RS" altLang="sr-Latn-RS" dirty="0" smtClean="0"/>
              <a:t>, шпиц;</a:t>
            </a:r>
          </a:p>
          <a:p>
            <a:pPr marL="0" indent="0">
              <a:buNone/>
            </a:pPr>
            <a:endParaRPr lang="sr-Cyrl-RS" altLang="sr-Latn-RS" dirty="0" smtClean="0"/>
          </a:p>
          <a:p>
            <a:endParaRPr lang="sr-Cyrl-RS" altLang="sr-Latn-RS" dirty="0" smtClean="0"/>
          </a:p>
          <a:p>
            <a:endParaRPr lang="sr-Cyrl-RS" altLang="sr-Latn-RS" dirty="0" smtClean="0"/>
          </a:p>
          <a:p>
            <a:endParaRPr lang="sr-Cyrl-RS" altLang="sr-Latn-RS" dirty="0" smtClean="0"/>
          </a:p>
          <a:p>
            <a:endParaRPr lang="sr-Latn-RS" altLang="sr-Latn-RS" sz="18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65163" y="62484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C00000"/>
                </a:solidFill>
              </a:rPr>
              <a:t>Мр Сања Ђурић, проф.</a:t>
            </a:r>
            <a:endParaRPr lang="en-US" sz="1400" b="1" i="1" dirty="0">
              <a:solidFill>
                <a:srgbClr val="C00000"/>
              </a:solidFill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sr-Cyrl-RS" sz="2000" b="1" u="sng" dirty="0"/>
              <a:t>т</a:t>
            </a:r>
            <a:r>
              <a:rPr lang="sr-Cyrl-RS" sz="2000" b="1" u="sng" dirty="0" smtClean="0"/>
              <a:t>урцизми</a:t>
            </a:r>
            <a:r>
              <a:rPr lang="sr-Cyrl-RS" dirty="0" smtClean="0"/>
              <a:t>:</a:t>
            </a:r>
          </a:p>
          <a:p>
            <a:r>
              <a:rPr lang="sr-Cyrl-RS" sz="1800" dirty="0"/>
              <a:t>п</a:t>
            </a:r>
            <a:r>
              <a:rPr lang="sr-Cyrl-RS" sz="1800" dirty="0" smtClean="0"/>
              <a:t>енџер, авлија, ћумурџија, теферич, </a:t>
            </a:r>
            <a:r>
              <a:rPr lang="sr-Cyrl-RS" sz="1800" dirty="0" err="1" smtClean="0"/>
              <a:t>безбели</a:t>
            </a:r>
            <a:r>
              <a:rPr lang="sr-Cyrl-RS" sz="1800" dirty="0" smtClean="0"/>
              <a:t>, дувар….</a:t>
            </a:r>
            <a:endParaRPr lang="sr-Latn-R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765175"/>
            <a:ext cx="3124199" cy="29518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17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74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2000"/>
                                        <p:tgtEl>
                                          <p:spTgt spid="174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000"/>
                            </p:stCondLst>
                            <p:childTnLst>
                              <p:par>
                                <p:cTn id="1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9" dur="1600"/>
                                        <p:tgtEl>
                                          <p:spTgt spid="174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600"/>
                            </p:stCondLst>
                            <p:childTnLst>
                              <p:par>
                                <p:cTn id="2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174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9600"/>
                            </p:stCondLst>
                            <p:childTnLst>
                              <p:par>
                                <p:cTn id="2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174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1600"/>
                            </p:stCondLst>
                            <p:childTnLst>
                              <p:par>
                                <p:cTn id="2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1" dur="2000"/>
                                        <p:tgtEl>
                                          <p:spTgt spid="1741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3600"/>
                            </p:stCondLst>
                            <p:childTnLst>
                              <p:par>
                                <p:cTn id="33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1741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600"/>
                            </p:stCondLst>
                            <p:childTnLst>
                              <p:par>
                                <p:cTn id="37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9" dur="2000"/>
                                        <p:tgtEl>
                                          <p:spTgt spid="1741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7600"/>
                            </p:stCondLst>
                            <p:childTnLst>
                              <p:par>
                                <p:cTn id="41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741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9600"/>
                            </p:stCondLst>
                            <p:childTnLst>
                              <p:par>
                                <p:cTn id="4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1741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1600"/>
                            </p:stCondLst>
                            <p:childTnLst>
                              <p:par>
                                <p:cTn id="49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1" dur="2000"/>
                                        <p:tgtEl>
                                          <p:spTgt spid="1741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36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5600"/>
                            </p:stCondLst>
                            <p:childTnLst>
                              <p:par>
                                <p:cTn id="5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7600"/>
                            </p:stCondLst>
                            <p:childTnLst>
                              <p:par>
                                <p:cTn id="65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2" grpId="0" uiExpand="1" build="p"/>
      <p:bldP spid="2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Content Placeholder 3"/>
          <p:cNvSpPr>
            <a:spLocks noGrp="1"/>
          </p:cNvSpPr>
          <p:nvPr>
            <p:ph idx="1"/>
          </p:nvPr>
        </p:nvSpPr>
        <p:spPr>
          <a:xfrm>
            <a:off x="899592" y="370310"/>
            <a:ext cx="5105400" cy="5892800"/>
          </a:xfrm>
        </p:spPr>
        <p:txBody>
          <a:bodyPr/>
          <a:lstStyle/>
          <a:p>
            <a:r>
              <a:rPr lang="sr-Cyrl-RS" altLang="sr-Latn-RS" sz="2400" b="1" u="sng" dirty="0" smtClean="0"/>
              <a:t>ИНТЕРНАЦИОНАЛИЗМИ</a:t>
            </a:r>
          </a:p>
          <a:p>
            <a:r>
              <a:rPr lang="sr-Cyrl-RS" altLang="sr-Latn-RS" sz="2400" dirty="0"/>
              <a:t>р</a:t>
            </a:r>
            <a:r>
              <a:rPr lang="sr-Cyrl-RS" altLang="sr-Latn-RS" sz="2400" dirty="0" smtClean="0"/>
              <a:t>азличитост – диверзитет</a:t>
            </a:r>
          </a:p>
          <a:p>
            <a:r>
              <a:rPr lang="sr-Cyrl-RS" altLang="sr-Latn-RS" sz="2400" dirty="0"/>
              <a:t>с</a:t>
            </a:r>
            <a:r>
              <a:rPr lang="sr-Cyrl-RS" altLang="sr-Latn-RS" sz="2400" dirty="0" smtClean="0"/>
              <a:t>угласници – консонанти</a:t>
            </a:r>
          </a:p>
          <a:p>
            <a:r>
              <a:rPr lang="sr-Cyrl-RS" altLang="sr-Latn-RS" sz="2400" dirty="0"/>
              <a:t>п</a:t>
            </a:r>
            <a:r>
              <a:rPr lang="sr-Cyrl-RS" altLang="sr-Latn-RS" sz="2400" dirty="0" smtClean="0"/>
              <a:t>рилог – адверб</a:t>
            </a:r>
          </a:p>
          <a:p>
            <a:r>
              <a:rPr lang="sr-Cyrl-RS" altLang="sr-Latn-RS" sz="2400" dirty="0"/>
              <a:t>г</a:t>
            </a:r>
            <a:r>
              <a:rPr lang="sr-Cyrl-RS" altLang="sr-Latn-RS" sz="2400" dirty="0" smtClean="0"/>
              <a:t>лаголски вид – вербални аспект</a:t>
            </a:r>
          </a:p>
          <a:p>
            <a:r>
              <a:rPr lang="sr-Cyrl-RS" altLang="sr-Latn-RS" sz="2400" dirty="0"/>
              <a:t>т</a:t>
            </a:r>
            <a:r>
              <a:rPr lang="sr-Cyrl-RS" altLang="sr-Latn-RS" sz="2400" dirty="0" smtClean="0"/>
              <a:t>аложни – седиментни</a:t>
            </a:r>
          </a:p>
          <a:p>
            <a:r>
              <a:rPr lang="sr-Cyrl-RS" altLang="sr-Latn-RS" sz="2400" dirty="0"/>
              <a:t>и</a:t>
            </a:r>
            <a:r>
              <a:rPr lang="sr-Cyrl-RS" altLang="sr-Latn-RS" sz="2400" dirty="0" smtClean="0"/>
              <a:t>звођење – деривација</a:t>
            </a:r>
          </a:p>
          <a:p>
            <a:endParaRPr lang="sr-Latn-RS" altLang="sr-Latn-RS" sz="2400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81000" y="6269038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600" b="1" i="1" dirty="0">
                <a:solidFill>
                  <a:srgbClr val="C00000"/>
                </a:solidFill>
              </a:rPr>
              <a:t>Мр Сања Ђурић, проф.</a:t>
            </a:r>
            <a:endParaRPr lang="en-US" sz="1600" b="1" i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4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843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843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43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43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843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843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6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Content Placeholder 3"/>
          <p:cNvSpPr>
            <a:spLocks noGrp="1"/>
          </p:cNvSpPr>
          <p:nvPr>
            <p:ph idx="1"/>
          </p:nvPr>
        </p:nvSpPr>
        <p:spPr>
          <a:xfrm>
            <a:off x="1279525" y="362372"/>
            <a:ext cx="5105400" cy="5892800"/>
          </a:xfrm>
        </p:spPr>
        <p:txBody>
          <a:bodyPr/>
          <a:lstStyle/>
          <a:p>
            <a:r>
              <a:rPr lang="sr-Cyrl-RS" altLang="sr-Latn-RS" b="1" u="sng" dirty="0" smtClean="0"/>
              <a:t>ОДОМАЋЕНИ ИНТЕРНАЦИОНАЛИЗМИ</a:t>
            </a:r>
          </a:p>
          <a:p>
            <a:r>
              <a:rPr lang="sr-Cyrl-RS" altLang="sr-Latn-RS" dirty="0"/>
              <a:t>г</a:t>
            </a:r>
            <a:r>
              <a:rPr lang="sr-Cyrl-RS" altLang="sr-Latn-RS" dirty="0" smtClean="0"/>
              <a:t>алаксија</a:t>
            </a:r>
          </a:p>
          <a:p>
            <a:r>
              <a:rPr lang="sr-Cyrl-RS" altLang="sr-Latn-RS" dirty="0"/>
              <a:t>а</a:t>
            </a:r>
            <a:r>
              <a:rPr lang="sr-Cyrl-RS" altLang="sr-Latn-RS" dirty="0" smtClean="0"/>
              <a:t>тмосфера</a:t>
            </a:r>
          </a:p>
          <a:p>
            <a:r>
              <a:rPr lang="sr-Cyrl-RS" altLang="sr-Latn-RS" dirty="0"/>
              <a:t>а</a:t>
            </a:r>
            <a:r>
              <a:rPr lang="sr-Cyrl-RS" altLang="sr-Latn-RS" dirty="0" smtClean="0"/>
              <a:t>том</a:t>
            </a:r>
          </a:p>
          <a:p>
            <a:r>
              <a:rPr lang="sr-Cyrl-RS" altLang="sr-Latn-RS" dirty="0"/>
              <a:t>а</a:t>
            </a:r>
            <a:r>
              <a:rPr lang="sr-Cyrl-RS" altLang="sr-Latn-RS" dirty="0" smtClean="0"/>
              <a:t>трофија</a:t>
            </a:r>
          </a:p>
          <a:p>
            <a:r>
              <a:rPr lang="sr-Cyrl-RS" altLang="sr-Latn-RS" dirty="0" smtClean="0"/>
              <a:t>библиографија</a:t>
            </a:r>
          </a:p>
          <a:p>
            <a:r>
              <a:rPr lang="sr-Cyrl-RS" altLang="sr-Latn-RS" dirty="0"/>
              <a:t>в</a:t>
            </a:r>
            <a:r>
              <a:rPr lang="sr-Cyrl-RS" altLang="sr-Latn-RS" dirty="0" smtClean="0"/>
              <a:t>ијадукт</a:t>
            </a:r>
          </a:p>
          <a:p>
            <a:r>
              <a:rPr lang="sr-Cyrl-RS" altLang="sr-Latn-RS" dirty="0"/>
              <a:t>д</a:t>
            </a:r>
            <a:r>
              <a:rPr lang="sr-Cyrl-RS" altLang="sr-Latn-RS" dirty="0" smtClean="0"/>
              <a:t>игитални</a:t>
            </a:r>
          </a:p>
          <a:p>
            <a:r>
              <a:rPr lang="sr-Cyrl-RS" altLang="sr-Latn-RS" dirty="0"/>
              <a:t>и</a:t>
            </a:r>
            <a:r>
              <a:rPr lang="sr-Cyrl-RS" altLang="sr-Latn-RS" dirty="0" smtClean="0"/>
              <a:t>зотоп</a:t>
            </a:r>
          </a:p>
          <a:p>
            <a:r>
              <a:rPr lang="sr-Cyrl-RS" altLang="sr-Latn-RS" dirty="0"/>
              <a:t>к</a:t>
            </a:r>
            <a:r>
              <a:rPr lang="sr-Cyrl-RS" altLang="sr-Latn-RS" dirty="0" smtClean="0"/>
              <a:t>атализатор</a:t>
            </a:r>
          </a:p>
          <a:p>
            <a:r>
              <a:rPr lang="sr-Cyrl-RS" altLang="sr-Latn-RS" dirty="0"/>
              <a:t>л</a:t>
            </a:r>
            <a:r>
              <a:rPr lang="sr-Cyrl-RS" altLang="sr-Latn-RS" dirty="0" smtClean="0"/>
              <a:t>умбалан</a:t>
            </a:r>
          </a:p>
          <a:p>
            <a:r>
              <a:rPr lang="sr-Cyrl-RS" altLang="sr-Latn-RS" dirty="0" err="1"/>
              <a:t>д</a:t>
            </a:r>
            <a:r>
              <a:rPr lang="sr-Cyrl-RS" altLang="sr-Latn-RS" dirty="0" err="1" smtClean="0"/>
              <a:t>иода</a:t>
            </a:r>
            <a:endParaRPr lang="sr-Cyrl-RS" altLang="sr-Latn-RS" dirty="0" smtClean="0"/>
          </a:p>
          <a:p>
            <a:r>
              <a:rPr lang="sr-Cyrl-RS" altLang="sr-Latn-RS" dirty="0"/>
              <a:t>м</a:t>
            </a:r>
            <a:r>
              <a:rPr lang="sr-Cyrl-RS" altLang="sr-Latn-RS" dirty="0" smtClean="0"/>
              <a:t>узеј…</a:t>
            </a:r>
          </a:p>
          <a:p>
            <a:endParaRPr lang="sr-Latn-RS" altLang="sr-Latn-RS" dirty="0" smtClean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79425" y="6248400"/>
            <a:ext cx="3352800" cy="365125"/>
          </a:xfrm>
        </p:spPr>
        <p:txBody>
          <a:bodyPr/>
          <a:lstStyle/>
          <a:p>
            <a:pPr>
              <a:defRPr/>
            </a:pPr>
            <a:r>
              <a:rPr lang="sr-Cyrl-BA" sz="1400" b="1" i="1" dirty="0">
                <a:solidFill>
                  <a:srgbClr val="FF0000"/>
                </a:solidFill>
              </a:rPr>
              <a:t>Мр Сања Ђурић, проф.</a:t>
            </a:r>
            <a:endParaRPr lang="en-US" sz="1400" b="1" i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10000"/>
                            </p:stCondLst>
                            <p:childTnLst>
                              <p:par>
                                <p:cTn id="9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000"/>
                            </p:stCondLst>
                            <p:childTnLst>
                              <p:par>
                                <p:cTn id="10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2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000"/>
                            </p:stCondLst>
                            <p:childTnLst>
                              <p:par>
                                <p:cTn id="141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8000"/>
                            </p:stCondLst>
                            <p:childTnLst>
                              <p:par>
                                <p:cTn id="158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4" fill="hold">
                            <p:stCondLst>
                              <p:cond delay="20000"/>
                            </p:stCondLst>
                            <p:childTnLst>
                              <p:par>
                                <p:cTn id="17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9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1" fill="hold">
                            <p:stCondLst>
                              <p:cond delay="22000"/>
                            </p:stCondLst>
                            <p:childTnLst>
                              <p:par>
                                <p:cTn id="19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0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0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8" fill="hold">
                            <p:stCondLst>
                              <p:cond delay="24000"/>
                            </p:stCondLst>
                            <p:childTnLst>
                              <p:par>
                                <p:cTn id="20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uiExpand="1" build="p"/>
    </p:bldLst>
  </p:timing>
</p:sld>
</file>

<file path=ppt/theme/theme1.xml><?xml version="1.0" encoding="utf-8"?>
<a:theme xmlns:a="http://schemas.openxmlformats.org/drawingml/2006/main" name="Theme1">
  <a:themeElements>
    <a:clrScheme name="Books_16x9">
      <a:dk1>
        <a:srgbClr val="374C81"/>
      </a:dk1>
      <a:lt1>
        <a:srgbClr val="FFFFFF"/>
      </a:lt1>
      <a:dk2>
        <a:srgbClr val="000000"/>
      </a:dk2>
      <a:lt2>
        <a:srgbClr val="EDE5DF"/>
      </a:lt2>
      <a:accent1>
        <a:srgbClr val="414E77"/>
      </a:accent1>
      <a:accent2>
        <a:srgbClr val="70AAC4"/>
      </a:accent2>
      <a:accent3>
        <a:srgbClr val="8B6A94"/>
      </a:accent3>
      <a:accent4>
        <a:srgbClr val="61A796"/>
      </a:accent4>
      <a:accent5>
        <a:srgbClr val="4E5798"/>
      </a:accent5>
      <a:accent6>
        <a:srgbClr val="7E5C5C"/>
      </a:accent6>
      <a:hlink>
        <a:srgbClr val="0070C0"/>
      </a:hlink>
      <a:folHlink>
        <a:srgbClr val="7030A0"/>
      </a:folHlink>
    </a:clrScheme>
    <a:fontScheme name="Century Gothic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100000" t="-80000" r="-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30000" t="30000" r="7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5739C211-2693-47F1-BFA1-6BA1DE0BA341}" vid="{00E25A48-5F9A-49E7-89C7-BD2F7E4BBC98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Theme1</Template>
  <TotalTime>434</TotalTime>
  <Words>703</Words>
  <Application>Microsoft Office PowerPoint</Application>
  <PresentationFormat>On-screen Show (4:3)</PresentationFormat>
  <Paragraphs>125</Paragraphs>
  <Slides>13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</vt:lpstr>
      <vt:lpstr>Wingdings 2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АРХАИЗМИ </vt:lpstr>
      <vt:lpstr>НЕОЛОГИЗМИ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GIGABYTE</dc:creator>
  <cp:lastModifiedBy>Dragan</cp:lastModifiedBy>
  <cp:revision>73</cp:revision>
  <dcterms:created xsi:type="dcterms:W3CDTF">2010-05-16T16:29:09Z</dcterms:created>
  <dcterms:modified xsi:type="dcterms:W3CDTF">2020-03-30T09:19:02Z</dcterms:modified>
</cp:coreProperties>
</file>