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1" r:id="rId6"/>
    <p:sldId id="264" r:id="rId7"/>
    <p:sldId id="260" r:id="rId8"/>
    <p:sldId id="262" r:id="rId9"/>
    <p:sldId id="263" r:id="rId10"/>
    <p:sldId id="266" r:id="rId11"/>
    <p:sldId id="265" r:id="rId12"/>
    <p:sldId id="267" r:id="rId13"/>
    <p:sldId id="272" r:id="rId14"/>
    <p:sldId id="273" r:id="rId15"/>
    <p:sldId id="275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0" autoAdjust="0"/>
    <p:restoredTop sz="94660"/>
  </p:normalViewPr>
  <p:slideViewPr>
    <p:cSldViewPr>
      <p:cViewPr varScale="1">
        <p:scale>
          <a:sx n="72" d="100"/>
          <a:sy n="72" d="100"/>
        </p:scale>
        <p:origin x="76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6F469-AE1A-41FE-B626-40D29B347536}" type="datetimeFigureOut">
              <a:rPr lang="en-US" smtClean="0"/>
              <a:pPr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FEC39-9ECC-4BB4-8BFF-BE4D8C1375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6F469-AE1A-41FE-B626-40D29B347536}" type="datetimeFigureOut">
              <a:rPr lang="en-US" smtClean="0"/>
              <a:pPr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FEC39-9ECC-4BB4-8BFF-BE4D8C1375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6F469-AE1A-41FE-B626-40D29B347536}" type="datetimeFigureOut">
              <a:rPr lang="en-US" smtClean="0"/>
              <a:pPr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FEC39-9ECC-4BB4-8BFF-BE4D8C1375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6F469-AE1A-41FE-B626-40D29B347536}" type="datetimeFigureOut">
              <a:rPr lang="en-US" smtClean="0"/>
              <a:pPr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FEC39-9ECC-4BB4-8BFF-BE4D8C1375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6F469-AE1A-41FE-B626-40D29B347536}" type="datetimeFigureOut">
              <a:rPr lang="en-US" smtClean="0"/>
              <a:pPr/>
              <a:t>4/20/2020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FEC39-9ECC-4BB4-8BFF-BE4D8C1375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6F469-AE1A-41FE-B626-40D29B347536}" type="datetimeFigureOut">
              <a:rPr lang="en-US" smtClean="0"/>
              <a:pPr/>
              <a:t>4/20/2020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FEC39-9ECC-4BB4-8BFF-BE4D8C1375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6F469-AE1A-41FE-B626-40D29B347536}" type="datetimeFigureOut">
              <a:rPr lang="en-US" smtClean="0"/>
              <a:pPr/>
              <a:t>4/20/2020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FEC39-9ECC-4BB4-8BFF-BE4D8C1375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6F469-AE1A-41FE-B626-40D29B347536}" type="datetimeFigureOut">
              <a:rPr lang="en-US" smtClean="0"/>
              <a:pPr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FEC39-9ECC-4BB4-8BFF-BE4D8C1375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6F469-AE1A-41FE-B626-40D29B347536}" type="datetimeFigureOut">
              <a:rPr lang="en-US" smtClean="0"/>
              <a:pPr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FEC39-9ECC-4BB4-8BFF-BE4D8C1375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6F469-AE1A-41FE-B626-40D29B347536}" type="datetimeFigureOut">
              <a:rPr lang="en-US" smtClean="0"/>
              <a:pPr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FEC39-9ECC-4BB4-8BFF-BE4D8C1375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6F469-AE1A-41FE-B626-40D29B347536}" type="datetimeFigureOut">
              <a:rPr lang="en-US" smtClean="0"/>
              <a:pPr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FEC39-9ECC-4BB4-8BFF-BE4D8C1375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6F469-AE1A-41FE-B626-40D29B347536}" type="datetimeFigureOut">
              <a:rPr lang="en-US" smtClean="0"/>
              <a:pPr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FEC39-9ECC-4BB4-8BFF-BE4D8C13751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609600"/>
            <a:ext cx="2743200" cy="1371600"/>
          </a:xfrm>
        </p:spPr>
        <p:txBody>
          <a:bodyPr>
            <a:noAutofit/>
          </a:bodyPr>
          <a:lstStyle/>
          <a:p>
            <a:r>
              <a:rPr lang="sr-Cyrl-CS" sz="9600" dirty="0" smtClean="0">
                <a:solidFill>
                  <a:schemeClr val="tx1"/>
                </a:solidFill>
              </a:rPr>
              <a:t>Бон</a:t>
            </a:r>
            <a:endParaRPr lang="en-US" sz="96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0" y="685800"/>
            <a:ext cx="2667000" cy="1524000"/>
          </a:xfrm>
        </p:spPr>
        <p:txBody>
          <a:bodyPr>
            <a:normAutofit lnSpcReduction="10000"/>
          </a:bodyPr>
          <a:lstStyle/>
          <a:p>
            <a:r>
              <a:rPr lang="sr-Cyrl-CS" sz="9600" dirty="0" smtClean="0">
                <a:solidFill>
                  <a:srgbClr val="FF0000"/>
                </a:solidFill>
              </a:rPr>
              <a:t>Тон</a:t>
            </a:r>
            <a:endParaRPr lang="en-US" sz="9600" dirty="0">
              <a:solidFill>
                <a:srgbClr val="FF0000"/>
              </a:solidFill>
            </a:endParaRPr>
          </a:p>
        </p:txBody>
      </p:sp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3352800"/>
            <a:ext cx="7772400" cy="27824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33600" y="2133600"/>
            <a:ext cx="541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3200" dirty="0" smtClean="0"/>
              <a:t>Правила лијепог понашања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5" dur="1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6" dur="1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" dur="1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" dur="1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8" dur="1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1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1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4" presetClass="exit" presetSubtype="0" decel="10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0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81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9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  <p:bldP spid="3" grpId="1" build="p"/>
      <p:bldP spid="3" grpId="2" build="p"/>
      <p:bldP spid="5" grpId="0" build="allAtOnce"/>
      <p:bldP spid="5" grpId="1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57200" y="0"/>
            <a:ext cx="5105400" cy="1417638"/>
          </a:xfrm>
        </p:spPr>
        <p:txBody>
          <a:bodyPr>
            <a:normAutofit/>
          </a:bodyPr>
          <a:lstStyle/>
          <a:p>
            <a:r>
              <a:rPr lang="sr-Cyrl-CS" sz="6000" dirty="0" smtClean="0">
                <a:solidFill>
                  <a:srgbClr val="FF0000"/>
                </a:solidFill>
              </a:rPr>
              <a:t>У ресторану</a:t>
            </a:r>
            <a:endParaRPr lang="en-US" sz="6000" dirty="0">
              <a:solidFill>
                <a:srgbClr val="FF0000"/>
              </a:solidFill>
            </a:endParaRPr>
          </a:p>
        </p:txBody>
      </p:sp>
      <p:pic>
        <p:nvPicPr>
          <p:cNvPr id="6" name="Content Placeholder 5" descr="Copy of slika 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28600" y="1219200"/>
            <a:ext cx="3721608" cy="34198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6" descr="slika 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1295400"/>
            <a:ext cx="3733800" cy="332841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819400" y="3124200"/>
            <a:ext cx="6629400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Cyrl-CS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У ресторан увијек први улази мушкарац,</a:t>
            </a:r>
            <a:r>
              <a:rPr kumimoji="0" lang="sr-Latn-RS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док приликом изласка  прва иде жена</a:t>
            </a:r>
            <a:endParaRPr kumimoji="0" lang="sr-Latn-CS" sz="2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Cyrl-CS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У ресторан се улази и излази без поздрављања</a:t>
            </a:r>
            <a:endParaRPr kumimoji="0" lang="sr-Latn-CS" sz="2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76400" y="228600"/>
            <a:ext cx="8229600" cy="1143000"/>
          </a:xfrm>
        </p:spPr>
        <p:txBody>
          <a:bodyPr>
            <a:normAutofit/>
          </a:bodyPr>
          <a:lstStyle/>
          <a:p>
            <a:r>
              <a:rPr lang="sr-Cyrl-CS" sz="6000" dirty="0" smtClean="0">
                <a:solidFill>
                  <a:srgbClr val="FF0000"/>
                </a:solidFill>
              </a:rPr>
              <a:t>У ресторану:</a:t>
            </a:r>
            <a:endParaRPr lang="en-US" sz="6000" dirty="0">
              <a:solidFill>
                <a:srgbClr val="FF0000"/>
              </a:solidFill>
            </a:endParaRPr>
          </a:p>
        </p:txBody>
      </p:sp>
      <p:pic>
        <p:nvPicPr>
          <p:cNvPr id="4" name="Content Placeholder 3" descr="IMG (1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1600200"/>
            <a:ext cx="3611880" cy="39044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3733800" y="1524000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dirty="0" smtClean="0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r-Cyrl-CS" sz="2000" b="1" dirty="0" smtClean="0">
                <a:solidFill>
                  <a:srgbClr val="FFFF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Мушкарац у гардеробу обавезно први оставља капут и шешир,</a:t>
            </a:r>
            <a:r>
              <a:rPr lang="sr-Latn-RS" sz="2000" b="1" dirty="0" smtClean="0">
                <a:solidFill>
                  <a:srgbClr val="FFFF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sr-Cyrl-CS" sz="2000" b="1" dirty="0" smtClean="0">
                <a:solidFill>
                  <a:srgbClr val="FFFF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а жена може да их задржи</a:t>
            </a:r>
            <a:r>
              <a:rPr lang="sr-Latn-RS" sz="2000" b="1" dirty="0" smtClean="0">
                <a:solidFill>
                  <a:srgbClr val="FFFF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.</a:t>
            </a:r>
            <a:endParaRPr lang="en-US" sz="2000" b="1" dirty="0" smtClean="0">
              <a:solidFill>
                <a:srgbClr val="FFFF00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dirty="0" smtClean="0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r-Cyrl-CS" sz="2000" b="1" dirty="0" smtClean="0">
                <a:solidFill>
                  <a:srgbClr val="FFFF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Жена не смије да за столом поправља шминку и фризуру</a:t>
            </a:r>
            <a:endParaRPr lang="en-US" sz="2000" b="1" dirty="0" smtClean="0">
              <a:solidFill>
                <a:srgbClr val="FFFF00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r-Cyrl-CS" sz="2000" b="1" dirty="0" smtClean="0">
                <a:solidFill>
                  <a:srgbClr val="FFFF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Ако се деси нека незгода попут испадања прибора,</a:t>
            </a:r>
            <a:r>
              <a:rPr lang="sr-Cyrl-RS" sz="2000" b="1" dirty="0" smtClean="0">
                <a:solidFill>
                  <a:srgbClr val="FFFF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конобар</a:t>
            </a:r>
            <a:r>
              <a:rPr lang="sr-Cyrl-CS" sz="2000" b="1" dirty="0" smtClean="0">
                <a:solidFill>
                  <a:srgbClr val="FFFF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је дужан да интервенише, док је ваша интервенција сувишна</a:t>
            </a:r>
            <a:r>
              <a:rPr lang="sr-Latn-RS" sz="2000" b="1" dirty="0" smtClean="0">
                <a:solidFill>
                  <a:srgbClr val="FFFF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lang="en-US" sz="2000" b="1" dirty="0" smtClean="0">
              <a:solidFill>
                <a:srgbClr val="FFFF00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wdasdaf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752569"/>
            <a:ext cx="4953000" cy="6105431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295400" y="304800"/>
            <a:ext cx="8229600" cy="1143000"/>
          </a:xfrm>
        </p:spPr>
        <p:txBody>
          <a:bodyPr>
            <a:normAutofit/>
          </a:bodyPr>
          <a:lstStyle/>
          <a:p>
            <a:r>
              <a:rPr lang="sr-Cyrl-CS" sz="6000" dirty="0">
                <a:solidFill>
                  <a:srgbClr val="FF0000"/>
                </a:solidFill>
              </a:rPr>
              <a:t>У</a:t>
            </a:r>
            <a:r>
              <a:rPr lang="sr-Cyrl-CS" sz="6000" dirty="0" smtClean="0">
                <a:solidFill>
                  <a:srgbClr val="FF0000"/>
                </a:solidFill>
              </a:rPr>
              <a:t> ресторану:</a:t>
            </a:r>
            <a:endParaRPr lang="en-US" sz="6000" dirty="0">
              <a:solidFill>
                <a:srgbClr val="FF0000"/>
              </a:solidFill>
            </a:endParaRPr>
          </a:p>
        </p:txBody>
      </p:sp>
      <p:pic>
        <p:nvPicPr>
          <p:cNvPr id="6" name="Picture 5" descr="slap my as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91000" y="3124200"/>
            <a:ext cx="4355035" cy="3352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4" descr="IM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91000" y="3048000"/>
            <a:ext cx="4343400" cy="3276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Rectangle 7"/>
          <p:cNvSpPr/>
          <p:nvPr/>
        </p:nvSpPr>
        <p:spPr>
          <a:xfrm>
            <a:off x="3962400" y="12192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r-Cyrl-CS" b="1" dirty="0" smtClean="0">
                <a:solidFill>
                  <a:srgbClr val="FFFF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Мушкарац не сједа за сто док жени не помогне да се смјести</a:t>
            </a:r>
            <a:endParaRPr lang="sr-Latn-CS" b="1" dirty="0" smtClean="0">
              <a:solidFill>
                <a:srgbClr val="FFFF00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962400" y="19812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r-Cyrl-CS" b="1" dirty="0" smtClean="0">
                <a:solidFill>
                  <a:srgbClr val="FFFF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Жени припада првенство приликом избора јела</a:t>
            </a:r>
            <a:endParaRPr lang="sr-Latn-CS" b="1" dirty="0" smtClean="0">
              <a:solidFill>
                <a:srgbClr val="FFFF00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dirty="0" smtClean="0">
                <a:solidFill>
                  <a:srgbClr val="FF0000"/>
                </a:solidFill>
              </a:rPr>
              <a:t>Пријем гостију и одлазак у госте: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 descr="images (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05200" y="1143000"/>
            <a:ext cx="5638800" cy="5715000"/>
          </a:xfrm>
        </p:spPr>
      </p:pic>
      <p:pic>
        <p:nvPicPr>
          <p:cNvPr id="5" name="Picture 4" descr="IMG_0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1447800"/>
            <a:ext cx="3218688" cy="4922520"/>
          </a:xfrm>
          <a:prstGeom prst="rect">
            <a:avLst/>
          </a:prstGeom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743200" y="3477399"/>
            <a:ext cx="64008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Ако 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смо у гостима код пријатеља или родбине, онда домаћица треба да позове </a:t>
            </a:r>
            <a:r>
              <a:rPr lang="sr-Cyrl-CS" sz="3600" b="1" dirty="0" smtClean="0">
                <a:solidFill>
                  <a:srgbClr val="FFFF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св</a:t>
            </a:r>
            <a:r>
              <a:rPr kumimoji="0" lang="sr-Cyrl-CS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е да сједну за сто и, најчешће, одреди свакоме мјесто.</a:t>
            </a:r>
            <a:endParaRPr kumimoji="0" lang="sr-Cyrl-CS" sz="36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5" dur="5000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" grpId="0"/>
      <p:bldP spid="409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22"/>
          <p:cNvSpPr/>
          <p:nvPr/>
        </p:nvSpPr>
        <p:spPr>
          <a:xfrm>
            <a:off x="0" y="3200400"/>
            <a:ext cx="1066800" cy="1752600"/>
          </a:xfrm>
          <a:prstGeom prst="ellipse">
            <a:avLst/>
          </a:prstGeom>
          <a:ln>
            <a:solidFill>
              <a:schemeClr val="tx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200400" y="3200400"/>
            <a:ext cx="1143000" cy="1600200"/>
          </a:xfrm>
          <a:prstGeom prst="ellipse">
            <a:avLst/>
          </a:prstGeom>
          <a:ln>
            <a:solidFill>
              <a:schemeClr val="tx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images (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7273" t="11688" r="28571" b="12987"/>
          <a:stretch>
            <a:fillRect/>
          </a:stretch>
        </p:blipFill>
        <p:spPr>
          <a:xfrm>
            <a:off x="4648200" y="1295400"/>
            <a:ext cx="2590800" cy="44196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r>
              <a:rPr lang="sr-Cyrl-CS" dirty="0" smtClean="0">
                <a:solidFill>
                  <a:srgbClr val="FF0000"/>
                </a:solidFill>
              </a:rPr>
              <a:t>Пријем гостију и одлазак у госте</a:t>
            </a:r>
            <a:endParaRPr lang="en-US" dirty="0"/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457200" y="5903893"/>
            <a:ext cx="86868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sr-Cyrl-C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Домаћица  прва сједа за сто;Домаћини куће сједе на два супротна краја стола,једно наспрам другог.</a:t>
            </a:r>
            <a:endParaRPr kumimoji="0" lang="sr-Cyrl-C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1600200"/>
            <a:ext cx="2133600" cy="3124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371600" y="762000"/>
            <a:ext cx="1600200" cy="838200"/>
          </a:xfrm>
          <a:prstGeom prst="ellips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0" y="9906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д</a:t>
            </a:r>
            <a:r>
              <a:rPr lang="sr-Cyrl-CS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омаћица</a:t>
            </a:r>
            <a:endParaRPr lang="en-US" b="1" dirty="0">
              <a:solidFill>
                <a:schemeClr val="tx2">
                  <a:lumMod val="75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1" name="Oval 10"/>
          <p:cNvSpPr/>
          <p:nvPr/>
        </p:nvSpPr>
        <p:spPr>
          <a:xfrm>
            <a:off x="1295400" y="4800600"/>
            <a:ext cx="1676400" cy="914400"/>
          </a:xfrm>
          <a:prstGeom prst="ellipse">
            <a:avLst/>
          </a:prstGeom>
          <a:ln>
            <a:solidFill>
              <a:schemeClr val="tx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24000" y="51054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д</a:t>
            </a:r>
            <a:r>
              <a:rPr lang="sr-Cyrl-CS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омаћин</a:t>
            </a:r>
            <a:endParaRPr lang="en-US" b="1" dirty="0">
              <a:solidFill>
                <a:schemeClr val="tx2">
                  <a:lumMod val="75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533400" y="5657671"/>
            <a:ext cx="8610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Cyrl-C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С десне стране домаћице,мјесто је одређено за највишег госта (најчешће по годинама)а с лијеве стране је други гост по истом редослиједу</a:t>
            </a:r>
            <a:endParaRPr kumimoji="0" lang="sr-Cyrl-C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0" y="1600200"/>
            <a:ext cx="990600" cy="1447800"/>
          </a:xfrm>
          <a:prstGeom prst="ellipse">
            <a:avLst/>
          </a:prstGeom>
          <a:ln>
            <a:solidFill>
              <a:schemeClr val="tx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-95933" y="1955513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600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Највиши  мушки гост</a:t>
            </a:r>
            <a:endParaRPr lang="en-US" sz="1600" b="1" dirty="0">
              <a:solidFill>
                <a:schemeClr val="tx2">
                  <a:lumMod val="75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8" name="Oval 17"/>
          <p:cNvSpPr/>
          <p:nvPr/>
        </p:nvSpPr>
        <p:spPr>
          <a:xfrm>
            <a:off x="3276600" y="1600200"/>
            <a:ext cx="1066800" cy="1371600"/>
          </a:xfrm>
          <a:prstGeom prst="ellipse">
            <a:avLst/>
          </a:prstGeom>
          <a:ln>
            <a:solidFill>
              <a:schemeClr val="tx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 rot="5400000">
            <a:off x="3105835" y="2000934"/>
            <a:ext cx="1371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2.Највиши мушки гост</a:t>
            </a:r>
            <a:endParaRPr lang="en-US" b="1" dirty="0">
              <a:solidFill>
                <a:schemeClr val="tx2">
                  <a:lumMod val="75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685800" y="5473005"/>
            <a:ext cx="8001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Cyrl-C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С десне стране домаћина сјешће  највиша званица међу женама,а с</a:t>
            </a:r>
            <a:r>
              <a:rPr kumimoji="0" lang="sr-Latn-C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лијеве стране она која јој слиједи</a:t>
            </a:r>
            <a:endParaRPr kumimoji="0" lang="sr-Cyrl-C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 rot="5400000">
            <a:off x="2969999" y="3741797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Највиша женска гошћа</a:t>
            </a:r>
            <a:endParaRPr lang="en-US" b="1" dirty="0">
              <a:solidFill>
                <a:schemeClr val="tx2">
                  <a:lumMod val="75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 rot="16200000">
            <a:off x="-248334" y="3677336"/>
            <a:ext cx="1600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2.Највиша женска гошћа</a:t>
            </a:r>
            <a:endParaRPr lang="en-US" b="1" dirty="0">
              <a:solidFill>
                <a:schemeClr val="tx2">
                  <a:lumMod val="75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1" grpId="0" animBg="1"/>
      <p:bldP spid="21505" grpId="0"/>
      <p:bldP spid="21505" grpId="1"/>
      <p:bldP spid="7" grpId="0" animBg="1"/>
      <p:bldP spid="9" grpId="0"/>
      <p:bldP spid="11" grpId="0" animBg="1"/>
      <p:bldP spid="13" grpId="0"/>
      <p:bldP spid="21506" grpId="0"/>
      <p:bldP spid="21506" grpId="1"/>
      <p:bldP spid="16" grpId="0" animBg="1"/>
      <p:bldP spid="15" grpId="0"/>
      <p:bldP spid="18" grpId="0" animBg="1"/>
      <p:bldP spid="17" grpId="0"/>
      <p:bldP spid="21507" grpId="0"/>
      <p:bldP spid="21507" grpId="1"/>
      <p:bldP spid="20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ages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2362200" cy="601165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>
                <a:solidFill>
                  <a:srgbClr val="FF0000"/>
                </a:solidFill>
              </a:rPr>
              <a:t>Пријем гостију и одлазак у госте:</a:t>
            </a:r>
            <a:endParaRPr lang="en-US" dirty="0"/>
          </a:p>
        </p:txBody>
      </p:sp>
      <p:pic>
        <p:nvPicPr>
          <p:cNvPr id="5" name="Picture 4" descr="fkjvkhj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57600" y="1093616"/>
            <a:ext cx="4648200" cy="4982914"/>
          </a:xfrm>
          <a:prstGeom prst="rect">
            <a:avLst/>
          </a:prstGeom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81000" y="1900283"/>
            <a:ext cx="8763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Cyrl-CS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Ако неко раније заврши с јелом,нема право да устане од стола ,све док не добије дозволу домаћице.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Cyrl-CS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Руке треба</a:t>
            </a:r>
            <a:r>
              <a:rPr lang="sr-Cyrl-CS" sz="2800" b="1" dirty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sr-Cyrl-C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да  буду</a:t>
            </a:r>
            <a:r>
              <a:rPr kumimoji="0" lang="sr-Cyrl-CS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наслоњене само шакама и подлактицама на површину стола, никако лактови.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wdasdaf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752569"/>
            <a:ext cx="4953000" cy="6105431"/>
          </a:xfrm>
        </p:spPr>
      </p:pic>
      <p:pic>
        <p:nvPicPr>
          <p:cNvPr id="5" name="Picture 4" descr="IMG_00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95600" y="1066800"/>
            <a:ext cx="6248400" cy="40142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00200" y="304800"/>
            <a:ext cx="7620000" cy="1020762"/>
          </a:xfrm>
        </p:spPr>
        <p:txBody>
          <a:bodyPr>
            <a:noAutofit/>
          </a:bodyPr>
          <a:lstStyle/>
          <a:p>
            <a:r>
              <a:rPr lang="sr-Cyrl-CS" sz="4800" b="1" dirty="0" smtClean="0">
                <a:solidFill>
                  <a:srgbClr val="FF0000"/>
                </a:solidFill>
              </a:rPr>
              <a:t>На ст</a:t>
            </a:r>
            <a:r>
              <a:rPr lang="sr-Latn-CS" sz="4800" b="1" dirty="0" smtClean="0">
                <a:solidFill>
                  <a:srgbClr val="FF0000"/>
                </a:solidFill>
              </a:rPr>
              <a:t>e</a:t>
            </a:r>
            <a:r>
              <a:rPr lang="sr-Cyrl-CS" sz="4800" b="1" dirty="0" smtClean="0">
                <a:solidFill>
                  <a:srgbClr val="FF0000"/>
                </a:solidFill>
              </a:rPr>
              <a:t>пеништу</a:t>
            </a:r>
            <a:r>
              <a:rPr lang="en-US" sz="4800" dirty="0" smtClean="0">
                <a:solidFill>
                  <a:srgbClr val="FF0000"/>
                </a:solidFill>
              </a:rPr>
              <a:t/>
            </a:r>
            <a:br>
              <a:rPr lang="en-US" sz="4800" dirty="0" smtClean="0">
                <a:solidFill>
                  <a:srgbClr val="FF0000"/>
                </a:solidFill>
              </a:rPr>
            </a:b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733800" y="990600"/>
            <a:ext cx="5410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Cyrl-CS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Женама и старијим особама треба дати првенство при пролазу, као и сваком ко носи неки терет или са собом води малу дјецу.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91000" y="3811012"/>
            <a:ext cx="4953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r-Cyrl-CS" sz="24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По правилу, мушкарац низ степениште иде испред жене, а кад се пење, иде упоредно с њом; </a:t>
            </a:r>
            <a:r>
              <a:rPr lang="sr-Cyrl-CS" sz="2400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овакав знак поштовања указује се и кад је у питању старија особа, било жена или мушкарац, на сваком другом мјесту не само на степеништу.</a:t>
            </a:r>
            <a:endParaRPr lang="sr-Cyrl-CS" sz="2400" b="1" dirty="0" smtClean="0">
              <a:solidFill>
                <a:schemeClr val="tx2">
                  <a:lumMod val="75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4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mages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685800"/>
            <a:ext cx="3011462" cy="6003985"/>
          </a:xfrm>
        </p:spPr>
      </p:pic>
      <p:pic>
        <p:nvPicPr>
          <p:cNvPr id="6" name="Picture 5" descr="IMG_00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9400" y="2590800"/>
            <a:ext cx="6108192" cy="3828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66800" y="228600"/>
            <a:ext cx="4495800" cy="1020762"/>
          </a:xfrm>
        </p:spPr>
        <p:txBody>
          <a:bodyPr>
            <a:normAutofit fontScale="90000"/>
          </a:bodyPr>
          <a:lstStyle/>
          <a:p>
            <a:r>
              <a:rPr lang="sr-Cyrl-CS" b="1" dirty="0" smtClean="0">
                <a:solidFill>
                  <a:srgbClr val="FF0000"/>
                </a:solidFill>
              </a:rPr>
              <a:t>У лифту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581400" y="2243792"/>
            <a:ext cx="52578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Cyrl-CS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Када</a:t>
            </a:r>
            <a:r>
              <a:rPr kumimoji="0" lang="sr-Cyrl-CS" sz="2800" b="1" i="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улазимо, </a:t>
            </a:r>
            <a:r>
              <a:rPr kumimoji="0" lang="sr-Cyrl-CS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не треба</a:t>
            </a:r>
            <a:r>
              <a:rPr kumimoji="0" lang="sr-Cyrl-CS" sz="2800" b="1" i="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да</a:t>
            </a:r>
            <a:r>
              <a:rPr kumimoji="0" lang="sr-Cyrl-CS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r-Cyrl-CS" sz="2800" b="1" i="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журимо</a:t>
            </a:r>
            <a:r>
              <a:rPr kumimoji="0" lang="sr-Cyrl-CS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тако да не причекамо особу иза нас;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Cyrl-CS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Мушкарац пропушта жену, а млађи  човјек старије особе, придржи врата и притисне дугме на табли са означеним спратовима;</a:t>
            </a:r>
            <a:endParaRPr kumimoji="0" lang="sr-Cyrl-CS" sz="2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ages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4421"/>
          <a:stretch>
            <a:fillRect/>
          </a:stretch>
        </p:blipFill>
        <p:spPr>
          <a:xfrm>
            <a:off x="0" y="685800"/>
            <a:ext cx="9144000" cy="61722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5908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r-Cyrl-CS" sz="4900" b="1" dirty="0" smtClean="0">
                <a:solidFill>
                  <a:srgbClr val="FF0000"/>
                </a:solidFill>
              </a:rPr>
              <a:t>На улици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81000" y="3549134"/>
            <a:ext cx="36576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Cyrl-C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Често смо свједоци како се два пролазника не могу мимоићи, јер неколико пута  оба крећу на исту страну; то се неће догодити ако се увек склањамо на десну страну</a:t>
            </a:r>
            <a:r>
              <a:rPr kumimoji="0" lang="sr-Cyrl-CS" sz="11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sr-Cyrl-CS" sz="18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533400"/>
            <a:ext cx="3581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r-Cyrl-CS" sz="2400" b="1" dirty="0" smtClean="0"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Кад мушкарац, у друштву жене, иде тротоаром, он треба да иде уз ивичњак, а жена на страни ближој кућама (с оне стране с које им пријети мања опасност).</a:t>
            </a:r>
            <a:endParaRPr lang="en-US" sz="2400" b="1" dirty="0" smtClean="0">
              <a:solidFill>
                <a:schemeClr val="tx2">
                  <a:lumMod val="75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ages (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9165"/>
          <a:stretch>
            <a:fillRect/>
          </a:stretch>
        </p:blipFill>
        <p:spPr>
          <a:xfrm>
            <a:off x="3810000" y="685800"/>
            <a:ext cx="5334000" cy="5872163"/>
          </a:xfrm>
        </p:spPr>
      </p:pic>
      <p:pic>
        <p:nvPicPr>
          <p:cNvPr id="5" name="Picture 4" descr="IMG_00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3344" y="2971800"/>
            <a:ext cx="6010656" cy="36210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381000" y="762000"/>
            <a:ext cx="4572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Cyrl-C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Ако носимо торбу, кофер или кесу држимо је оном руком која је са стране гдје има мање пролазника,односно, ако смо у друштву, са стране гдје нам није саговорник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" y="838200"/>
            <a:ext cx="4648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r-Cyrl-CS" sz="24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Ако пада киша и носимо отворен кишобран, подижемо га изнад пролазниковог кишобрана, ако је пролазник нижег раста.</a:t>
            </a:r>
            <a:endParaRPr lang="en-US" sz="1600" dirty="0" smtClean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0" fill="hold"/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wdasdaf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838200"/>
            <a:ext cx="4883533" cy="6019800"/>
          </a:xfrm>
        </p:spPr>
      </p:pic>
      <p:pic>
        <p:nvPicPr>
          <p:cNvPr id="6" name="Picture 5" descr="Copy of IMG_0001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7400" y="1904999"/>
            <a:ext cx="6257544" cy="45047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CS" b="1" dirty="0" smtClean="0">
                <a:solidFill>
                  <a:srgbClr val="FF0000"/>
                </a:solidFill>
              </a:rPr>
              <a:t>У аутобусу, трамвају, тролејбусу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362200" y="1234848"/>
            <a:ext cx="51816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Cyrl-C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Трудницама, мајкама са малом дјецом, дјеци која се сама возе,инвалидима, старијим и физички немоћним особама треба помоћи и пустити их да први уђу.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Cyrl-C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У аутобусу, трамвају или тролејбусу се не смије пушити нити развијати жив разговор повишеним тоном.</a:t>
            </a:r>
            <a:endParaRPr kumimoji="0" lang="sr-Cyrl-CS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s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823451"/>
            <a:ext cx="8534400" cy="6034549"/>
          </a:xfrm>
          <a:prstGeom prst="rect">
            <a:avLst/>
          </a:prstGeom>
        </p:spPr>
      </p:pic>
      <p:pic>
        <p:nvPicPr>
          <p:cNvPr id="6" name="Picture 5" descr="IMG_00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71800" y="2819400"/>
            <a:ext cx="5998464" cy="36332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ПОКЛОНИ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Особама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о</a:t>
            </a:r>
            <a:r>
              <a:rPr lang="sr-Cyrl-C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д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којих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смо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при</a:t>
            </a:r>
            <a:r>
              <a:rPr lang="sr-Cyrl-C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м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или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поклон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првом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приликом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треба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узвратити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поклон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али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пазити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да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виједност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буде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приближна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добијеном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поклону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  <a:p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На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поклону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не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смијемо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оставити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цијену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  <a:p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По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правилу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поклон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се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не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одбија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оси</a:t>
            </a:r>
            <a:r>
              <a:rPr lang="sr-Cyrl-C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м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у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случају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нечасних</a:t>
            </a:r>
            <a:r>
              <a:rPr lang="en-US" sz="28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намјера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  <a:p>
            <a:endParaRPr lang="en-US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s (3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9526" y="502921"/>
            <a:ext cx="5324474" cy="5897879"/>
          </a:xfrm>
          <a:prstGeom prst="rect">
            <a:avLst/>
          </a:prstGeom>
        </p:spPr>
      </p:pic>
      <p:pic>
        <p:nvPicPr>
          <p:cNvPr id="5" name="Picture 4" descr="IMG_00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762000" y="2895600"/>
            <a:ext cx="6022848" cy="3657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ПРЕДСТАВЉАЊЕ И УПОЗНАВАЊЕ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„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Здраво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“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је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поздрав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и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отпоздрав</a:t>
            </a:r>
            <a:r>
              <a:rPr lang="sr-Cyrl-C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у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свим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приликама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и у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свако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доба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дана,али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само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међу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добрим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друговима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</a:t>
            </a:r>
            <a:r>
              <a:rPr lang="sr-Cyrl-R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пријатељима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и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родбином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  <a:p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Ув</a:t>
            </a:r>
            <a:r>
              <a:rPr lang="sr-Cyrl-R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и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јек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с</a:t>
            </a:r>
            <a:r>
              <a:rPr lang="sr-Cyrl-C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е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пружа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десна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рука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 а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пружену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руку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не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прихватити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тешка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је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увреда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  <a:p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Жена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ув</a:t>
            </a:r>
            <a:r>
              <a:rPr lang="sr-Cyrl-R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и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јек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прва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пр</a:t>
            </a:r>
            <a:r>
              <a:rPr lang="sr-Cyrl-C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у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ж</a:t>
            </a:r>
            <a:r>
              <a:rPr lang="sr-Cyrl-C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а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руку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мушкарцу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</a:t>
            </a:r>
            <a:r>
              <a:rPr lang="sr-Cyrl-R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старија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особа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млађој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виш</a:t>
            </a:r>
            <a:r>
              <a:rPr lang="sr-Cyrl-C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и 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по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рангу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нижем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по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рангу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  <a:p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Непознате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особе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ув</a:t>
            </a:r>
            <a:r>
              <a:rPr lang="sr-Cyrl-R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и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јек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ословљавамо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с</a:t>
            </a:r>
            <a:r>
              <a:rPr lang="sr-Cyrl-R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а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„</a:t>
            </a:r>
            <a:r>
              <a:rPr lang="en-US" b="1" dirty="0" err="1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ви</a:t>
            </a:r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“.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Чувар места за садржај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7200" dirty="0" smtClean="0"/>
              <a:t>Хвала на пажњи</a:t>
            </a:r>
            <a:r>
              <a:rPr lang="en-US" sz="7200" dirty="0" smtClean="0"/>
              <a:t>!!!</a:t>
            </a:r>
            <a:r>
              <a:rPr lang="sr-Cyrl-RS" sz="7200" dirty="0" smtClean="0"/>
              <a:t> </a:t>
            </a:r>
            <a:r>
              <a:rPr lang="en-US" sz="7200" dirty="0" smtClean="0"/>
              <a:t>      </a:t>
            </a:r>
            <a:r>
              <a:rPr lang="sr-Cyrl-RS" sz="7200" dirty="0" smtClean="0">
                <a:sym typeface="Wingdings" pitchFamily="2" charset="2"/>
              </a:rPr>
              <a:t></a:t>
            </a:r>
            <a:r>
              <a:rPr lang="en-US" sz="7200" dirty="0" smtClean="0">
                <a:sym typeface="Wingdings" pitchFamily="2" charset="2"/>
              </a:rPr>
              <a:t>  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425982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Чувар места за садржај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Презентацију радиле:</a:t>
            </a:r>
          </a:p>
          <a:p>
            <a:pPr marL="0" indent="0">
              <a:buNone/>
            </a:pPr>
            <a:r>
              <a:rPr lang="sr-Cyrl-RS" dirty="0" smtClean="0"/>
              <a:t>Нада Радета</a:t>
            </a:r>
          </a:p>
          <a:p>
            <a:pPr marL="0" indent="0">
              <a:buNone/>
            </a:pPr>
            <a:r>
              <a:rPr lang="sr-Cyrl-RS" dirty="0" smtClean="0"/>
              <a:t>Наташа </a:t>
            </a:r>
            <a:r>
              <a:rPr lang="sr-Cyrl-RS" dirty="0" err="1" smtClean="0"/>
              <a:t>Тичић</a:t>
            </a:r>
            <a:endParaRPr lang="sr-Cyrl-RS" dirty="0" smtClean="0"/>
          </a:p>
          <a:p>
            <a:pPr marL="0" indent="0">
              <a:buNone/>
            </a:pPr>
            <a:r>
              <a:rPr lang="sr-Cyrl-RS" dirty="0" smtClean="0"/>
              <a:t>Славица </a:t>
            </a:r>
            <a:r>
              <a:rPr lang="sr-Cyrl-RS" dirty="0" smtClean="0"/>
              <a:t>Мијатовић</a:t>
            </a:r>
          </a:p>
          <a:p>
            <a:pPr marL="0" indent="0">
              <a:buNone/>
            </a:pPr>
            <a:r>
              <a:rPr lang="sr-Cyrl-RS" dirty="0" smtClean="0"/>
              <a:t>Пројектна секција</a:t>
            </a:r>
            <a:endParaRPr lang="sr-Cyrl-RS" dirty="0" smtClean="0"/>
          </a:p>
          <a:p>
            <a:pPr marL="0" indent="0">
              <a:buNone/>
            </a:pPr>
            <a:r>
              <a:rPr lang="sr-Cyrl-RS" dirty="0" smtClean="0"/>
              <a:t>Ментор: мр Сања Ђурић</a:t>
            </a:r>
            <a:r>
              <a:rPr lang="sr-Cyrl-RS" smtClean="0"/>
              <a:t>, проф.</a:t>
            </a:r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1804491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</TotalTime>
  <Words>684</Words>
  <Application>Microsoft Office PowerPoint</Application>
  <PresentationFormat>On-screen Show (4:3)</PresentationFormat>
  <Paragraphs>66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Times New Roman</vt:lpstr>
      <vt:lpstr>Wingdings</vt:lpstr>
      <vt:lpstr>Office Theme</vt:lpstr>
      <vt:lpstr>Бон</vt:lpstr>
      <vt:lpstr>У ресторану</vt:lpstr>
      <vt:lpstr>У ресторану:</vt:lpstr>
      <vt:lpstr>У ресторану:</vt:lpstr>
      <vt:lpstr>Пријем гостију и одлазак у госте:</vt:lpstr>
      <vt:lpstr>Пријем гостију и одлазак у госте</vt:lpstr>
      <vt:lpstr>Пријем гостију и одлазак у госте:</vt:lpstr>
      <vt:lpstr>На стeпеништу </vt:lpstr>
      <vt:lpstr>У лифту </vt:lpstr>
      <vt:lpstr>На улици  </vt:lpstr>
      <vt:lpstr>PowerPoint Presentation</vt:lpstr>
      <vt:lpstr>У аутобусу, трамвају, тролејбусу </vt:lpstr>
      <vt:lpstr>ПОКЛОНИ </vt:lpstr>
      <vt:lpstr>ПРЕДСТАВЉАЊЕ И УПОЗНАВАЊЕ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Бон</dc:title>
  <dc:creator>Сања</dc:creator>
  <cp:lastModifiedBy>Dragan</cp:lastModifiedBy>
  <cp:revision>37</cp:revision>
  <dcterms:created xsi:type="dcterms:W3CDTF">2013-04-22T19:58:19Z</dcterms:created>
  <dcterms:modified xsi:type="dcterms:W3CDTF">2020-04-20T19:30:40Z</dcterms:modified>
</cp:coreProperties>
</file>