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58" r:id="rId4"/>
    <p:sldId id="259" r:id="rId5"/>
    <p:sldId id="263" r:id="rId6"/>
    <p:sldId id="274" r:id="rId7"/>
    <p:sldId id="284" r:id="rId8"/>
    <p:sldId id="276" r:id="rId9"/>
    <p:sldId id="260" r:id="rId10"/>
    <p:sldId id="261" r:id="rId11"/>
    <p:sldId id="277" r:id="rId12"/>
    <p:sldId id="285" r:id="rId13"/>
    <p:sldId id="278" r:id="rId14"/>
    <p:sldId id="262" r:id="rId15"/>
    <p:sldId id="264" r:id="rId16"/>
    <p:sldId id="280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1" r:id="rId25"/>
    <p:sldId id="27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8" d="100"/>
          <a:sy n="78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16F6-2B6B-4F66-88D3-9AD5A079A53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8BDB-EF68-49B9-96BC-8BA89C52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/>
              <a:t>сликаааа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8BDB-EF68-49B9-96BC-8BA89C522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1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96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3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98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24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0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8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67F694-7CDB-4931-8694-F2F28B4F4778}" type="datetimeFigureOut">
              <a:rPr lang="en-US" smtClean="0">
                <a:solidFill>
                  <a:srgbClr val="D0CCB9"/>
                </a:solidFill>
              </a:rPr>
              <a:pPr/>
              <a:t>5/10/2024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0CCB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46F405-D879-4C79-8B66-816DE565461A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668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sz="6600" dirty="0">
                <a:solidFill>
                  <a:srgbClr val="C00000"/>
                </a:solidFill>
                <a:latin typeface="Mistral" pitchFamily="66" charset="0"/>
              </a:rPr>
              <a:t>1942.</a:t>
            </a:r>
            <a:endParaRPr lang="en-US" sz="6600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8800" dirty="0">
                <a:solidFill>
                  <a:srgbClr val="C00000"/>
                </a:solidFill>
                <a:latin typeface="Mistral" pitchFamily="66" charset="0"/>
              </a:rPr>
              <a:t>Крвави фебруар</a:t>
            </a:r>
            <a:endParaRPr lang="en-US" sz="8800" dirty="0">
              <a:solidFill>
                <a:srgbClr val="C0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EC48-C13D-44DC-B24D-AB39EF8E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609600"/>
            <a:ext cx="82296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DC6A-5D43-4077-B467-1DE038879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572000" y="4572000"/>
            <a:ext cx="4059936" cy="4572000"/>
          </a:xfrm>
        </p:spPr>
        <p:txBody>
          <a:bodyPr>
            <a:normAutofit/>
          </a:bodyPr>
          <a:lstStyle/>
          <a:p>
            <a:endParaRPr lang="sr-Latn-B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E829F-ACB8-4730-9580-833D24E6B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6866" y="1371600"/>
            <a:ext cx="3602734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sz="2400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pPr marL="0" indent="0" algn="ctr">
              <a:buNone/>
            </a:pPr>
            <a:r>
              <a:rPr lang="sr-Cyrl-RS" sz="2000" b="1" i="1" dirty="0">
                <a:latin typeface="Century Gothic" pitchFamily="34" charset="0"/>
              </a:rPr>
              <a:t>Плоча са именима жртава</a:t>
            </a:r>
            <a:endParaRPr lang="en-US" sz="2000" b="1" i="1" dirty="0">
              <a:latin typeface="Century Gothic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13E42-B661-4115-89EF-0DEF44F3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04" y="1676400"/>
            <a:ext cx="2476857" cy="330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19874" y="1382486"/>
            <a:ext cx="4128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2800" dirty="0">
                <a:latin typeface="Century Gothic" pitchFamily="34" charset="0"/>
              </a:rPr>
              <a:t>У покољу </a:t>
            </a:r>
            <a:r>
              <a:rPr lang="sr-Cyrl-BA" sz="2800">
                <a:latin typeface="Century Gothic" pitchFamily="34" charset="0"/>
              </a:rPr>
              <a:t>је коришћен </a:t>
            </a:r>
            <a:r>
              <a:rPr lang="sr-Cyrl-BA" sz="2800" dirty="0">
                <a:latin typeface="Century Gothic" pitchFamily="34" charset="0"/>
              </a:rPr>
              <a:t>и </a:t>
            </a:r>
            <a:r>
              <a:rPr lang="sr-Cyrl-BA" sz="2800" b="1" i="1" dirty="0">
                <a:latin typeface="Century Gothic" pitchFamily="34" charset="0"/>
              </a:rPr>
              <a:t>србомлат</a:t>
            </a:r>
            <a:r>
              <a:rPr lang="sr-Cyrl-BA" sz="2800" dirty="0">
                <a:latin typeface="Century Gothic" pitchFamily="34" charset="0"/>
              </a:rPr>
              <a:t>.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8" y="3505200"/>
            <a:ext cx="4163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Century Gothic" pitchFamily="34" charset="0"/>
              </a:rPr>
              <a:t>До 11 часова, укупно 700 лешева је лежало у свим српским кућама.</a:t>
            </a:r>
          </a:p>
        </p:txBody>
      </p:sp>
    </p:spTree>
    <p:extLst>
      <p:ext uri="{BB962C8B-B14F-4D97-AF65-F5344CB8AC3E}">
        <p14:creationId xmlns:p14="http://schemas.microsoft.com/office/powerpoint/2010/main" val="20678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4931528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ru-RU" sz="2800" dirty="0">
                <a:latin typeface="Century Gothic" pitchFamily="34" charset="0"/>
              </a:rPr>
              <a:t>Опљачкане српске куће су населили Хрвати и ту су живјели до краја рата.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Century Gothic" pitchFamily="34" charset="0"/>
              </a:rPr>
              <a:t>8. фебруара, усташе су се вратиле у село и из кућа изнијели све што су тамо затекли (намирнице и ракију).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2286000"/>
            <a:ext cx="4585855" cy="235428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4A5C-F77E-4C84-8A32-66F7C2E0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219200"/>
            <a:ext cx="82296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D6BF-2F36-44D0-AF49-5EAC0121B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588881" y="5867400"/>
            <a:ext cx="4059936" cy="5029200"/>
          </a:xfrm>
        </p:spPr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D2B01-9A0C-4A7F-B3E9-9A16DFF4B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678162"/>
            <a:ext cx="4059936" cy="502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80444-115D-41FA-B5A7-693390ED7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3657600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0386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400" dirty="0">
                <a:latin typeface="Century Gothic" pitchFamily="34" charset="0"/>
              </a:rPr>
              <a:t>Према причи Алексе Брковића који је преживио покољ, на тој миси је био његов пријатељ Хрват - Стипо Домазет.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57788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entury Gothic" pitchFamily="34" charset="0"/>
              </a:rPr>
              <a:t>Према причама свједока, сутрадан ујутру, на јутарњој миси, усташе су се договориле да ће опет отићи у та села јер су чули да има још преживјелих Срба.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334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ru-RU" sz="2400" dirty="0">
                <a:latin typeface="Century Gothic" pitchFamily="34" charset="0"/>
              </a:rPr>
              <a:t>Стипо је Алекси рекао да ће усташе опет доћи да заврше посао, те су се Алекса и његова браћа сконили у оближњу Бистрицу и тако преживјели.</a:t>
            </a:r>
          </a:p>
        </p:txBody>
      </p:sp>
    </p:spTree>
    <p:extLst>
      <p:ext uri="{BB962C8B-B14F-4D97-AF65-F5344CB8AC3E}">
        <p14:creationId xmlns:p14="http://schemas.microsoft.com/office/powerpoint/2010/main" val="23630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lack and white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457200"/>
            <a:ext cx="8607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У роману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„Дракулићи“ 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покојног бањалучког новинара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Јована Бабића 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који се годинама бавио истраживањем овог злочина, истиче се да покољ над српским становништвом у селима око Бање Луке 1942. године представља геноцид.</a:t>
            </a:r>
            <a:endParaRPr lang="en-US" sz="3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s://www.politika.rs/thumbs/old/uploads/rubrike/229393/i/1/677z381_slika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80" y="4489073"/>
            <a:ext cx="3224213" cy="18145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515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Комунистичке власти СФРЈ су у периоду послије рата сакривале овај злочин како би се сачувала идеологија братства и јединства југословенских народа.  Тек је 1965. у Дракулићу подигнут </a:t>
            </a:r>
            <a:r>
              <a:rPr lang="sr-Cyrl-BA" sz="2800" b="1" i="1" dirty="0">
                <a:solidFill>
                  <a:prstClr val="white"/>
                </a:solidFill>
                <a:latin typeface="Century Gothic" pitchFamily="34" charset="0"/>
              </a:rPr>
              <a:t>споменик са петокраком 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са натписом  </a:t>
            </a:r>
            <a:r>
              <a:rPr lang="sr-Cyrl-BA" sz="2800" b="1" i="1" dirty="0">
                <a:solidFill>
                  <a:prstClr val="white"/>
                </a:solidFill>
                <a:latin typeface="Century Gothic" pitchFamily="34" charset="0"/>
              </a:rPr>
              <a:t>Жртвама фашистичког терора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. Умањен је број жртава на 1400 и сакривена националност жртава и убица.</a:t>
            </a:r>
            <a:endParaRPr lang="en-US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356911" cy="25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3BCA-0548-4025-B8C1-0DC029C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609600"/>
            <a:ext cx="1981200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20537F-0B8D-43EC-9928-A89FE5974F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r="19953"/>
          <a:stretch>
            <a:fillRect/>
          </a:stretch>
        </p:blipFill>
        <p:spPr>
          <a:xfrm>
            <a:off x="457200" y="609600"/>
            <a:ext cx="4876800" cy="5410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C12F5-E7B3-495C-A33A-FC5428047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505200" y="2867891"/>
            <a:ext cx="3276599" cy="5181600"/>
          </a:xfrm>
        </p:spPr>
        <p:txBody>
          <a:bodyPr>
            <a:noAutofit/>
          </a:bodyPr>
          <a:lstStyle/>
          <a:p>
            <a:endParaRPr lang="sr-Cyrl-R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12229" y="990600"/>
            <a:ext cx="3276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sr-Cyrl-RS" sz="2800" dirty="0">
                <a:latin typeface="Century Gothic" pitchFamily="34" charset="0"/>
              </a:rPr>
              <a:t>Споменик је отворио градоначелник Бање Луке Нико Јуринчић који је био Хрват. Томе су се мјештани ових насеља противили.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975" y="1828800"/>
            <a:ext cx="8302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1991. године су градске власти Бање Луке замијениле петокраку на споменику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православним крстом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. Споменик је тада освештан, а број жртава је преправљен на 2300. </a:t>
            </a:r>
            <a:endParaRPr lang="en-US" sz="3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" name="AutoShape 2" descr="Image result for покољ у дракулић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lack and white 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304800"/>
            <a:ext cx="4264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У Дракулићу је 1988. године почела изградња </a:t>
            </a:r>
            <a:r>
              <a:rPr lang="sr-Cyrl-BA" sz="2800" b="1" i="1" dirty="0">
                <a:solidFill>
                  <a:prstClr val="white"/>
                </a:solidFill>
                <a:latin typeface="Century Gothic" pitchFamily="34" charset="0"/>
              </a:rPr>
              <a:t>спомен храма 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за жртве усташког покоља из 1942. Храм је 1989. освештан</a:t>
            </a:r>
            <a:r>
              <a:rPr lang="en-US" sz="2800" dirty="0">
                <a:solidFill>
                  <a:prstClr val="white"/>
                </a:solidFill>
                <a:latin typeface="Century Gothic" pitchFamily="34" charset="0"/>
              </a:rPr>
              <a:t>.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8197" name="Picture 5" descr="Crkva u Drakulić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5" y="381000"/>
            <a:ext cx="3810000" cy="52578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655" y="57691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b="1" i="1" dirty="0">
                <a:solidFill>
                  <a:prstClr val="white"/>
                </a:solidFill>
                <a:latin typeface="Century Gothic" pitchFamily="34" charset="0"/>
              </a:rPr>
              <a:t>Црква Светог великомученика Георгија</a:t>
            </a:r>
            <a:endParaRPr lang="en-US" sz="2000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025" y="40386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sr-Cyrl-BA" sz="2800" dirty="0">
                <a:latin typeface="Century Gothic" pitchFamily="34" charset="0"/>
              </a:rPr>
              <a:t>Мјештани кажу да је црква изграђена на мјесту на ком је проливена крв прве жртве покоља.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757" y="4825817"/>
            <a:ext cx="8302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Од 1991. се редовно сваке прве недјеље прије годишњице страдања служи </a:t>
            </a:r>
            <a:r>
              <a:rPr lang="sr-Cyrl-BA" sz="2800" b="1" i="1" dirty="0">
                <a:solidFill>
                  <a:prstClr val="white"/>
                </a:solidFill>
                <a:latin typeface="Century Gothic" pitchFamily="34" charset="0"/>
              </a:rPr>
              <a:t>парастос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.</a:t>
            </a:r>
            <a:endParaRPr lang="en-US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" name="AutoShape 2" descr="Image result for дракулић параст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69" y="533400"/>
            <a:ext cx="4267200" cy="4114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91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sr-Cyrl-BA" sz="3400" u="sng" dirty="0">
                <a:solidFill>
                  <a:prstClr val="white"/>
                </a:solidFill>
                <a:latin typeface="Century Gothic" pitchFamily="34" charset="0"/>
              </a:rPr>
              <a:t>Покољ српских ученика у Шарговцу</a:t>
            </a:r>
            <a:endParaRPr lang="en-US" sz="3400" u="sng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У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Основној школи „Ђура Јакшић“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 у насељу Шарговац извршен је покољ у ком су живот изгубила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52 српска ђака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.</a:t>
            </a:r>
            <a:endParaRPr lang="en-US" sz="3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29000"/>
            <a:ext cx="4267200" cy="281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66800" y="6851073"/>
            <a:ext cx="8229600" cy="45720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6871855"/>
            <a:ext cx="8610600" cy="2743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527" y="452634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Подаци о броју жртава варирају. Зна се да је убијено најмање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2300 људ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и од чега и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551 дијете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527" y="685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7. фебруара 1942. године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 десио се масовни покољ над српским становништвом у насељима у околини Бање Луке –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рудник Раковац, Дракулић, Мотике и Шарговац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.</a:t>
            </a:r>
            <a:endParaRPr lang="en-US" sz="28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Учитељица </a:t>
            </a:r>
            <a:r>
              <a:rPr lang="sr-Cyrl-BA" sz="2800" b="1" i="1" dirty="0">
                <a:solidFill>
                  <a:prstClr val="white"/>
                </a:solidFill>
                <a:latin typeface="Century Gothic" pitchFamily="34" charset="0"/>
              </a:rPr>
              <a:t>Добрила Мартиновић 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је након рата дала изјаву Лазару Лукајићу који је записао у књигу:</a:t>
            </a:r>
          </a:p>
          <a:p>
            <a:pPr algn="ctr"/>
            <a:endParaRPr lang="sr-Cyrl-BA" sz="2800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/>
            <a:r>
              <a:rPr lang="ru-RU" sz="2800" b="1" i="1" dirty="0">
                <a:solidFill>
                  <a:prstClr val="white"/>
                </a:solidFill>
                <a:latin typeface="Century Gothic" pitchFamily="34" charset="0"/>
              </a:rPr>
              <a:t>У учионицу је изненада за вријеме часа ушао фратар Мирослав Филиповић са 12 својих усташа, опонашајући Исуса Христа и 12 његових апостола. Њега сам одраније добро познавала. Познавала су га и дјеца, јер је фратар често пролазио кроз Дракулић, Шарговац и Мотике. Био је обучен у нову усташку униформу. Усташе су стале поред катедре и школске табле, окренути према клупама и дјеци…</a:t>
            </a:r>
            <a:endParaRPr lang="en-US" sz="2800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04800"/>
            <a:ext cx="90608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Century Gothic" pitchFamily="34" charset="0"/>
              </a:rPr>
              <a:t>Затим је фра Филиповић замолио учитељицу да изведе из клупе једно српско дијете. Учитељица, не слутећи шта ће бити, извела је љепушкасту и уредну дјевојчицу </a:t>
            </a:r>
            <a:r>
              <a:rPr lang="ru-RU" sz="2000" b="1" i="1" dirty="0">
                <a:solidFill>
                  <a:prstClr val="white"/>
                </a:solidFill>
                <a:latin typeface="Century Gothic" pitchFamily="34" charset="0"/>
              </a:rPr>
              <a:t>Радојку Гламочанин</a:t>
            </a:r>
            <a:r>
              <a:rPr lang="ru-RU" sz="2000" dirty="0">
                <a:solidFill>
                  <a:prstClr val="white"/>
                </a:solidFill>
                <a:latin typeface="Century Gothic" pitchFamily="34" charset="0"/>
              </a:rPr>
              <a:t>, ћерку угледног домаћина Ђуре Гламочанина, који је тада био у заробљеништву у Њемачкој и на тај начин преживио рат. Фратар је њежно прихватио дијете, подигао га на катедру и онда почео полако, натенане, да га коље пред осталом дјецом, учитељицом и усташама. У учионици је настала вриска и паника. Ужаснута дјеца су вриштала и скакала. А Филиповић се смирено и језуитски достојанствено обратио својим усташама: «Усташе, ово ја у име Бога покрштавам ове изроде, а ви слиједите мој пут. Ја први примам сав гријех на моју душу, а вас ћу да исповиједим и разријешим свих гријеха.»</a:t>
            </a:r>
          </a:p>
        </p:txBody>
      </p:sp>
      <p:pic>
        <p:nvPicPr>
          <p:cNvPr id="3074" name="Picture 2" descr="Књига: Фратри и усташе кољу - www.zlocininadsrbim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228850" cy="2562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entury Gothic" pitchFamily="34" charset="0"/>
              </a:rPr>
              <a:t>Онда је фра Филиповић наредио учитељици да сву српску дјецу изведе у школско двориште. Потом је отишао у другу учионицу, па је и учитељици </a:t>
            </a:r>
            <a:r>
              <a:rPr lang="ru-RU" sz="2400" b="1" i="1" dirty="0">
                <a:solidFill>
                  <a:prstClr val="white"/>
                </a:solidFill>
                <a:latin typeface="Century Gothic" pitchFamily="34" charset="0"/>
              </a:rPr>
              <a:t>Мари Туњић </a:t>
            </a:r>
            <a:r>
              <a:rPr lang="ru-RU" sz="2400" dirty="0">
                <a:solidFill>
                  <a:prstClr val="white"/>
                </a:solidFill>
                <a:latin typeface="Century Gothic" pitchFamily="34" charset="0"/>
              </a:rPr>
              <a:t>наредио да изведе и своје ђаке који су већ били сви преплашени и скупљени око ње као пилићи. У дворишту је, на утабаном снијегу, укруг поставио усташе а онда наредио дјеци да трче поред њих у круг. Како које дијете налети, усташа га прикоље и измрцвари. И све тако док сву дјецу нису поклали.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509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entury Gothic" pitchFamily="34" charset="0"/>
              </a:rPr>
              <a:t>Послије покоља у школи услиједио је покољ у читавом селу.</a:t>
            </a:r>
          </a:p>
        </p:txBody>
      </p:sp>
    </p:spTree>
    <p:extLst>
      <p:ext uri="{BB962C8B-B14F-4D97-AF65-F5344CB8AC3E}">
        <p14:creationId xmlns:p14="http://schemas.microsoft.com/office/powerpoint/2010/main" val="28751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DC2D-AB0E-4FDE-B6C7-51337357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Имена неких од жртава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9A56-4306-4D95-8D11-ABED9C371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05400" cy="45720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/>
              <a:t>Ратковић Бранко - рудар у руднику 				Раковац</a:t>
            </a:r>
          </a:p>
          <a:p>
            <a:pPr marL="0" indent="0">
              <a:buNone/>
            </a:pPr>
            <a:r>
              <a:rPr lang="sr-Cyrl-RS" dirty="0"/>
              <a:t>   </a:t>
            </a:r>
          </a:p>
          <a:p>
            <a:r>
              <a:rPr lang="sr-Cyrl-RS" dirty="0"/>
              <a:t>Брковић:      	Марица</a:t>
            </a:r>
          </a:p>
          <a:p>
            <a:pPr marL="0" indent="0">
              <a:buNone/>
            </a:pPr>
            <a:r>
              <a:rPr lang="sr-Cyrl-RS" dirty="0"/>
              <a:t>                         	Драгица</a:t>
            </a:r>
          </a:p>
          <a:p>
            <a:pPr marL="0" indent="0">
              <a:buNone/>
            </a:pPr>
            <a:r>
              <a:rPr lang="sr-Cyrl-RS" dirty="0"/>
              <a:t>		Лазар</a:t>
            </a:r>
          </a:p>
          <a:p>
            <a:pPr marL="0" indent="0">
              <a:buNone/>
            </a:pPr>
            <a:r>
              <a:rPr lang="sr-Cyrl-RS" dirty="0"/>
              <a:t>		Роса</a:t>
            </a:r>
          </a:p>
          <a:p>
            <a:pPr marL="0" indent="0">
              <a:buNone/>
            </a:pPr>
            <a:r>
              <a:rPr lang="sr-Cyrl-RS" dirty="0"/>
              <a:t>		Новак</a:t>
            </a:r>
          </a:p>
          <a:p>
            <a:pPr marL="0" indent="0">
              <a:buNone/>
            </a:pPr>
            <a:r>
              <a:rPr lang="sr-Cyrl-RS" dirty="0"/>
              <a:t> </a:t>
            </a:r>
          </a:p>
          <a:p>
            <a:pPr marL="0" indent="0">
              <a:buNone/>
            </a:pPr>
            <a:r>
              <a:rPr lang="sr-Cyrl-RS" dirty="0"/>
              <a:t>Слободан Брковић- преживио са 11 			отворених рана</a:t>
            </a:r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/>
              <a:t>У Мотикама је 28 кућа имало гробове жртава.</a:t>
            </a:r>
          </a:p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799D3F-29E9-4CFE-9B92-ADBD8ABF5D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2794000" cy="3581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9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дракулић параст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4648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400" dirty="0">
                <a:solidFill>
                  <a:srgbClr val="C00000"/>
                </a:solidFill>
                <a:latin typeface="Mistral" pitchFamily="66" charset="0"/>
              </a:rPr>
              <a:t>ЗЛОЧИН СЕ НЕ СМИЈЕ ЗАБОРАВИТИ!</a:t>
            </a:r>
            <a:endParaRPr lang="en-US" sz="5400" dirty="0">
              <a:solidFill>
                <a:srgbClr val="C0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6000" dirty="0">
                <a:latin typeface="Century Gothic" pitchFamily="34" charset="0"/>
              </a:rPr>
              <a:t>Хвала на пажњи!</a:t>
            </a:r>
            <a:endParaRPr lang="en-US" sz="60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243796"/>
          </a:xfrm>
        </p:spPr>
        <p:txBody>
          <a:bodyPr/>
          <a:lstStyle/>
          <a:p>
            <a:pPr algn="r"/>
            <a:r>
              <a:rPr lang="sr-Cyrl-BA" sz="2400" dirty="0">
                <a:latin typeface="Century Gothic" pitchFamily="34" charset="0"/>
              </a:rPr>
              <a:t>Радиле:</a:t>
            </a:r>
          </a:p>
          <a:p>
            <a:pPr algn="r"/>
            <a:r>
              <a:rPr lang="sr-Cyrl-BA" sz="2400" dirty="0">
                <a:latin typeface="Century Gothic" pitchFamily="34" charset="0"/>
              </a:rPr>
              <a:t>Даница Алексић</a:t>
            </a:r>
          </a:p>
          <a:p>
            <a:pPr algn="r"/>
            <a:r>
              <a:rPr lang="sr-Cyrl-BA" sz="2400" dirty="0">
                <a:latin typeface="Century Gothic" pitchFamily="34" charset="0"/>
              </a:rPr>
              <a:t>Мартина Ратковић (потомак жртава из породица Брковић и Ратковић</a:t>
            </a:r>
            <a:r>
              <a:rPr lang="en-US" sz="2400" dirty="0">
                <a:latin typeface="Century Gothic" pitchFamily="34" charset="0"/>
              </a:rPr>
              <a:t>)</a:t>
            </a:r>
            <a:endParaRPr lang="sr-Cyrl-BA" sz="2400" dirty="0">
              <a:latin typeface="Century Gothic" pitchFamily="34" charset="0"/>
            </a:endParaRPr>
          </a:p>
          <a:p>
            <a:pPr algn="r"/>
            <a:r>
              <a:rPr lang="en-US" sz="2400">
                <a:latin typeface="Century Gothic" pitchFamily="34" charset="0"/>
              </a:rPr>
              <a:t>I</a:t>
            </a:r>
            <a:r>
              <a:rPr lang="sr-Cyrl-BA" sz="1400">
                <a:latin typeface="Century Gothic" pitchFamily="34" charset="0"/>
              </a:rPr>
              <a:t>7</a:t>
            </a:r>
            <a:endParaRPr lang="sr-Cyrl-BA" sz="2400" dirty="0">
              <a:latin typeface="Century Gothic" pitchFamily="34" charset="0"/>
            </a:endParaRPr>
          </a:p>
          <a:p>
            <a:pPr algn="r"/>
            <a:r>
              <a:rPr lang="sr-Cyrl-BA" sz="2400">
                <a:latin typeface="Century Gothic" pitchFamily="34" charset="0"/>
              </a:rPr>
              <a:t>Ментор: Силвана Новаковић, проф.</a:t>
            </a:r>
            <a:endParaRPr lang="sr-Cyrl-BA" sz="2400" dirty="0">
              <a:latin typeface="Century Gothic" pitchFamily="34" charset="0"/>
            </a:endParaRPr>
          </a:p>
          <a:p>
            <a:pPr algn="r"/>
            <a:endParaRPr lang="en-US" sz="3600" dirty="0">
              <a:latin typeface="Century Gothic" pitchFamily="34" charset="0"/>
            </a:endParaRPr>
          </a:p>
          <a:p>
            <a:pPr algn="r"/>
            <a:endParaRPr lang="en-US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sz="2800" dirty="0">
                <a:latin typeface="Century Gothic" pitchFamily="34" charset="0"/>
              </a:rPr>
            </a:br>
            <a:br>
              <a:rPr lang="sr-Cyrl-BA" sz="2800" dirty="0">
                <a:latin typeface="Century Gothic" pitchFamily="34" charset="0"/>
              </a:rPr>
            </a:br>
            <a:br>
              <a:rPr lang="en-US" sz="2800" dirty="0">
                <a:latin typeface="Century Gothic" pitchFamily="34" charset="0"/>
              </a:rPr>
            </a:br>
            <a:endParaRPr lang="en-US" sz="28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7200"/>
            <a:ext cx="8409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Овај злочин, који представља </a:t>
            </a:r>
            <a:r>
              <a:rPr lang="sr-Cyrl-BA" sz="2800" b="1" i="1" dirty="0">
                <a:solidFill>
                  <a:prstClr val="white"/>
                </a:solidFill>
                <a:latin typeface="Century Gothic" pitchFamily="34" charset="0"/>
              </a:rPr>
              <a:t>најмасовнији покољ Срба у једном дану </a:t>
            </a:r>
            <a:r>
              <a:rPr lang="sr-Cyrl-BA" sz="2800" dirty="0">
                <a:solidFill>
                  <a:prstClr val="white"/>
                </a:solidFill>
                <a:latin typeface="Century Gothic" pitchFamily="34" charset="0"/>
              </a:rPr>
              <a:t>на кућним огњиштима, започео је у раним јутарњим часовима док су мјештани Дракулића, Шарговца и Мотика спавали, и био је завршен до 14 часова.</a:t>
            </a:r>
            <a:endParaRPr lang="en-US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02" y="3200400"/>
            <a:ext cx="460490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304430"/>
            <a:ext cx="5243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Прије покоља су потровани пси како не би најавили долазак усташа.</a:t>
            </a:r>
            <a:endParaRPr lang="en-US" sz="3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26" name="Picture 2" descr="Image result for black and white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600200"/>
            <a:ext cx="3505199" cy="32004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86DCF-6D18-42CA-AFDB-F111D1D1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7800" y="-1600200"/>
            <a:ext cx="82296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191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entury Gothic" pitchFamily="34" charset="0"/>
              </a:rPr>
              <a:t>Главни организатори покоља су били Виктор Гутић, усташки повјереник за бившу Врбаску бановину и фратар Никола Билогривић.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" y="381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entury Gothic" pitchFamily="34" charset="0"/>
              </a:rPr>
              <a:t>У покољу су учествовале усташе из Бање Луке, Мотика, Ивањске, Петрићевца, Шарговца предвођене Јосипом Мишловом и петрићевачким жупником, фратром Мирославом Филиповићем.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3" y="2197235"/>
            <a:ext cx="38719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352800"/>
            <a:ext cx="60821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ru-RU" sz="2800" dirty="0">
                <a:latin typeface="Century Gothic" pitchFamily="34" charset="0"/>
              </a:rPr>
              <a:t>Око 4 часа ујутру, усташе су дошле у рудник Раковац и тамо на најмонструознији начин убиле 52 рудара.</a:t>
            </a:r>
          </a:p>
          <a:p>
            <a:pPr marL="457200" indent="-457200" algn="r">
              <a:buFont typeface="Arial" pitchFamily="34" charset="0"/>
              <a:buChar char="•"/>
            </a:pPr>
            <a:endParaRPr lang="ru-RU" sz="2800" dirty="0">
              <a:latin typeface="Century Gothic" pitchFamily="34" charset="0"/>
            </a:endParaRPr>
          </a:p>
          <a:p>
            <a:pPr marL="457200" indent="-457200" algn="r">
              <a:buFont typeface="Arial" pitchFamily="34" charset="0"/>
              <a:buChar char="•"/>
            </a:pPr>
            <a:r>
              <a:rPr lang="ru-RU" sz="2800" dirty="0">
                <a:latin typeface="Century Gothic" pitchFamily="34" charset="0"/>
              </a:rPr>
              <a:t> Хладним оружјем је убијено 37 рудара.</a:t>
            </a:r>
          </a:p>
        </p:txBody>
      </p:sp>
      <p:pic>
        <p:nvPicPr>
          <p:cNvPr id="3074" name="Picture 2" descr="Image result for black and white sad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0" b="14978"/>
          <a:stretch/>
        </p:blipFill>
        <p:spPr bwMode="auto">
          <a:xfrm>
            <a:off x="692725" y="-304800"/>
            <a:ext cx="3041075" cy="36576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5AC60-8242-47A5-90A2-991FA298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366161"/>
            <a:ext cx="4114800" cy="54102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2A73E-E356-4D4B-A519-AB06BAC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066800"/>
            <a:ext cx="8229600" cy="121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2D1A04-ABB8-41B2-93DF-50DB48E1F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73" y="3055257"/>
            <a:ext cx="1981200" cy="2830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73" y="685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Century Gothic" pitchFamily="34" charset="0"/>
              </a:rPr>
              <a:t>Након покоља у руднику Раковац, усташе су кренуле у Дракулић. Помагали су им локални Хрвати који су 6. фебруара били позвани да дођу на сабор код цркве на Петрићевцу. Сви су се заклели усташком заклетвом.</a:t>
            </a:r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D:\DANICA\SREDNJA SKOLA\Krvavi februar\Screenshot_20230130-153242_Samsung Intern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191000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Убијени су </a:t>
            </a:r>
            <a:r>
              <a:rPr lang="sr-Cyrl-BA" sz="3200" b="1" i="1" dirty="0">
                <a:solidFill>
                  <a:prstClr val="white"/>
                </a:solidFill>
                <a:latin typeface="Century Gothic" pitchFamily="34" charset="0"/>
              </a:rPr>
              <a:t>без иједног испаљеног метка</a:t>
            </a:r>
            <a:r>
              <a:rPr lang="sr-Cyrl-BA" sz="3200" dirty="0">
                <a:solidFill>
                  <a:prstClr val="white"/>
                </a:solidFill>
                <a:latin typeface="Century Gothic" pitchFamily="34" charset="0"/>
              </a:rPr>
              <a:t> – сјекирама, ножевима и крамповима.</a:t>
            </a:r>
            <a:endParaRPr lang="en-US" sz="3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AutoShape 2" descr="Image result for sadness black and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1164"/>
            <a:ext cx="3124200" cy="335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1016</Words>
  <Application>Microsoft Office PowerPoint</Application>
  <PresentationFormat>Пројекција на екрану (4:3)</PresentationFormat>
  <Paragraphs>68</Paragraphs>
  <Slides>25</Slides>
  <Notes>1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6</vt:i4>
      </vt:variant>
      <vt:variant>
        <vt:lpstr>Тема</vt:lpstr>
      </vt:variant>
      <vt:variant>
        <vt:i4>2</vt:i4>
      </vt:variant>
      <vt:variant>
        <vt:lpstr>Наслови слајдова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Constantia</vt:lpstr>
      <vt:lpstr>Mistral</vt:lpstr>
      <vt:lpstr>Wingdings 2</vt:lpstr>
      <vt:lpstr>Paper</vt:lpstr>
      <vt:lpstr>1_Paper</vt:lpstr>
      <vt:lpstr>Крвави фебруар</vt:lpstr>
      <vt:lpstr>PowerPoint презентација</vt:lpstr>
      <vt:lpstr>   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Имена неких од жртава </vt:lpstr>
      <vt:lpstr>PowerPoint презентација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Крвави фебруар</dc:title>
  <dc:creator>Danica</dc:creator>
  <cp:lastModifiedBy>Sanja D</cp:lastModifiedBy>
  <cp:revision>41</cp:revision>
  <dcterms:created xsi:type="dcterms:W3CDTF">2006-08-16T00:00:00Z</dcterms:created>
  <dcterms:modified xsi:type="dcterms:W3CDTF">2024-05-10T19:13:24Z</dcterms:modified>
</cp:coreProperties>
</file>