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8" r:id="rId2"/>
    <p:sldId id="263" r:id="rId3"/>
    <p:sldId id="264" r:id="rId4"/>
    <p:sldId id="265" r:id="rId5"/>
    <p:sldId id="267" r:id="rId6"/>
    <p:sldId id="268" r:id="rId7"/>
    <p:sldId id="269" r:id="rId8"/>
    <p:sldId id="270" r:id="rId9"/>
    <p:sldId id="271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85" autoAdjust="0"/>
    <p:restoredTop sz="94660"/>
  </p:normalViewPr>
  <p:slideViewPr>
    <p:cSldViewPr>
      <p:cViewPr>
        <p:scale>
          <a:sx n="66" d="100"/>
          <a:sy n="66" d="100"/>
        </p:scale>
        <p:origin x="-1740" y="-156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6E25C-87EF-48DD-ADC4-95D4B324CE51}" type="datetimeFigureOut">
              <a:rPr lang="en-US" smtClean="0"/>
              <a:t>10-May-24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9F81C-97AE-4C02-9223-1DCC77AFC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29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a4b51f1f9c_0_6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a4b51f1f9c_0_6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a3a8c4b528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a3a8c4b52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a3a8c4b528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a3a8c4b52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31650" y="715367"/>
            <a:ext cx="7680600" cy="5352400"/>
          </a:xfrm>
          <a:prstGeom prst="round2DiagRect">
            <a:avLst>
              <a:gd name="adj1" fmla="val 16667"/>
              <a:gd name="adj2" fmla="val 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10563" y="2432867"/>
            <a:ext cx="6723000" cy="16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900" b="0"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10438" y="4078867"/>
            <a:ext cx="6723000" cy="5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7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7614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 flipH="1">
            <a:off x="-6891150" y="715367"/>
            <a:ext cx="7590000" cy="6818400"/>
          </a:xfrm>
          <a:prstGeom prst="round2DiagRect">
            <a:avLst>
              <a:gd name="adj1" fmla="val 16667"/>
              <a:gd name="adj2" fmla="val 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4"/>
          <p:cNvSpPr/>
          <p:nvPr/>
        </p:nvSpPr>
        <p:spPr>
          <a:xfrm flipH="1">
            <a:off x="8445200" y="-120200"/>
            <a:ext cx="7590000" cy="6190800"/>
          </a:xfrm>
          <a:prstGeom prst="round2DiagRect">
            <a:avLst>
              <a:gd name="adj1" fmla="val 16667"/>
              <a:gd name="adj2" fmla="val 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1043700" y="1368200"/>
            <a:ext cx="7056600" cy="47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1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ctrTitle"/>
          </p:nvPr>
        </p:nvSpPr>
        <p:spPr>
          <a:xfrm flipH="1">
            <a:off x="711775" y="715367"/>
            <a:ext cx="77205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None/>
              <a:defRPr sz="2600" b="0"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033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 flipH="1">
            <a:off x="730075" y="-146967"/>
            <a:ext cx="10675200" cy="6213600"/>
          </a:xfrm>
          <a:prstGeom prst="round2DiagRect">
            <a:avLst>
              <a:gd name="adj1" fmla="val 16667"/>
              <a:gd name="adj2" fmla="val 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6"/>
          <p:cNvSpPr txBox="1">
            <a:spLocks noGrp="1"/>
          </p:cNvSpPr>
          <p:nvPr>
            <p:ph type="ctrTitle"/>
          </p:nvPr>
        </p:nvSpPr>
        <p:spPr>
          <a:xfrm flipH="1">
            <a:off x="711775" y="715367"/>
            <a:ext cx="77205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None/>
              <a:defRPr sz="2600" b="0"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580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/>
          <p:nvPr/>
        </p:nvSpPr>
        <p:spPr>
          <a:xfrm>
            <a:off x="-2263700" y="-145200"/>
            <a:ext cx="10675200" cy="6213600"/>
          </a:xfrm>
          <a:prstGeom prst="round2DiagRect">
            <a:avLst>
              <a:gd name="adj1" fmla="val 16667"/>
              <a:gd name="adj2" fmla="val 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1954050" y="1843367"/>
            <a:ext cx="5235900" cy="37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/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200"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200"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200"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200"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200"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200"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ctrTitle"/>
          </p:nvPr>
        </p:nvSpPr>
        <p:spPr>
          <a:xfrm flipH="1">
            <a:off x="711775" y="715367"/>
            <a:ext cx="77205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None/>
              <a:defRPr sz="2600" b="0"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5850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734475" y="5159333"/>
            <a:ext cx="8479500" cy="4822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9"/>
          <p:cNvSpPr txBox="1">
            <a:spLocks noGrp="1"/>
          </p:cNvSpPr>
          <p:nvPr>
            <p:ph type="ctrTitle"/>
          </p:nvPr>
        </p:nvSpPr>
        <p:spPr>
          <a:xfrm>
            <a:off x="5295950" y="2452033"/>
            <a:ext cx="2722200" cy="10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63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3533075" y="3748400"/>
            <a:ext cx="4485000" cy="9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500">
                <a:solidFill>
                  <a:schemeClr val="lt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7278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05">
  <p:cSld name="Title Only 05">
    <p:bg>
      <p:bgPr>
        <a:solidFill>
          <a:srgbClr val="081456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/>
          <p:nvPr/>
        </p:nvSpPr>
        <p:spPr>
          <a:xfrm flipH="1">
            <a:off x="730075" y="-146967"/>
            <a:ext cx="10675200" cy="6213600"/>
          </a:xfrm>
          <a:prstGeom prst="round2DiagRect">
            <a:avLst>
              <a:gd name="adj1" fmla="val 16667"/>
              <a:gd name="adj2" fmla="val 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7" name="Google Shape;127;p23"/>
          <p:cNvSpPr txBox="1">
            <a:spLocks noGrp="1"/>
          </p:cNvSpPr>
          <p:nvPr>
            <p:ph type="ctrTitle"/>
          </p:nvPr>
        </p:nvSpPr>
        <p:spPr>
          <a:xfrm flipH="1">
            <a:off x="711775" y="715367"/>
            <a:ext cx="77205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None/>
              <a:defRPr sz="2600" b="0"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503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06">
  <p:cSld name="Title Only 06">
    <p:bg>
      <p:bgPr>
        <a:solidFill>
          <a:srgbClr val="081456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/>
          <p:nvPr/>
        </p:nvSpPr>
        <p:spPr>
          <a:xfrm flipH="1">
            <a:off x="-65550" y="5169233"/>
            <a:ext cx="8479500" cy="4822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30"/>
          <p:cNvSpPr txBox="1">
            <a:spLocks noGrp="1"/>
          </p:cNvSpPr>
          <p:nvPr>
            <p:ph type="ctrTitle"/>
          </p:nvPr>
        </p:nvSpPr>
        <p:spPr>
          <a:xfrm flipH="1">
            <a:off x="711775" y="715367"/>
            <a:ext cx="77205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None/>
              <a:defRPr sz="2600" b="0"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7705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FD7B40-2779-41C4-A4C4-61A98A22C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EDCD130-6833-4A58-B413-DCAA8D40F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E04915C-5851-4B6A-886D-B69C24096F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64BD8EE-D980-4457-8456-89B68F3537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F3184C1-B99B-490F-B277-6A1797949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96EE919-CF06-4F4E-88C7-A72527494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9547DE3-7C99-439B-9EF7-0FF0B3DBAE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09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30F6BC0-2045-46FF-BCC0-1904B5963A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64BD8EE-D980-4457-8456-89B68F3537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988DC2E-98B1-43CA-BDD8-A069B2E07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3BFB43C-6776-4122-93AF-15A490F2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9547DE3-7C99-439B-9EF7-0FF0B3DBAE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003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145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2800"/>
              <a:buFont typeface="Prata"/>
              <a:buNone/>
              <a:defRPr sz="2800"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2800"/>
              <a:buFont typeface="Prata"/>
              <a:buNone/>
              <a:defRPr sz="2800"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2800"/>
              <a:buFont typeface="Prata"/>
              <a:buNone/>
              <a:defRPr sz="2800"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2800"/>
              <a:buFont typeface="Prata"/>
              <a:buNone/>
              <a:defRPr sz="2800"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2800"/>
              <a:buFont typeface="Prata"/>
              <a:buNone/>
              <a:defRPr sz="2800"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2800"/>
              <a:buFont typeface="Prata"/>
              <a:buNone/>
              <a:defRPr sz="2800"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2800"/>
              <a:buFont typeface="Prata"/>
              <a:buNone/>
              <a:defRPr sz="2800"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2800"/>
              <a:buFont typeface="Prata"/>
              <a:buNone/>
              <a:defRPr sz="2800"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2800"/>
              <a:buFont typeface="Prata"/>
              <a:buNone/>
              <a:defRPr sz="2800"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"/>
              <a:buChar char="●"/>
              <a:defRPr sz="1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Char char="○"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Char char="■"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Char char="●"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Char char="○"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Char char="■"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Char char="●"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Char char="○"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Merriweather"/>
              <a:buChar char="■"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93331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81" r:id="rId8"/>
    <p:sldLayoutId id="214748368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>
            <a:spLocks noGrp="1"/>
          </p:cNvSpPr>
          <p:nvPr>
            <p:ph type="body" idx="1"/>
          </p:nvPr>
        </p:nvSpPr>
        <p:spPr>
          <a:xfrm>
            <a:off x="4267200" y="1922441"/>
            <a:ext cx="4114800" cy="1453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Clr>
                <a:schemeClr val="dk1"/>
              </a:buClr>
              <a:buSzPts val="1100"/>
              <a:buNone/>
            </a:pPr>
            <a:r>
              <a:rPr lang="sr-Cyrl-RS" sz="6600">
                <a:solidFill>
                  <a:srgbClr val="FFE599"/>
                </a:solidFill>
                <a:latin typeface="Monotype Corsiva" panose="03010101010201010101" pitchFamily="66" charset="0"/>
                <a:ea typeface="PMingLiU-ExtB" panose="02020500000000000000" pitchFamily="18" charset="-120"/>
                <a:sym typeface="Prata"/>
              </a:rPr>
              <a:t>Бранко </a:t>
            </a:r>
            <a:r>
              <a:rPr lang="sr-Cyrl-RS" sz="6600" smtClean="0">
                <a:solidFill>
                  <a:srgbClr val="FFE599"/>
                </a:solidFill>
                <a:latin typeface="Monotype Corsiva" panose="03010101010201010101" pitchFamily="66" charset="0"/>
                <a:ea typeface="PMingLiU-ExtB" panose="02020500000000000000" pitchFamily="18" charset="-120"/>
                <a:sym typeface="Prata"/>
              </a:rPr>
              <a:t>Ћопић</a:t>
            </a:r>
          </a:p>
          <a:p>
            <a:pPr marL="0" lvl="0" indent="0" algn="ctr">
              <a:buClr>
                <a:schemeClr val="dk1"/>
              </a:buClr>
              <a:buSzPts val="1100"/>
              <a:buNone/>
            </a:pPr>
            <a:r>
              <a:rPr lang="sr-Cyrl-RS" sz="6600" smtClean="0">
                <a:solidFill>
                  <a:srgbClr val="FFE599"/>
                </a:solidFill>
                <a:latin typeface="Monotype Corsiva" panose="03010101010201010101" pitchFamily="66" charset="0"/>
                <a:ea typeface="PMingLiU-ExtB" panose="02020500000000000000" pitchFamily="18" charset="-120"/>
                <a:sym typeface="Prata"/>
              </a:rPr>
              <a:t>(1915-1984)</a:t>
            </a:r>
            <a:endParaRPr sz="4800" dirty="0"/>
          </a:p>
        </p:txBody>
      </p:sp>
      <p:pic>
        <p:nvPicPr>
          <p:cNvPr id="2" name="Picture 1" descr="A close-up of a person&#10;&#10;Description automatically generated">
            <a:extLst>
              <a:ext uri="{FF2B5EF4-FFF2-40B4-BE49-F238E27FC236}">
                <a16:creationId xmlns:a16="http://schemas.microsoft.com/office/drawing/2014/main" xmlns="" id="{E2B46CDE-2434-7FCC-A9DA-171C1E3736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" y="-62249"/>
            <a:ext cx="4044461" cy="69202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81138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AA4097-8E7C-4F3F-AF79-D3B9DBA929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sz="4400" smtClean="0">
                <a:latin typeface="Monotype Corsiva" pitchFamily="66" charset="0"/>
              </a:rPr>
              <a:t>Занимљивости </a:t>
            </a:r>
            <a:r>
              <a:rPr lang="sr-Cyrl-RS" sz="4400">
                <a:latin typeface="Monotype Corsiva" pitchFamily="66" charset="0"/>
              </a:rPr>
              <a:t>о </a:t>
            </a:r>
            <a:r>
              <a:rPr lang="sr-Cyrl-RS" sz="4400" smtClean="0">
                <a:latin typeface="Monotype Corsiva" pitchFamily="66" charset="0"/>
              </a:rPr>
              <a:t>Ћопићу </a:t>
            </a:r>
            <a:endParaRPr lang="en-US" sz="4400" dirty="0">
              <a:latin typeface="Monotype Corsiva" pitchFamily="66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EA3F40CE-BC74-40F9-8E5C-14727C31FD9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524000"/>
            <a:ext cx="5951675" cy="4900612"/>
          </a:xfrm>
        </p:spPr>
        <p:txBody>
          <a:bodyPr>
            <a:normAutofit/>
          </a:bodyPr>
          <a:lstStyle/>
          <a:p>
            <a:r>
              <a:rPr lang="sr-Cyrl-RS" sz="2200" smtClean="0">
                <a:latin typeface="Monotype Corsiva" pitchFamily="66" charset="0"/>
              </a:rPr>
              <a:t>За вријеме </a:t>
            </a:r>
            <a:r>
              <a:rPr lang="sr-Cyrl-RS" sz="2200">
                <a:latin typeface="Monotype Corsiva" pitchFamily="66" charset="0"/>
              </a:rPr>
              <a:t>свог </a:t>
            </a:r>
            <a:r>
              <a:rPr lang="sr-Cyrl-RS" sz="2200" smtClean="0">
                <a:latin typeface="Monotype Corsiva" pitchFamily="66" charset="0"/>
              </a:rPr>
              <a:t>школовања </a:t>
            </a:r>
            <a:r>
              <a:rPr lang="sr-Cyrl-RS" sz="2200">
                <a:latin typeface="Monotype Corsiva" pitchFamily="66" charset="0"/>
              </a:rPr>
              <a:t>био </a:t>
            </a:r>
            <a:r>
              <a:rPr lang="sr-Cyrl-RS" sz="2200" smtClean="0">
                <a:latin typeface="Monotype Corsiva" pitchFamily="66" charset="0"/>
              </a:rPr>
              <a:t>је избачен из школе два </a:t>
            </a:r>
            <a:r>
              <a:rPr lang="sr-Cyrl-RS" sz="2200" dirty="0">
                <a:latin typeface="Monotype Corsiva" pitchFamily="66" charset="0"/>
              </a:rPr>
              <a:t>пута</a:t>
            </a:r>
            <a:r>
              <a:rPr lang="sr-Cyrl-RS" sz="2200">
                <a:latin typeface="Monotype Corsiva" pitchFamily="66" charset="0"/>
              </a:rPr>
              <a:t>. </a:t>
            </a:r>
            <a:r>
              <a:rPr lang="sr-Cyrl-RS" sz="2200" smtClean="0">
                <a:latin typeface="Monotype Corsiva" pitchFamily="66" charset="0"/>
              </a:rPr>
              <a:t>Прво је избачен из бањалучке </a:t>
            </a:r>
            <a:r>
              <a:rPr lang="sr-Cyrl-RS" sz="2200" dirty="0">
                <a:latin typeface="Monotype Corsiva" pitchFamily="66" charset="0"/>
              </a:rPr>
              <a:t>Учитељске школе, </a:t>
            </a:r>
            <a:r>
              <a:rPr lang="sr-Cyrl-RS" sz="2200">
                <a:latin typeface="Monotype Corsiva" pitchFamily="66" charset="0"/>
              </a:rPr>
              <a:t>а </a:t>
            </a:r>
            <a:r>
              <a:rPr lang="sr-Cyrl-RS" sz="2200" smtClean="0">
                <a:latin typeface="Monotype Corsiva" pitchFamily="66" charset="0"/>
              </a:rPr>
              <a:t>затим и </a:t>
            </a:r>
            <a:r>
              <a:rPr lang="sr-Cyrl-RS" sz="2200">
                <a:latin typeface="Monotype Corsiva" pitchFamily="66" charset="0"/>
              </a:rPr>
              <a:t>из </a:t>
            </a:r>
            <a:r>
              <a:rPr lang="sr-Cyrl-RS" sz="2200" smtClean="0">
                <a:latin typeface="Monotype Corsiva" pitchFamily="66" charset="0"/>
              </a:rPr>
              <a:t>Учитељске  школе у Сарајеву коју је накнадно уписао.</a:t>
            </a:r>
            <a:endParaRPr lang="sr-Cyrl-RS" sz="2200" dirty="0">
              <a:latin typeface="Monotype Corsiva" pitchFamily="66" charset="0"/>
            </a:endParaRPr>
          </a:p>
          <a:p>
            <a:pPr marL="0" indent="0">
              <a:buNone/>
            </a:pPr>
            <a:endParaRPr lang="sr-Cyrl-RS" sz="2200" dirty="0">
              <a:latin typeface="Monotype Corsiva" pitchFamily="66" charset="0"/>
            </a:endParaRPr>
          </a:p>
          <a:p>
            <a:r>
              <a:rPr lang="sr-Cyrl-RS" sz="2200" smtClean="0">
                <a:latin typeface="Monotype Corsiva" pitchFamily="66" charset="0"/>
              </a:rPr>
              <a:t>Био је први дјечак у </a:t>
            </a:r>
            <a:r>
              <a:rPr lang="sr-Cyrl-RS" sz="2200" dirty="0">
                <a:latin typeface="Monotype Corsiva" pitchFamily="66" charset="0"/>
              </a:rPr>
              <a:t>подгрмечком </a:t>
            </a:r>
            <a:r>
              <a:rPr lang="sr-Cyrl-RS" sz="2200">
                <a:latin typeface="Monotype Corsiva" pitchFamily="66" charset="0"/>
              </a:rPr>
              <a:t>крају </a:t>
            </a:r>
            <a:r>
              <a:rPr lang="sr-Cyrl-RS" sz="2200" smtClean="0">
                <a:latin typeface="Monotype Corsiva" pitchFamily="66" charset="0"/>
              </a:rPr>
              <a:t>који је добио </a:t>
            </a:r>
            <a:r>
              <a:rPr lang="sr-Cyrl-RS" sz="2200">
                <a:latin typeface="Monotype Corsiva" pitchFamily="66" charset="0"/>
              </a:rPr>
              <a:t>име </a:t>
            </a:r>
            <a:r>
              <a:rPr lang="sr-Cyrl-RS" sz="2200" smtClean="0">
                <a:latin typeface="Monotype Corsiva" pitchFamily="66" charset="0"/>
              </a:rPr>
              <a:t>Бранко </a:t>
            </a:r>
            <a:r>
              <a:rPr lang="sr-Cyrl-RS" sz="2200" dirty="0">
                <a:latin typeface="Monotype Corsiva" pitchFamily="66" charset="0"/>
              </a:rPr>
              <a:t>по узору </a:t>
            </a:r>
            <a:r>
              <a:rPr lang="sr-Cyrl-RS" sz="2200">
                <a:latin typeface="Monotype Corsiva" pitchFamily="66" charset="0"/>
              </a:rPr>
              <a:t>на њ</a:t>
            </a:r>
            <a:r>
              <a:rPr lang="sr-Cyrl-RS" sz="2200" smtClean="0">
                <a:latin typeface="Monotype Corsiva" pitchFamily="66" charset="0"/>
              </a:rPr>
              <a:t>еговог </a:t>
            </a:r>
            <a:r>
              <a:rPr lang="sr-Cyrl-RS" sz="2200" dirty="0">
                <a:latin typeface="Monotype Corsiva" pitchFamily="66" charset="0"/>
              </a:rPr>
              <a:t>колегу </a:t>
            </a:r>
            <a:r>
              <a:rPr lang="sr-Cyrl-RS" sz="2200">
                <a:latin typeface="Monotype Corsiva" pitchFamily="66" charset="0"/>
              </a:rPr>
              <a:t>Бранка </a:t>
            </a:r>
            <a:r>
              <a:rPr lang="sr-Cyrl-RS" sz="2200" smtClean="0">
                <a:latin typeface="Monotype Corsiva" pitchFamily="66" charset="0"/>
              </a:rPr>
              <a:t>Радичевића. </a:t>
            </a:r>
            <a:endParaRPr lang="sr-Cyrl-RS" sz="2200" dirty="0">
              <a:latin typeface="Monotype Corsiva" pitchFamily="66" charset="0"/>
            </a:endParaRPr>
          </a:p>
          <a:p>
            <a:pPr marL="0" indent="0">
              <a:buNone/>
            </a:pPr>
            <a:endParaRPr lang="sr-Cyrl-RS" sz="2200" dirty="0">
              <a:latin typeface="Monotype Corsiva" pitchFamily="66" charset="0"/>
            </a:endParaRPr>
          </a:p>
          <a:p>
            <a:r>
              <a:rPr lang="sr-Cyrl-RS" sz="2200" smtClean="0">
                <a:latin typeface="Monotype Corsiva" pitchFamily="66" charset="0"/>
              </a:rPr>
              <a:t>Његова омиљена композиција била </a:t>
            </a:r>
            <a:r>
              <a:rPr lang="sr-Cyrl-RS" sz="2200">
                <a:latin typeface="Monotype Corsiva" pitchFamily="66" charset="0"/>
              </a:rPr>
              <a:t>је </a:t>
            </a:r>
            <a:r>
              <a:rPr lang="sr-Cyrl-RS" sz="2200" smtClean="0">
                <a:latin typeface="Monotype Corsiva" pitchFamily="66" charset="0"/>
              </a:rPr>
              <a:t>„Марш </a:t>
            </a:r>
            <a:r>
              <a:rPr lang="sr-Cyrl-RS" sz="2200">
                <a:latin typeface="Monotype Corsiva" pitchFamily="66" charset="0"/>
              </a:rPr>
              <a:t>на </a:t>
            </a:r>
            <a:r>
              <a:rPr lang="sr-Cyrl-RS" sz="2200" smtClean="0">
                <a:latin typeface="Monotype Corsiva" pitchFamily="66" charset="0"/>
              </a:rPr>
              <a:t>Дрину“. Говорио је како </a:t>
            </a:r>
            <a:r>
              <a:rPr lang="sr-Cyrl-RS" sz="2200" dirty="0">
                <a:latin typeface="Monotype Corsiva" pitchFamily="66" charset="0"/>
              </a:rPr>
              <a:t>га мелодија подсјећа на марш коњице </a:t>
            </a:r>
            <a:r>
              <a:rPr lang="sr-Cyrl-RS" sz="2200">
                <a:latin typeface="Monotype Corsiva" pitchFamily="66" charset="0"/>
              </a:rPr>
              <a:t>према </a:t>
            </a:r>
            <a:r>
              <a:rPr lang="sr-Cyrl-RS" sz="2200" smtClean="0">
                <a:latin typeface="Monotype Corsiva" pitchFamily="66" charset="0"/>
              </a:rPr>
              <a:t>Дрини.</a:t>
            </a:r>
            <a:endParaRPr lang="sr-Cyrl-RS" sz="2200" dirty="0">
              <a:latin typeface="Monotype Corsiva" pitchFamily="66" charset="0"/>
            </a:endParaRPr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9AD2310-F2FF-42F4-BD0D-4DB8C459D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304" y="4304350"/>
            <a:ext cx="1962887" cy="18526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229" y="1295400"/>
            <a:ext cx="1736725" cy="26098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17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6FF61F6-37B0-4440-9ACD-F0CC69763627}"/>
              </a:ext>
            </a:extLst>
          </p:cNvPr>
          <p:cNvSpPr txBox="1"/>
          <p:nvPr/>
        </p:nvSpPr>
        <p:spPr>
          <a:xfrm>
            <a:off x="76200" y="914400"/>
            <a:ext cx="6172199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r-Cyrl-R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000">
                <a:solidFill>
                  <a:schemeClr val="bg1"/>
                </a:solidFill>
                <a:latin typeface="Monotype Corsiva" pitchFamily="66" charset="0"/>
              </a:rPr>
              <a:t>Прва </a:t>
            </a:r>
            <a:r>
              <a:rPr lang="sr-Cyrl-RS" sz="2000" smtClean="0">
                <a:solidFill>
                  <a:schemeClr val="bg1"/>
                </a:solidFill>
                <a:latin typeface="Monotype Corsiva" pitchFamily="66" charset="0"/>
              </a:rPr>
              <a:t>књига коју је Бранко прочитао била </a:t>
            </a:r>
            <a:r>
              <a:rPr lang="sr-Cyrl-RS" sz="2000" dirty="0">
                <a:solidFill>
                  <a:schemeClr val="bg1"/>
                </a:solidFill>
                <a:latin typeface="Monotype Corsiva" pitchFamily="66" charset="0"/>
              </a:rPr>
              <a:t>је </a:t>
            </a:r>
            <a:r>
              <a:rPr lang="sr-Cyrl-RS" sz="2000">
                <a:solidFill>
                  <a:schemeClr val="bg1"/>
                </a:solidFill>
                <a:latin typeface="Monotype Corsiva" pitchFamily="66" charset="0"/>
              </a:rPr>
              <a:t>„</a:t>
            </a:r>
            <a:r>
              <a:rPr lang="sr-Cyrl-RS" sz="2000" smtClean="0">
                <a:solidFill>
                  <a:schemeClr val="bg1"/>
                </a:solidFill>
                <a:latin typeface="Monotype Corsiva" pitchFamily="66" charset="0"/>
              </a:rPr>
              <a:t>Мигел Сервантес</a:t>
            </a:r>
            <a:r>
              <a:rPr lang="sr-Cyrl-RS" sz="2000" dirty="0">
                <a:solidFill>
                  <a:schemeClr val="bg1"/>
                </a:solidFill>
                <a:latin typeface="Monotype Corsiva" pitchFamily="66" charset="0"/>
              </a:rPr>
              <a:t>“ </a:t>
            </a:r>
            <a:r>
              <a:rPr lang="sr-Cyrl-RS" sz="2000">
                <a:solidFill>
                  <a:schemeClr val="bg1"/>
                </a:solidFill>
                <a:latin typeface="Monotype Corsiva" pitchFamily="66" charset="0"/>
              </a:rPr>
              <a:t>у </a:t>
            </a:r>
            <a:r>
              <a:rPr lang="sr-Cyrl-RS" sz="2000" smtClean="0">
                <a:solidFill>
                  <a:schemeClr val="bg1"/>
                </a:solidFill>
                <a:latin typeface="Monotype Corsiva" pitchFamily="66" charset="0"/>
              </a:rPr>
              <a:t>којој </a:t>
            </a:r>
            <a:r>
              <a:rPr lang="sr-Cyrl-RS" sz="2000">
                <a:solidFill>
                  <a:schemeClr val="bg1"/>
                </a:solidFill>
                <a:latin typeface="Monotype Corsiva" pitchFamily="66" charset="0"/>
              </a:rPr>
              <a:t>се </a:t>
            </a:r>
            <a:r>
              <a:rPr lang="sr-Cyrl-RS" sz="2000" smtClean="0">
                <a:solidFill>
                  <a:schemeClr val="bg1"/>
                </a:solidFill>
                <a:latin typeface="Monotype Corsiva" pitchFamily="66" charset="0"/>
              </a:rPr>
              <a:t>спомињу </a:t>
            </a:r>
            <a:r>
              <a:rPr lang="sr-Cyrl-RS" sz="2000" dirty="0">
                <a:solidFill>
                  <a:schemeClr val="bg1"/>
                </a:solidFill>
                <a:latin typeface="Monotype Corsiva" pitchFamily="66" charset="0"/>
              </a:rPr>
              <a:t>и неки </a:t>
            </a:r>
            <a:r>
              <a:rPr lang="sr-Cyrl-RS" sz="2000">
                <a:solidFill>
                  <a:schemeClr val="bg1"/>
                </a:solidFill>
                <a:latin typeface="Monotype Corsiva" pitchFamily="66" charset="0"/>
              </a:rPr>
              <a:t>одломци </a:t>
            </a:r>
            <a:r>
              <a:rPr lang="sr-Cyrl-RS" sz="2000" smtClean="0">
                <a:solidFill>
                  <a:schemeClr val="bg1"/>
                </a:solidFill>
                <a:latin typeface="Monotype Corsiva" pitchFamily="66" charset="0"/>
              </a:rPr>
              <a:t>књиге „Дон Кихот“. Књиге </a:t>
            </a:r>
            <a:r>
              <a:rPr lang="sr-Cyrl-RS" sz="2000" dirty="0">
                <a:solidFill>
                  <a:schemeClr val="bg1"/>
                </a:solidFill>
                <a:latin typeface="Monotype Corsiva" pitchFamily="66" charset="0"/>
              </a:rPr>
              <a:t>које је читао </a:t>
            </a:r>
            <a:r>
              <a:rPr lang="sr-Cyrl-RS" sz="2000">
                <a:solidFill>
                  <a:schemeClr val="bg1"/>
                </a:solidFill>
                <a:latin typeface="Monotype Corsiva" pitchFamily="66" charset="0"/>
              </a:rPr>
              <a:t>у </a:t>
            </a:r>
            <a:r>
              <a:rPr lang="sr-Cyrl-RS" sz="2000" smtClean="0">
                <a:solidFill>
                  <a:schemeClr val="bg1"/>
                </a:solidFill>
                <a:latin typeface="Monotype Corsiva" pitchFamily="66" charset="0"/>
              </a:rPr>
              <a:t>дјетињству </a:t>
            </a:r>
            <a:r>
              <a:rPr lang="sr-Cyrl-RS" sz="2000" dirty="0">
                <a:solidFill>
                  <a:schemeClr val="bg1"/>
                </a:solidFill>
                <a:latin typeface="Monotype Corsiva" pitchFamily="66" charset="0"/>
              </a:rPr>
              <a:t>су га подстакле </a:t>
            </a:r>
            <a:r>
              <a:rPr lang="sr-Cyrl-RS" sz="2000">
                <a:solidFill>
                  <a:schemeClr val="bg1"/>
                </a:solidFill>
                <a:latin typeface="Monotype Corsiva" pitchFamily="66" charset="0"/>
              </a:rPr>
              <a:t>да </a:t>
            </a:r>
            <a:r>
              <a:rPr lang="sr-Cyrl-RS" sz="2000" smtClean="0">
                <a:solidFill>
                  <a:schemeClr val="bg1"/>
                </a:solidFill>
                <a:latin typeface="Monotype Corsiva" pitchFamily="66" charset="0"/>
              </a:rPr>
              <a:t>већ </a:t>
            </a:r>
            <a:r>
              <a:rPr lang="sr-Cyrl-RS" sz="2000" dirty="0">
                <a:solidFill>
                  <a:schemeClr val="bg1"/>
                </a:solidFill>
                <a:latin typeface="Monotype Corsiva" pitchFamily="66" charset="0"/>
              </a:rPr>
              <a:t>са 14 година објави </a:t>
            </a:r>
            <a:r>
              <a:rPr lang="sr-Cyrl-RS" sz="2000">
                <a:solidFill>
                  <a:schemeClr val="bg1"/>
                </a:solidFill>
                <a:latin typeface="Monotype Corsiva" pitchFamily="66" charset="0"/>
              </a:rPr>
              <a:t>и </a:t>
            </a:r>
            <a:r>
              <a:rPr lang="sr-Cyrl-RS" sz="2000" smtClean="0">
                <a:solidFill>
                  <a:schemeClr val="bg1"/>
                </a:solidFill>
                <a:latin typeface="Monotype Corsiva" pitchFamily="66" charset="0"/>
              </a:rPr>
              <a:t>своју </a:t>
            </a:r>
            <a:r>
              <a:rPr lang="sr-Cyrl-RS" sz="2000">
                <a:solidFill>
                  <a:schemeClr val="bg1"/>
                </a:solidFill>
                <a:latin typeface="Monotype Corsiva" pitchFamily="66" charset="0"/>
              </a:rPr>
              <a:t>прву </a:t>
            </a:r>
            <a:r>
              <a:rPr lang="sr-Cyrl-RS" sz="2000" smtClean="0">
                <a:solidFill>
                  <a:schemeClr val="bg1"/>
                </a:solidFill>
                <a:latin typeface="Monotype Corsiva" pitchFamily="66" charset="0"/>
              </a:rPr>
              <a:t>збирку.</a:t>
            </a:r>
            <a:endParaRPr lang="sr-Cyrl-RS" sz="2000" dirty="0">
              <a:solidFill>
                <a:schemeClr val="bg1"/>
              </a:solidFill>
              <a:latin typeface="Monotype Corsiva" pitchFamily="66" charset="0"/>
            </a:endParaRPr>
          </a:p>
          <a:p>
            <a:r>
              <a:rPr lang="sr-Cyrl-RS" sz="2000">
                <a:solidFill>
                  <a:schemeClr val="bg1"/>
                </a:solidFill>
                <a:latin typeface="Monotype Corsiva" pitchFamily="66" charset="0"/>
              </a:rPr>
              <a:t> </a:t>
            </a:r>
            <a:endParaRPr lang="sr-Cyrl-RS" sz="2000" dirty="0">
              <a:solidFill>
                <a:schemeClr val="bg1"/>
              </a:solidFill>
              <a:latin typeface="Monotype Corsiva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000" dirty="0">
                <a:solidFill>
                  <a:schemeClr val="bg1"/>
                </a:solidFill>
                <a:latin typeface="Monotype Corsiva" pitchFamily="66" charset="0"/>
              </a:rPr>
              <a:t>Сви су га описивали </a:t>
            </a:r>
            <a:r>
              <a:rPr lang="sr-Cyrl-RS" sz="2000">
                <a:solidFill>
                  <a:schemeClr val="bg1"/>
                </a:solidFill>
                <a:latin typeface="Monotype Corsiva" pitchFamily="66" charset="0"/>
              </a:rPr>
              <a:t>као </a:t>
            </a:r>
            <a:r>
              <a:rPr lang="sr-Cyrl-RS" sz="2000" smtClean="0">
                <a:solidFill>
                  <a:schemeClr val="bg1"/>
                </a:solidFill>
                <a:latin typeface="Monotype Corsiva" pitchFamily="66" charset="0"/>
              </a:rPr>
              <a:t>човјека </a:t>
            </a:r>
            <a:r>
              <a:rPr lang="sr-Cyrl-RS" sz="2000" dirty="0">
                <a:solidFill>
                  <a:schemeClr val="bg1"/>
                </a:solidFill>
                <a:latin typeface="Monotype Corsiva" pitchFamily="66" charset="0"/>
              </a:rPr>
              <a:t>ведрог духа, </a:t>
            </a:r>
            <a:r>
              <a:rPr lang="sr-Cyrl-RS" sz="2000">
                <a:solidFill>
                  <a:schemeClr val="bg1"/>
                </a:solidFill>
                <a:latin typeface="Monotype Corsiva" pitchFamily="66" charset="0"/>
              </a:rPr>
              <a:t>али </a:t>
            </a:r>
            <a:r>
              <a:rPr lang="sr-Cyrl-RS" sz="2000" smtClean="0">
                <a:solidFill>
                  <a:schemeClr val="bg1"/>
                </a:solidFill>
                <a:latin typeface="Monotype Corsiva" pitchFamily="66" charset="0"/>
              </a:rPr>
              <a:t>само </a:t>
            </a:r>
            <a:r>
              <a:rPr lang="sr-Cyrl-RS" sz="2000" dirty="0">
                <a:solidFill>
                  <a:schemeClr val="bg1"/>
                </a:solidFill>
                <a:latin typeface="Monotype Corsiva" pitchFamily="66" charset="0"/>
              </a:rPr>
              <a:t>су они наближи </a:t>
            </a:r>
            <a:r>
              <a:rPr lang="sr-Cyrl-RS" sz="2000">
                <a:solidFill>
                  <a:schemeClr val="bg1"/>
                </a:solidFill>
                <a:latin typeface="Monotype Corsiva" pitchFamily="66" charset="0"/>
              </a:rPr>
              <a:t>знали </a:t>
            </a:r>
            <a:r>
              <a:rPr lang="sr-Cyrl-RS" sz="2000" smtClean="0">
                <a:solidFill>
                  <a:schemeClr val="bg1"/>
                </a:solidFill>
                <a:latin typeface="Monotype Corsiva" pitchFamily="66" charset="0"/>
              </a:rPr>
              <a:t>какве </a:t>
            </a:r>
            <a:r>
              <a:rPr lang="sr-Cyrl-RS" sz="2000" dirty="0">
                <a:solidFill>
                  <a:schemeClr val="bg1"/>
                </a:solidFill>
                <a:latin typeface="Monotype Corsiva" pitchFamily="66" charset="0"/>
              </a:rPr>
              <a:t>је он </a:t>
            </a:r>
            <a:r>
              <a:rPr lang="sr-Cyrl-RS" sz="2000">
                <a:solidFill>
                  <a:schemeClr val="bg1"/>
                </a:solidFill>
                <a:latin typeface="Monotype Corsiva" pitchFamily="66" charset="0"/>
              </a:rPr>
              <a:t>борбе </a:t>
            </a:r>
            <a:r>
              <a:rPr lang="sr-Cyrl-RS" sz="2000" smtClean="0">
                <a:solidFill>
                  <a:schemeClr val="bg1"/>
                </a:solidFill>
                <a:latin typeface="Monotype Corsiva" pitchFamily="66" charset="0"/>
              </a:rPr>
              <a:t>водио у дубини </a:t>
            </a:r>
            <a:r>
              <a:rPr lang="sr-Cyrl-RS" sz="2000" dirty="0">
                <a:solidFill>
                  <a:schemeClr val="bg1"/>
                </a:solidFill>
                <a:latin typeface="Monotype Corsiva" pitchFamily="66" charset="0"/>
              </a:rPr>
              <a:t>своје душе</a:t>
            </a:r>
            <a:r>
              <a:rPr lang="sr-Cyrl-RS" sz="200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sr-Cyrl-RS" sz="2000" smtClean="0">
                <a:solidFill>
                  <a:schemeClr val="bg1"/>
                </a:solidFill>
                <a:latin typeface="Monotype Corsiva" pitchFamily="66" charset="0"/>
              </a:rPr>
              <a:t>у којима је на крају савладан. </a:t>
            </a:r>
            <a:endParaRPr lang="sr-Cyrl-RS" sz="2000" dirty="0">
              <a:solidFill>
                <a:schemeClr val="bg1"/>
              </a:solidFill>
              <a:latin typeface="Monotype Corsiva" pitchFamily="66" charset="0"/>
            </a:endParaRPr>
          </a:p>
          <a:p>
            <a:endParaRPr lang="sr-Cyrl-RS" sz="2000" dirty="0">
              <a:solidFill>
                <a:schemeClr val="bg1"/>
              </a:solidFill>
              <a:latin typeface="Monotype Corsiva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000" smtClean="0">
                <a:solidFill>
                  <a:schemeClr val="bg1"/>
                </a:solidFill>
                <a:latin typeface="Monotype Corsiva" pitchFamily="66" charset="0"/>
              </a:rPr>
              <a:t>Збирку „Башта сљезове боје“</a:t>
            </a:r>
            <a:r>
              <a:rPr lang="sr-Cyrl-RS" sz="2000" dirty="0">
                <a:solidFill>
                  <a:schemeClr val="bg1"/>
                </a:solidFill>
                <a:latin typeface="Monotype Corsiva" pitchFamily="66" charset="0"/>
              </a:rPr>
              <a:t> отвара писмо које је </a:t>
            </a:r>
            <a:r>
              <a:rPr lang="sr-Cyrl-RS" sz="2000">
                <a:solidFill>
                  <a:schemeClr val="bg1"/>
                </a:solidFill>
                <a:latin typeface="Monotype Corsiva" pitchFamily="66" charset="0"/>
              </a:rPr>
              <a:t>Ћопић </a:t>
            </a:r>
            <a:r>
              <a:rPr lang="sr-Cyrl-RS" sz="2000" smtClean="0">
                <a:solidFill>
                  <a:schemeClr val="bg1"/>
                </a:solidFill>
                <a:latin typeface="Monotype Corsiva" pitchFamily="66" charset="0"/>
              </a:rPr>
              <a:t>написао </a:t>
            </a:r>
            <a:r>
              <a:rPr lang="sr-Cyrl-RS" sz="2000" dirty="0">
                <a:solidFill>
                  <a:schemeClr val="bg1"/>
                </a:solidFill>
                <a:latin typeface="Monotype Corsiva" pitchFamily="66" charset="0"/>
              </a:rPr>
              <a:t>свом покојном пријатељу </a:t>
            </a:r>
            <a:r>
              <a:rPr lang="sr-Cyrl-RS" sz="2000">
                <a:solidFill>
                  <a:schemeClr val="bg1"/>
                </a:solidFill>
                <a:latin typeface="Monotype Corsiva" pitchFamily="66" charset="0"/>
              </a:rPr>
              <a:t>Зији </a:t>
            </a:r>
            <a:r>
              <a:rPr lang="sr-Cyrl-RS" sz="2000" smtClean="0">
                <a:solidFill>
                  <a:schemeClr val="bg1"/>
                </a:solidFill>
                <a:latin typeface="Monotype Corsiva" pitchFamily="66" charset="0"/>
              </a:rPr>
              <a:t>Диздаревићу који је убијен у Јасеновцу 1942. године. Написао га је да би побјегао од сопствених мрачних мисли.</a:t>
            </a:r>
            <a:endParaRPr lang="sr-Cyrl-R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dirty="0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2AA98F8-44DA-48CC-A0D6-F4471D7C2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399" y="399037"/>
            <a:ext cx="2655806" cy="35023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4F9144E-C2DC-45F9-9B7C-060A0E330B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226"/>
          <a:stretch/>
        </p:blipFill>
        <p:spPr>
          <a:xfrm>
            <a:off x="6404845" y="4495800"/>
            <a:ext cx="2499360" cy="19188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58996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E4AD42C6-CDAC-4BAF-8B7D-C6B71937AE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6807" y="381000"/>
            <a:ext cx="3848050" cy="1013600"/>
          </a:xfrm>
        </p:spPr>
        <p:txBody>
          <a:bodyPr/>
          <a:lstStyle/>
          <a:p>
            <a:pPr algn="ctr"/>
            <a:r>
              <a:rPr lang="sr-Cyrl-RS" sz="4400" smtClean="0">
                <a:latin typeface="Monotype Corsiva" pitchFamily="66" charset="0"/>
              </a:rPr>
              <a:t>Најпознатија дјела </a:t>
            </a:r>
            <a:endParaRPr lang="en-US" sz="4400" dirty="0">
              <a:latin typeface="Monotype Corsiva" pitchFamily="66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AC82D35-CE12-4B6B-A1B5-0EECC2442D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5000" y="2133600"/>
            <a:ext cx="5181600" cy="4814813"/>
          </a:xfrm>
        </p:spPr>
        <p:txBody>
          <a:bodyPr/>
          <a:lstStyle/>
          <a:p>
            <a:pPr algn="ctr">
              <a:buFont typeface="Arial" pitchFamily="34" charset="0"/>
              <a:buChar char="•"/>
            </a:pPr>
            <a:r>
              <a:rPr lang="ru-RU" sz="2000" dirty="0">
                <a:latin typeface="Monotype Corsiva" pitchFamily="66" charset="0"/>
              </a:rPr>
              <a:t>Писао је дјела </a:t>
            </a:r>
            <a:r>
              <a:rPr lang="ru-RU" sz="2000">
                <a:latin typeface="Monotype Corsiva" pitchFamily="66" charset="0"/>
              </a:rPr>
              <a:t>за </a:t>
            </a:r>
            <a:r>
              <a:rPr lang="ru-RU" sz="2000" smtClean="0">
                <a:latin typeface="Monotype Corsiva" pitchFamily="66" charset="0"/>
              </a:rPr>
              <a:t>дјецу </a:t>
            </a:r>
            <a:r>
              <a:rPr lang="ru-RU" sz="2000" dirty="0">
                <a:latin typeface="Monotype Corsiva" pitchFamily="66" charset="0"/>
              </a:rPr>
              <a:t>која су прописана као обавезне лектире </a:t>
            </a:r>
            <a:r>
              <a:rPr lang="ru-RU" sz="2000">
                <a:latin typeface="Monotype Corsiva" pitchFamily="66" charset="0"/>
              </a:rPr>
              <a:t>основног </a:t>
            </a:r>
            <a:r>
              <a:rPr lang="ru-RU" sz="2000" smtClean="0">
                <a:latin typeface="Monotype Corsiva" pitchFamily="66" charset="0"/>
              </a:rPr>
              <a:t>образовања. </a:t>
            </a:r>
            <a:r>
              <a:rPr lang="ru-RU" sz="2000" dirty="0">
                <a:latin typeface="Monotype Corsiva" pitchFamily="66" charset="0"/>
              </a:rPr>
              <a:t>Н</a:t>
            </a:r>
            <a:r>
              <a:rPr lang="ru-RU" sz="2000" smtClean="0">
                <a:latin typeface="Monotype Corsiva" pitchFamily="66" charset="0"/>
              </a:rPr>
              <a:t>ека </a:t>
            </a:r>
            <a:r>
              <a:rPr lang="ru-RU" sz="2000" dirty="0">
                <a:latin typeface="Monotype Corsiva" pitchFamily="66" charset="0"/>
              </a:rPr>
              <a:t>од најпознатијих су:</a:t>
            </a:r>
          </a:p>
          <a:p>
            <a:pPr marL="0" indent="0" algn="ctr">
              <a:buNone/>
            </a:pPr>
            <a:r>
              <a:rPr lang="ru-RU" sz="2000" dirty="0">
                <a:latin typeface="Monotype Corsiva" pitchFamily="66" charset="0"/>
              </a:rPr>
              <a:t> </a:t>
            </a:r>
          </a:p>
          <a:p>
            <a:pPr algn="ctr">
              <a:buFont typeface="Arial" pitchFamily="34" charset="0"/>
              <a:buChar char="•"/>
            </a:pPr>
            <a:r>
              <a:rPr lang="sr-Cyrl-RS" sz="2000" smtClean="0">
                <a:latin typeface="Monotype Corsiva" pitchFamily="66" charset="0"/>
              </a:rPr>
              <a:t>„У </a:t>
            </a:r>
            <a:r>
              <a:rPr lang="sr-Cyrl-RS" sz="2000">
                <a:latin typeface="Monotype Corsiva" pitchFamily="66" charset="0"/>
              </a:rPr>
              <a:t>свијету </a:t>
            </a:r>
            <a:r>
              <a:rPr lang="sr-Cyrl-RS" sz="2000" smtClean="0">
                <a:latin typeface="Monotype Corsiva" pitchFamily="66" charset="0"/>
              </a:rPr>
              <a:t>медвједа и лептирова“  (1940)</a:t>
            </a:r>
            <a:endParaRPr lang="sr-Cyrl-RS" sz="2000" dirty="0">
              <a:latin typeface="Monotype Corsiva" pitchFamily="66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sr-Cyrl-RS" sz="2000" smtClean="0">
                <a:latin typeface="Monotype Corsiva" pitchFamily="66" charset="0"/>
              </a:rPr>
              <a:t>„Јежева кућица“ </a:t>
            </a:r>
            <a:r>
              <a:rPr lang="sr-Cyrl-RS" sz="2000">
                <a:latin typeface="Monotype Corsiva" pitchFamily="66" charset="0"/>
              </a:rPr>
              <a:t>(</a:t>
            </a:r>
            <a:r>
              <a:rPr lang="sr-Cyrl-RS" sz="2000" smtClean="0">
                <a:latin typeface="Monotype Corsiva" pitchFamily="66" charset="0"/>
              </a:rPr>
              <a:t>1949)</a:t>
            </a:r>
            <a:endParaRPr lang="sr-Cyrl-RS" sz="2000" dirty="0">
              <a:latin typeface="Monotype Corsiva" pitchFamily="66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sr-Cyrl-RS" sz="2000" smtClean="0">
                <a:latin typeface="Monotype Corsiva" pitchFamily="66" charset="0"/>
              </a:rPr>
              <a:t>„Приче </a:t>
            </a:r>
            <a:r>
              <a:rPr lang="sr-Cyrl-RS" sz="2000" dirty="0">
                <a:latin typeface="Monotype Corsiva" pitchFamily="66" charset="0"/>
              </a:rPr>
              <a:t>испод </a:t>
            </a:r>
            <a:r>
              <a:rPr lang="sr-Cyrl-RS" sz="2000">
                <a:latin typeface="Monotype Corsiva" pitchFamily="66" charset="0"/>
              </a:rPr>
              <a:t>змајевих </a:t>
            </a:r>
            <a:r>
              <a:rPr lang="sr-Cyrl-RS" sz="2000" smtClean="0">
                <a:latin typeface="Monotype Corsiva" pitchFamily="66" charset="0"/>
              </a:rPr>
              <a:t>крила“  (1950)</a:t>
            </a:r>
            <a:endParaRPr lang="sr-Cyrl-RS" sz="2000" dirty="0">
              <a:latin typeface="Monotype Corsiva" pitchFamily="66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sr-Cyrl-RS" sz="2000" smtClean="0">
                <a:latin typeface="Monotype Corsiva" pitchFamily="66" charset="0"/>
              </a:rPr>
              <a:t>„Доживљаји мачка Тоше“  </a:t>
            </a:r>
            <a:r>
              <a:rPr lang="sr-Cyrl-RS" sz="2000">
                <a:latin typeface="Monotype Corsiva" pitchFamily="66" charset="0"/>
              </a:rPr>
              <a:t>(</a:t>
            </a:r>
            <a:r>
              <a:rPr lang="sr-Cyrl-RS" sz="2000" smtClean="0">
                <a:latin typeface="Monotype Corsiva" pitchFamily="66" charset="0"/>
              </a:rPr>
              <a:t>1954)</a:t>
            </a:r>
            <a:endParaRPr lang="sr-Cyrl-RS" sz="2000" dirty="0">
              <a:latin typeface="Monotype Corsiva" pitchFamily="66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sr-Cyrl-RS" sz="2000" smtClean="0">
                <a:latin typeface="Monotype Corsiva" pitchFamily="66" charset="0"/>
              </a:rPr>
              <a:t>„Орлови </a:t>
            </a:r>
            <a:r>
              <a:rPr lang="sr-Cyrl-RS" sz="2000">
                <a:latin typeface="Monotype Corsiva" pitchFamily="66" charset="0"/>
              </a:rPr>
              <a:t>рано </a:t>
            </a:r>
            <a:r>
              <a:rPr lang="sr-Cyrl-RS" sz="2000" smtClean="0">
                <a:latin typeface="Monotype Corsiva" pitchFamily="66" charset="0"/>
              </a:rPr>
              <a:t>лете“ </a:t>
            </a:r>
            <a:r>
              <a:rPr lang="sr-Cyrl-RS" sz="2000">
                <a:latin typeface="Monotype Corsiva" pitchFamily="66" charset="0"/>
              </a:rPr>
              <a:t>(</a:t>
            </a:r>
            <a:r>
              <a:rPr lang="sr-Cyrl-RS" sz="2000" smtClean="0">
                <a:latin typeface="Monotype Corsiva" pitchFamily="66" charset="0"/>
              </a:rPr>
              <a:t>1957)</a:t>
            </a:r>
            <a:endParaRPr lang="sr-Cyrl-RS" sz="2000" dirty="0">
              <a:latin typeface="Monotype Corsiva" pitchFamily="66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sr-Cyrl-RS" sz="2000" smtClean="0">
                <a:latin typeface="Monotype Corsiva" pitchFamily="66" charset="0"/>
              </a:rPr>
              <a:t>„Вечерње приче“ (1958)</a:t>
            </a:r>
            <a:endParaRPr lang="sr-Cyrl-RS" sz="2000" dirty="0">
              <a:latin typeface="Monotype Corsiva" pitchFamily="66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sr-Cyrl-RS" sz="2000" smtClean="0">
                <a:latin typeface="Monotype Corsiva" pitchFamily="66" charset="0"/>
              </a:rPr>
              <a:t>„Деда Тришин млин“ </a:t>
            </a:r>
            <a:r>
              <a:rPr lang="sr-Cyrl-RS" sz="2000">
                <a:latin typeface="Monotype Corsiva" pitchFamily="66" charset="0"/>
              </a:rPr>
              <a:t>(</a:t>
            </a:r>
            <a:r>
              <a:rPr lang="sr-Cyrl-RS" sz="2000" smtClean="0">
                <a:latin typeface="Monotype Corsiva" pitchFamily="66" charset="0"/>
              </a:rPr>
              <a:t>1960)</a:t>
            </a:r>
            <a:endParaRPr lang="sr-Cyrl-RS" sz="2000" dirty="0">
              <a:latin typeface="Monotype Corsiva" pitchFamily="66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sr-Cyrl-RS" sz="2000" smtClean="0">
                <a:latin typeface="Monotype Corsiva" pitchFamily="66" charset="0"/>
              </a:rPr>
              <a:t>„Магареће године“ (1960)</a:t>
            </a:r>
            <a:endParaRPr lang="sr-Cyrl-RS" sz="2000" dirty="0">
              <a:latin typeface="Monotype Corsiva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305337E-9886-4E00-88AE-4FDEDC69D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214" y="3886198"/>
            <a:ext cx="1643219" cy="23331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C590070-85E0-49C2-B1F4-8AB34381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4129889"/>
            <a:ext cx="1625681" cy="23629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87ADB80-32B9-488C-A97A-83A4CD257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8797" y="533400"/>
            <a:ext cx="1223540" cy="24515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Rectangle 1"/>
          <p:cNvSpPr/>
          <p:nvPr/>
        </p:nvSpPr>
        <p:spPr>
          <a:xfrm>
            <a:off x="2050264" y="1676400"/>
            <a:ext cx="53411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Cyrl-RS" sz="2000">
                <a:solidFill>
                  <a:schemeClr val="bg1"/>
                </a:solidFill>
                <a:latin typeface="Monotype Corsiva" pitchFamily="66" charset="0"/>
              </a:rPr>
              <a:t>Прво штампано дјело објавио је са четрнаест година у омладинском часопису „</a:t>
            </a:r>
            <a:r>
              <a:rPr lang="sr-Cyrl-RS" sz="2000" smtClean="0">
                <a:solidFill>
                  <a:schemeClr val="bg1"/>
                </a:solidFill>
                <a:latin typeface="Monotype Corsiva" pitchFamily="66" charset="0"/>
              </a:rPr>
              <a:t>Венац</a:t>
            </a:r>
            <a:r>
              <a:rPr lang="sr-Cyrl-RS" sz="2000" i="1" smtClean="0">
                <a:solidFill>
                  <a:schemeClr val="bg1"/>
                </a:solidFill>
                <a:latin typeface="Monotype Corsiva" pitchFamily="66" charset="0"/>
              </a:rPr>
              <a:t>“ 1</a:t>
            </a:r>
            <a:r>
              <a:rPr lang="sr-Cyrl-RS" sz="2000" smtClean="0">
                <a:solidFill>
                  <a:schemeClr val="bg1"/>
                </a:solidFill>
                <a:latin typeface="Monotype Corsiva" pitchFamily="66" charset="0"/>
              </a:rPr>
              <a:t>928</a:t>
            </a:r>
            <a:r>
              <a:rPr lang="sr-Cyrl-RS" sz="2000">
                <a:solidFill>
                  <a:schemeClr val="bg1"/>
                </a:solidFill>
                <a:latin typeface="Monotype Corsiva" pitchFamily="66" charset="0"/>
              </a:rPr>
              <a:t>. године.</a:t>
            </a:r>
            <a:endParaRPr lang="en-US" sz="2000" i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Image result for Бранко Ћопић јежева кућица сликовниц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14" y="417286"/>
            <a:ext cx="1847850" cy="2819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66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383938A-F5DB-4467-AEF1-5BCA0BCC255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7350" y="304800"/>
            <a:ext cx="8521700" cy="4554538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2000" dirty="0">
                <a:latin typeface="Monotype Corsiva" pitchFamily="66" charset="0"/>
              </a:rPr>
              <a:t>У Ћопићевим дјелима доминирају теме из живота обичних људи из </a:t>
            </a:r>
            <a:r>
              <a:rPr lang="ru-RU" sz="2000">
                <a:latin typeface="Monotype Corsiva" pitchFamily="66" charset="0"/>
              </a:rPr>
              <a:t>Босанске К</a:t>
            </a:r>
            <a:r>
              <a:rPr lang="ru-RU" sz="2000" smtClean="0">
                <a:latin typeface="Monotype Corsiva" pitchFamily="66" charset="0"/>
              </a:rPr>
              <a:t>рајине</a:t>
            </a:r>
            <a:r>
              <a:rPr lang="ru-RU" sz="2000" dirty="0">
                <a:latin typeface="Monotype Corsiva" pitchFamily="66" charset="0"/>
              </a:rPr>
              <a:t>, као и </a:t>
            </a:r>
            <a:r>
              <a:rPr lang="ru-RU" sz="2000">
                <a:latin typeface="Monotype Corsiva" pitchFamily="66" charset="0"/>
              </a:rPr>
              <a:t>приче </a:t>
            </a:r>
            <a:r>
              <a:rPr lang="ru-RU" sz="2000" smtClean="0">
                <a:latin typeface="Monotype Corsiva" pitchFamily="66" charset="0"/>
              </a:rPr>
              <a:t>из </a:t>
            </a:r>
            <a:r>
              <a:rPr lang="ru-RU" sz="2000">
                <a:latin typeface="Monotype Corsiva" pitchFamily="66" charset="0"/>
              </a:rPr>
              <a:t>Другог </a:t>
            </a:r>
            <a:r>
              <a:rPr lang="ru-RU" sz="2000" smtClean="0">
                <a:latin typeface="Monotype Corsiva" pitchFamily="66" charset="0"/>
              </a:rPr>
              <a:t>свјетског </a:t>
            </a:r>
            <a:r>
              <a:rPr lang="ru-RU" sz="2000" dirty="0">
                <a:latin typeface="Monotype Corsiva" pitchFamily="66" charset="0"/>
              </a:rPr>
              <a:t>рата. </a:t>
            </a:r>
          </a:p>
          <a:p>
            <a:pPr marL="0" indent="0" algn="ctr">
              <a:buNone/>
            </a:pPr>
            <a:endParaRPr lang="ru-RU" sz="2000" dirty="0">
              <a:latin typeface="Monotype Corsiva" pitchFamily="66" charset="0"/>
            </a:endParaRPr>
          </a:p>
          <a:p>
            <a:pPr algn="ctr"/>
            <a:r>
              <a:rPr lang="sr-Cyrl-RS" sz="2000" smtClean="0">
                <a:latin typeface="Monotype Corsiva" pitchFamily="66" charset="0"/>
              </a:rPr>
              <a:t>„Под Грмечом“ </a:t>
            </a:r>
            <a:r>
              <a:rPr lang="sr-Cyrl-RS" sz="2000">
                <a:latin typeface="Monotype Corsiva" pitchFamily="66" charset="0"/>
              </a:rPr>
              <a:t>(</a:t>
            </a:r>
            <a:r>
              <a:rPr lang="sr-Cyrl-RS" sz="2000" smtClean="0">
                <a:latin typeface="Monotype Corsiva" pitchFamily="66" charset="0"/>
              </a:rPr>
              <a:t>1938) </a:t>
            </a:r>
          </a:p>
          <a:p>
            <a:pPr algn="ctr"/>
            <a:r>
              <a:rPr lang="sr-Cyrl-RS" sz="2000">
                <a:latin typeface="Monotype Corsiva" pitchFamily="66" charset="0"/>
              </a:rPr>
              <a:t>„Роса на бајонетима“ (1946</a:t>
            </a:r>
            <a:r>
              <a:rPr lang="sr-Cyrl-RS" sz="2000" smtClean="0">
                <a:latin typeface="Monotype Corsiva" pitchFamily="66" charset="0"/>
              </a:rPr>
              <a:t>)</a:t>
            </a:r>
            <a:endParaRPr lang="sr-Cyrl-RS" sz="2000" dirty="0">
              <a:latin typeface="Monotype Corsiva" pitchFamily="66" charset="0"/>
            </a:endParaRPr>
          </a:p>
          <a:p>
            <a:pPr algn="ctr"/>
            <a:r>
              <a:rPr lang="sr-Cyrl-RS" sz="2000" smtClean="0">
                <a:latin typeface="Monotype Corsiva" pitchFamily="66" charset="0"/>
              </a:rPr>
              <a:t>„Пролом“ (1952)</a:t>
            </a:r>
            <a:endParaRPr lang="sr-Cyrl-RS" sz="2000" dirty="0">
              <a:latin typeface="Monotype Corsiva" pitchFamily="66" charset="0"/>
            </a:endParaRPr>
          </a:p>
          <a:p>
            <a:pPr algn="ctr"/>
            <a:r>
              <a:rPr lang="sr-Cyrl-RS" sz="2000">
                <a:latin typeface="Monotype Corsiva" pitchFamily="66" charset="0"/>
              </a:rPr>
              <a:t>„Доживљаји Николетине Бурсаћа“ (1955</a:t>
            </a:r>
            <a:r>
              <a:rPr lang="sr-Cyrl-RS" sz="2000" smtClean="0">
                <a:latin typeface="Monotype Corsiva" pitchFamily="66" charset="0"/>
              </a:rPr>
              <a:t>)</a:t>
            </a:r>
          </a:p>
          <a:p>
            <a:pPr algn="ctr"/>
            <a:r>
              <a:rPr lang="sr-Cyrl-RS" sz="2000">
                <a:latin typeface="Monotype Corsiva" pitchFamily="66" charset="0"/>
              </a:rPr>
              <a:t>„Осма офанзива“ (1964</a:t>
            </a:r>
            <a:r>
              <a:rPr lang="sr-Cyrl-RS" sz="2000" smtClean="0">
                <a:latin typeface="Monotype Corsiva" pitchFamily="66" charset="0"/>
              </a:rPr>
              <a:t>)</a:t>
            </a:r>
          </a:p>
          <a:p>
            <a:pPr algn="ctr"/>
            <a:r>
              <a:rPr lang="sr-Cyrl-RS" sz="2000" smtClean="0">
                <a:latin typeface="Monotype Corsiva" pitchFamily="66" charset="0"/>
              </a:rPr>
              <a:t>„Башта </a:t>
            </a:r>
            <a:r>
              <a:rPr lang="sr-Cyrl-RS" sz="2000">
                <a:latin typeface="Monotype Corsiva" pitchFamily="66" charset="0"/>
              </a:rPr>
              <a:t>сљезове </a:t>
            </a:r>
            <a:r>
              <a:rPr lang="sr-Cyrl-RS" sz="2000" smtClean="0">
                <a:latin typeface="Monotype Corsiva" pitchFamily="66" charset="0"/>
              </a:rPr>
              <a:t>боје“ </a:t>
            </a:r>
            <a:r>
              <a:rPr lang="sr-Cyrl-RS" sz="2000">
                <a:latin typeface="Monotype Corsiva" pitchFamily="66" charset="0"/>
              </a:rPr>
              <a:t>(</a:t>
            </a:r>
            <a:r>
              <a:rPr lang="sr-Cyrl-RS" sz="2000" smtClean="0">
                <a:latin typeface="Monotype Corsiva" pitchFamily="66" charset="0"/>
              </a:rPr>
              <a:t>1970)</a:t>
            </a:r>
            <a:endParaRPr lang="sr-Cyrl-RS" sz="2000" dirty="0">
              <a:latin typeface="Monotype Corsiva" pitchFamily="66" charset="0"/>
            </a:endParaRPr>
          </a:p>
          <a:p>
            <a:pPr algn="ctr"/>
            <a:r>
              <a:rPr lang="sr-Cyrl-RS" sz="2000" smtClean="0">
                <a:latin typeface="Monotype Corsiva" pitchFamily="66" charset="0"/>
              </a:rPr>
              <a:t>„Сурова школа“ </a:t>
            </a:r>
            <a:r>
              <a:rPr lang="sr-Cyrl-RS" sz="2000">
                <a:latin typeface="Monotype Corsiva" pitchFamily="66" charset="0"/>
              </a:rPr>
              <a:t>(</a:t>
            </a:r>
            <a:r>
              <a:rPr lang="sr-Cyrl-RS" sz="2000" smtClean="0">
                <a:latin typeface="Monotype Corsiva" pitchFamily="66" charset="0"/>
              </a:rPr>
              <a:t>1984)</a:t>
            </a:r>
            <a:endParaRPr lang="sr-Cyrl-RS" sz="2000" dirty="0">
              <a:latin typeface="Monotype Corsiva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86BFFA2-2C0A-4F57-801B-27B558046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2014"/>
            <a:ext cx="2127410" cy="34499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 descr="A book cover with two men in military uniforms&#10;&#10;Description automatically generated">
            <a:extLst>
              <a:ext uri="{FF2B5EF4-FFF2-40B4-BE49-F238E27FC236}">
                <a16:creationId xmlns:a16="http://schemas.microsoft.com/office/drawing/2014/main" xmlns="" id="{06B7A99A-202E-28A9-084C-11F617A87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3820069"/>
            <a:ext cx="1642533" cy="2463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4" name="Picture 2" descr="Branko Ćopić-Komplet sabrana dela od 13 knjiga - Kupindo.com (72155141)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5" b="24311"/>
          <a:stretch/>
        </p:blipFill>
        <p:spPr bwMode="auto">
          <a:xfrm>
            <a:off x="3048000" y="4206512"/>
            <a:ext cx="3505200" cy="22388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25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"/>
          <p:cNvSpPr txBox="1">
            <a:spLocks noGrp="1"/>
          </p:cNvSpPr>
          <p:nvPr>
            <p:ph type="ctrTitle"/>
          </p:nvPr>
        </p:nvSpPr>
        <p:spPr>
          <a:xfrm>
            <a:off x="5295950" y="2452033"/>
            <a:ext cx="2722200" cy="101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Nunito Sans Black"/>
              <a:buNone/>
            </a:pPr>
            <a:endParaRPr dirty="0"/>
          </a:p>
        </p:txBody>
      </p:sp>
      <p:sp>
        <p:nvSpPr>
          <p:cNvPr id="199" name="Google Shape;199;p36"/>
          <p:cNvSpPr txBox="1">
            <a:spLocks noGrp="1"/>
          </p:cNvSpPr>
          <p:nvPr>
            <p:ph type="subTitle" idx="1"/>
          </p:nvPr>
        </p:nvSpPr>
        <p:spPr>
          <a:xfrm>
            <a:off x="3533075" y="3748400"/>
            <a:ext cx="4485000" cy="902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badi" panose="020B0604020104020204" pitchFamily="34" charset="0"/>
            </a:endParaRPr>
          </a:p>
        </p:txBody>
      </p:sp>
      <p:pic>
        <p:nvPicPr>
          <p:cNvPr id="3" name="Picture 2" descr="A book cover with a hedgehog and a table&#10;&#10;Description automatically generated">
            <a:extLst>
              <a:ext uri="{FF2B5EF4-FFF2-40B4-BE49-F238E27FC236}">
                <a16:creationId xmlns:a16="http://schemas.microsoft.com/office/drawing/2014/main" xmlns="" id="{AEEB79F2-71BA-56DD-7373-FB5533FE1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" y="-285984"/>
            <a:ext cx="4944533" cy="7446911"/>
          </a:xfrm>
          <a:prstGeom prst="rect">
            <a:avLst/>
          </a:prstGeom>
        </p:spPr>
      </p:pic>
      <p:pic>
        <p:nvPicPr>
          <p:cNvPr id="7" name="Picture 6" descr="A book cover with a group of people in a field&#10;&#10;Description automatically generated">
            <a:extLst>
              <a:ext uri="{FF2B5EF4-FFF2-40B4-BE49-F238E27FC236}">
                <a16:creationId xmlns:a16="http://schemas.microsoft.com/office/drawing/2014/main" xmlns="" id="{E1A5F5A1-FF8E-516C-DADB-F3C2D3DDF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4536" y="-285985"/>
            <a:ext cx="4199467" cy="714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F765E9-3E47-F3D0-4416-64053CCFF0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over of a book&#10;&#10;Description automatically generated">
            <a:extLst>
              <a:ext uri="{FF2B5EF4-FFF2-40B4-BE49-F238E27FC236}">
                <a16:creationId xmlns:a16="http://schemas.microsoft.com/office/drawing/2014/main" xmlns="" id="{CD82B8C7-4B19-64F4-8928-6AAAF8184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488" y="0"/>
            <a:ext cx="4096512" cy="6858000"/>
          </a:xfrm>
          <a:prstGeom prst="rect">
            <a:avLst/>
          </a:prstGeom>
        </p:spPr>
      </p:pic>
      <p:pic>
        <p:nvPicPr>
          <p:cNvPr id="9" name="Picture 8" descr="A book cover with a house and a cat&#10;&#10;Description automatically generated">
            <a:extLst>
              <a:ext uri="{FF2B5EF4-FFF2-40B4-BE49-F238E27FC236}">
                <a16:creationId xmlns:a16="http://schemas.microsoft.com/office/drawing/2014/main" xmlns="" id="{A196D9D5-BBC8-418A-A842-4EACE7B57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474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8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0DE02F-B6D6-622F-6F74-B9179DB7E4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group of boys with a book cover&#10;&#10;Description automatically generated">
            <a:extLst>
              <a:ext uri="{FF2B5EF4-FFF2-40B4-BE49-F238E27FC236}">
                <a16:creationId xmlns:a16="http://schemas.microsoft.com/office/drawing/2014/main" xmlns="" id="{E4A6C977-4EE9-30DE-0133-E30222E7B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0" y="0"/>
            <a:ext cx="4560710" cy="6858000"/>
          </a:xfrm>
          <a:prstGeom prst="rect">
            <a:avLst/>
          </a:prstGeom>
        </p:spPr>
      </p:pic>
      <p:pic>
        <p:nvPicPr>
          <p:cNvPr id="6" name="Picture 5" descr="A book cover with two men in military uniforms&#10;&#10;Description automatically generated">
            <a:extLst>
              <a:ext uri="{FF2B5EF4-FFF2-40B4-BE49-F238E27FC236}">
                <a16:creationId xmlns:a16="http://schemas.microsoft.com/office/drawing/2014/main" xmlns="" id="{06B7A99A-202E-28A9-084C-11F617A87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8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B9C36677-077B-17FA-AE86-889D58B12A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5CD8A38F-5162-BC34-0DE6-2C969CA935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ook cover with birds on top of a person&#10;&#10;Description automatically generated">
            <a:extLst>
              <a:ext uri="{FF2B5EF4-FFF2-40B4-BE49-F238E27FC236}">
                <a16:creationId xmlns:a16="http://schemas.microsoft.com/office/drawing/2014/main" xmlns="" id="{D0555631-F501-E441-A2AF-272ED826B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7" name="Picture 6" descr="A book cover with a picture of a rocket ship and a couple of flying girls&#10;&#10;Description automatically generated">
            <a:extLst>
              <a:ext uri="{FF2B5EF4-FFF2-40B4-BE49-F238E27FC236}">
                <a16:creationId xmlns:a16="http://schemas.microsoft.com/office/drawing/2014/main" xmlns="" id="{B841E521-246E-2D82-F54E-C0D78E706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262" y="0"/>
            <a:ext cx="47947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4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210563" y="2545000"/>
            <a:ext cx="6723000" cy="1646000"/>
          </a:xfrm>
        </p:spPr>
        <p:txBody>
          <a:bodyPr/>
          <a:lstStyle/>
          <a:p>
            <a:r>
              <a:rPr lang="sr-Cyrl-BA" sz="4400" smtClean="0">
                <a:latin typeface="Monotype Corsiva" pitchFamily="66" charset="0"/>
              </a:rPr>
              <a:t>Изложбу припремиле ученице </a:t>
            </a:r>
            <a:r>
              <a:rPr lang="en-US" sz="4400" smtClean="0">
                <a:latin typeface="Monotype Corsiva" pitchFamily="66" charset="0"/>
              </a:rPr>
              <a:t>II</a:t>
            </a:r>
            <a:r>
              <a:rPr lang="en-US" sz="4400" baseline="-25000" smtClean="0">
                <a:latin typeface="Monotype Corsiva" pitchFamily="66" charset="0"/>
              </a:rPr>
              <a:t>7 </a:t>
            </a:r>
            <a:r>
              <a:rPr lang="sr-Cyrl-BA" sz="4400" smtClean="0">
                <a:latin typeface="Monotype Corsiva" pitchFamily="66" charset="0"/>
              </a:rPr>
              <a:t>:</a:t>
            </a:r>
            <a:br>
              <a:rPr lang="sr-Cyrl-BA" sz="4400" smtClean="0">
                <a:latin typeface="Monotype Corsiva" pitchFamily="66" charset="0"/>
              </a:rPr>
            </a:br>
            <a:r>
              <a:rPr lang="sr-Cyrl-BA" sz="4400" smtClean="0">
                <a:latin typeface="Monotype Corsiva" pitchFamily="66" charset="0"/>
              </a:rPr>
              <a:t>Даница Алексић, Мартина Ратковић, Марија Богојевић, Ивана Кљајић и Миа Самарџија</a:t>
            </a:r>
            <a:br>
              <a:rPr lang="sr-Cyrl-BA" sz="4400" smtClean="0">
                <a:latin typeface="Monotype Corsiva" pitchFamily="66" charset="0"/>
              </a:rPr>
            </a:br>
            <a:r>
              <a:rPr lang="sr-Cyrl-BA" sz="4400" smtClean="0">
                <a:latin typeface="Monotype Corsiva" pitchFamily="66" charset="0"/>
              </a:rPr>
              <a:t>уз помоћ проф. српског језика Александре Татић.</a:t>
            </a:r>
            <a:endParaRPr lang="en-US" sz="440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78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7"/>
          <p:cNvSpPr txBox="1">
            <a:spLocks noGrp="1"/>
          </p:cNvSpPr>
          <p:nvPr>
            <p:ph type="ctrTitle"/>
          </p:nvPr>
        </p:nvSpPr>
        <p:spPr>
          <a:xfrm flipH="1">
            <a:off x="685800" y="457200"/>
            <a:ext cx="7720500" cy="417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Sans Black"/>
              <a:buNone/>
            </a:pPr>
            <a:r>
              <a:rPr lang="sr-Cyrl-RS" sz="4400" dirty="0">
                <a:latin typeface="Monotype Corsiva" pitchFamily="66" charset="0"/>
              </a:rPr>
              <a:t>Живот</a:t>
            </a:r>
            <a:endParaRPr sz="4400" dirty="0">
              <a:latin typeface="Monotype Corsiva" pitchFamily="66" charset="0"/>
            </a:endParaRPr>
          </a:p>
        </p:txBody>
      </p:sp>
      <p:sp>
        <p:nvSpPr>
          <p:cNvPr id="205" name="Google Shape;205;p37"/>
          <p:cNvSpPr txBox="1">
            <a:spLocks noGrp="1"/>
          </p:cNvSpPr>
          <p:nvPr>
            <p:ph type="body" idx="1"/>
          </p:nvPr>
        </p:nvSpPr>
        <p:spPr>
          <a:xfrm>
            <a:off x="155575" y="1143000"/>
            <a:ext cx="6160909" cy="43030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>
              <a:spcBef>
                <a:spcPts val="1200"/>
              </a:spcBef>
              <a:spcAft>
                <a:spcPts val="1200"/>
              </a:spcAft>
            </a:pPr>
            <a:r>
              <a:rPr lang="sr-Cyrl-RS" sz="2000" dirty="0">
                <a:latin typeface="Monotype Corsiva" pitchFamily="66" charset="0"/>
              </a:rPr>
              <a:t>Бранко Ћопић је рођен 1. јануара 1915. године у Хашанима код </a:t>
            </a:r>
            <a:r>
              <a:rPr lang="sr-Cyrl-RS" sz="2000">
                <a:latin typeface="Monotype Corsiva" pitchFamily="66" charset="0"/>
              </a:rPr>
              <a:t>Босанске </a:t>
            </a:r>
            <a:r>
              <a:rPr lang="sr-Cyrl-RS" sz="2000" smtClean="0">
                <a:latin typeface="Monotype Corsiva" pitchFamily="66" charset="0"/>
              </a:rPr>
              <a:t>Крупе. </a:t>
            </a:r>
          </a:p>
          <a:p>
            <a:pPr marL="342900">
              <a:spcBef>
                <a:spcPts val="1200"/>
              </a:spcBef>
              <a:spcAft>
                <a:spcPts val="1200"/>
              </a:spcAft>
            </a:pPr>
            <a:r>
              <a:rPr lang="sr-Cyrl-RS" sz="2000" smtClean="0">
                <a:latin typeface="Monotype Corsiva" pitchFamily="66" charset="0"/>
              </a:rPr>
              <a:t>Био </a:t>
            </a:r>
            <a:r>
              <a:rPr lang="sr-Cyrl-RS" sz="2000" dirty="0">
                <a:latin typeface="Monotype Corsiva" pitchFamily="66" charset="0"/>
              </a:rPr>
              <a:t>је српски и </a:t>
            </a:r>
            <a:r>
              <a:rPr lang="sr-Cyrl-RS" sz="2000">
                <a:latin typeface="Monotype Corsiva" pitchFamily="66" charset="0"/>
              </a:rPr>
              <a:t>југословенки </a:t>
            </a:r>
            <a:r>
              <a:rPr lang="sr-Cyrl-RS" sz="2000" smtClean="0">
                <a:latin typeface="Monotype Corsiva" pitchFamily="66" charset="0"/>
              </a:rPr>
              <a:t>књижевник. </a:t>
            </a:r>
          </a:p>
          <a:p>
            <a:pPr marL="342900">
              <a:spcBef>
                <a:spcPts val="1200"/>
              </a:spcBef>
              <a:spcAft>
                <a:spcPts val="1200"/>
              </a:spcAft>
            </a:pPr>
            <a:r>
              <a:rPr lang="sr-Cyrl-RS" sz="2000" smtClean="0">
                <a:latin typeface="Monotype Corsiva" pitchFamily="66" charset="0"/>
              </a:rPr>
              <a:t>Писао  </a:t>
            </a:r>
            <a:r>
              <a:rPr lang="sr-Cyrl-RS" sz="2000" dirty="0">
                <a:latin typeface="Monotype Corsiva" pitchFamily="66" charset="0"/>
              </a:rPr>
              <a:t>је поезију, приповијетке, романе, а прославио се својим причама за дјецу и младе, често смјештеним у вријеме Другог свјетског рата, писаним  са карактеристчним Ћопићевим хумором у </a:t>
            </a:r>
            <a:r>
              <a:rPr lang="sr-Cyrl-RS" sz="2000">
                <a:latin typeface="Monotype Corsiva" pitchFamily="66" charset="0"/>
              </a:rPr>
              <a:t>виду </a:t>
            </a:r>
            <a:r>
              <a:rPr lang="sr-Cyrl-RS" sz="2000" smtClean="0">
                <a:latin typeface="Monotype Corsiva" pitchFamily="66" charset="0"/>
              </a:rPr>
              <a:t>подсм</a:t>
            </a:r>
            <a:r>
              <a:rPr lang="sr-Cyrl-BA" sz="2000" smtClean="0">
                <a:latin typeface="Monotype Corsiva" pitchFamily="66" charset="0"/>
              </a:rPr>
              <a:t>и</a:t>
            </a:r>
            <a:r>
              <a:rPr lang="sr-Cyrl-RS" sz="2000" smtClean="0">
                <a:latin typeface="Monotype Corsiva" pitchFamily="66" charset="0"/>
              </a:rPr>
              <a:t>јеха</a:t>
            </a:r>
            <a:r>
              <a:rPr lang="sr-Cyrl-RS" sz="2000" dirty="0">
                <a:latin typeface="Monotype Corsiva" pitchFamily="66" charset="0"/>
              </a:rPr>
              <a:t>, сатире </a:t>
            </a:r>
            <a:r>
              <a:rPr lang="sr-Cyrl-RS" sz="2000">
                <a:latin typeface="Monotype Corsiva" pitchFamily="66" charset="0"/>
              </a:rPr>
              <a:t>и </a:t>
            </a:r>
            <a:r>
              <a:rPr lang="sr-Cyrl-RS" sz="2000" smtClean="0">
                <a:latin typeface="Monotype Corsiva" pitchFamily="66" charset="0"/>
              </a:rPr>
              <a:t>ироније.  </a:t>
            </a:r>
          </a:p>
          <a:p>
            <a:pPr marL="342900">
              <a:spcBef>
                <a:spcPts val="1200"/>
              </a:spcBef>
              <a:spcAft>
                <a:spcPts val="1200"/>
              </a:spcAft>
            </a:pPr>
            <a:r>
              <a:rPr lang="sr-Cyrl-RS" sz="2000" smtClean="0">
                <a:latin typeface="Monotype Corsiva" pitchFamily="66" charset="0"/>
              </a:rPr>
              <a:t>Ћопићев </a:t>
            </a:r>
            <a:r>
              <a:rPr lang="sr-Cyrl-RS" sz="2000" dirty="0">
                <a:latin typeface="Monotype Corsiva" pitchFamily="66" charset="0"/>
              </a:rPr>
              <a:t>отац  Вид, </a:t>
            </a:r>
            <a:r>
              <a:rPr lang="sr-Cyrl-RS" sz="2000">
                <a:latin typeface="Monotype Corsiva" pitchFamily="66" charset="0"/>
              </a:rPr>
              <a:t>као </a:t>
            </a:r>
            <a:r>
              <a:rPr lang="sr-Cyrl-RS" sz="2000" smtClean="0">
                <a:latin typeface="Monotype Corsiva" pitchFamily="66" charset="0"/>
              </a:rPr>
              <a:t>био је глан војске Аустроугарске монархије. Борио </a:t>
            </a:r>
            <a:r>
              <a:rPr lang="sr-Cyrl-RS" sz="2000" dirty="0">
                <a:latin typeface="Monotype Corsiva" pitchFamily="66" charset="0"/>
              </a:rPr>
              <a:t>се на фронту у Карпатима. Његов </a:t>
            </a:r>
            <a:r>
              <a:rPr lang="sr-Cyrl-RS" sz="2000">
                <a:latin typeface="Monotype Corsiva" pitchFamily="66" charset="0"/>
              </a:rPr>
              <a:t>стриц </a:t>
            </a:r>
            <a:r>
              <a:rPr lang="sr-Cyrl-RS" sz="2000" smtClean="0">
                <a:latin typeface="Monotype Corsiva" pitchFamily="66" charset="0"/>
              </a:rPr>
              <a:t>Ниџо се, као српски добровољац, борио против </a:t>
            </a:r>
            <a:r>
              <a:rPr lang="sr-Cyrl-RS" sz="2000" dirty="0">
                <a:latin typeface="Monotype Corsiva" pitchFamily="66" charset="0"/>
              </a:rPr>
              <a:t>Аустроугарске.</a:t>
            </a:r>
          </a:p>
          <a:p>
            <a:pPr marL="0" lvl="0" indent="0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sr-Cyrl-RS" dirty="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lang="sr-Cyrl-RS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lang="sr-Cyrl-RS" dirty="0"/>
          </a:p>
        </p:txBody>
      </p:sp>
      <p:sp>
        <p:nvSpPr>
          <p:cNvPr id="4" name="AutoShape 2" descr="Image result for Бранко Ћопић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43400"/>
            <a:ext cx="2743200" cy="2362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32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4AF2FE3-B950-A2EC-DB07-ACDE66E14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295400"/>
            <a:ext cx="8991600" cy="4720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r-Cyrl-RS" sz="2000" dirty="0">
                <a:solidFill>
                  <a:schemeClr val="bg1"/>
                </a:solidFill>
                <a:latin typeface="Monotype Corsiva" pitchFamily="66" charset="0"/>
              </a:rPr>
              <a:t>Основну школу завршо је у родном мјесту, нижу гимназију у Бихаћу, а Учитељску школу похађао је у Бањој Луци, Далмацији и Сарајеву а завршио је у Карловцу. </a:t>
            </a:r>
          </a:p>
          <a:p>
            <a:pPr>
              <a:lnSpc>
                <a:spcPct val="150000"/>
              </a:lnSpc>
            </a:pPr>
            <a:r>
              <a:rPr lang="sr-Cyrl-RS" sz="2000" dirty="0">
                <a:solidFill>
                  <a:schemeClr val="bg1"/>
                </a:solidFill>
                <a:latin typeface="Monotype Corsiva" pitchFamily="66" charset="0"/>
              </a:rPr>
              <a:t>Завршио је Филозофски факултет у Београду.</a:t>
            </a:r>
          </a:p>
          <a:p>
            <a:pPr>
              <a:lnSpc>
                <a:spcPct val="150000"/>
              </a:lnSpc>
            </a:pPr>
            <a:r>
              <a:rPr lang="sr-Cyrl-RS" sz="2000" dirty="0">
                <a:solidFill>
                  <a:schemeClr val="bg1"/>
                </a:solidFill>
                <a:latin typeface="Monotype Corsiva" pitchFamily="66" charset="0"/>
              </a:rPr>
              <a:t>Био је члан Српске академије наука и умјетности и Академије наука и умјетности  Босне и Херцеговине.</a:t>
            </a:r>
            <a:endParaRPr lang="en-US" sz="2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2A7F6344-242C-B95C-068C-5A4DC8BF9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sz="4400" dirty="0">
                <a:latin typeface="Monotype Corsiva" pitchFamily="66" charset="0"/>
              </a:rPr>
              <a:t>Школовање</a:t>
            </a:r>
            <a:endParaRPr lang="en-US" sz="4400" dirty="0">
              <a:latin typeface="Monotype Corsiva" pitchFamily="66" charset="0"/>
            </a:endParaRPr>
          </a:p>
        </p:txBody>
      </p:sp>
      <p:pic>
        <p:nvPicPr>
          <p:cNvPr id="5" name="Picture 4" descr="A child wearing a hat&#10;&#10;Description automatically generated">
            <a:extLst>
              <a:ext uri="{FF2B5EF4-FFF2-40B4-BE49-F238E27FC236}">
                <a16:creationId xmlns:a16="http://schemas.microsoft.com/office/drawing/2014/main" xmlns="" id="{E1C5E332-2FCB-3C89-44F0-E47356C90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276600"/>
            <a:ext cx="2667000" cy="33568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3956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C3A1F00-79CE-1B86-2D7E-0069E1F78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8298543" cy="4915369"/>
          </a:xfrm>
        </p:spPr>
        <p:txBody>
          <a:bodyPr/>
          <a:lstStyle/>
          <a:p>
            <a:r>
              <a:rPr lang="sr-Cyrl-RS" sz="2000" i="1" smtClean="0">
                <a:latin typeface="Monotype Corsiva" pitchFamily="66" charset="0"/>
              </a:rPr>
              <a:t>„</a:t>
            </a:r>
            <a:r>
              <a:rPr lang="sr-Cyrl-RS" sz="2000" smtClean="0">
                <a:latin typeface="Monotype Corsiva" pitchFamily="66" charset="0"/>
              </a:rPr>
              <a:t>Деда </a:t>
            </a:r>
            <a:r>
              <a:rPr lang="sr-Cyrl-RS" sz="2000" dirty="0">
                <a:latin typeface="Monotype Corsiva" pitchFamily="66" charset="0"/>
              </a:rPr>
              <a:t>ме је повео са собом да заједно чувамо овце. Трчећи за њим по шумарцима, по пашњацима, кроз шипражје и око потока, откривао сам богат и бујан свијет природе. Неуморно сам питао деду  за све, а он ми је одговарао како је знао </a:t>
            </a:r>
            <a:r>
              <a:rPr lang="sr-Cyrl-RS" sz="2000">
                <a:latin typeface="Monotype Corsiva" pitchFamily="66" charset="0"/>
              </a:rPr>
              <a:t>и </a:t>
            </a:r>
            <a:r>
              <a:rPr lang="sr-Cyrl-RS" sz="2000" smtClean="0">
                <a:latin typeface="Monotype Corsiva" pitchFamily="66" charset="0"/>
              </a:rPr>
              <a:t>умио.</a:t>
            </a:r>
            <a:r>
              <a:rPr lang="en-US" sz="2000" smtClean="0">
                <a:latin typeface="Monotype Corsiva" pitchFamily="66" charset="0"/>
              </a:rPr>
              <a:t> </a:t>
            </a:r>
            <a:r>
              <a:rPr lang="sr-Cyrl-RS" sz="2000" smtClean="0">
                <a:latin typeface="Monotype Corsiva" pitchFamily="66" charset="0"/>
              </a:rPr>
              <a:t>Тако </a:t>
            </a:r>
            <a:r>
              <a:rPr lang="sr-Cyrl-RS" sz="2000" dirty="0">
                <a:latin typeface="Monotype Corsiva" pitchFamily="66" charset="0"/>
              </a:rPr>
              <a:t>је, на примјер, одговорио на моје питање о небу:</a:t>
            </a:r>
          </a:p>
          <a:p>
            <a:pPr marL="114300" indent="0">
              <a:buNone/>
            </a:pPr>
            <a:r>
              <a:rPr lang="sr-Cyrl-RS" sz="2000">
                <a:latin typeface="Monotype Corsiva" pitchFamily="66" charset="0"/>
              </a:rPr>
              <a:t>        </a:t>
            </a:r>
            <a:r>
              <a:rPr lang="sr-Cyrl-RS" sz="2000" smtClean="0">
                <a:latin typeface="Monotype Corsiva" pitchFamily="66" charset="0"/>
              </a:rPr>
              <a:t>„Небо </a:t>
            </a:r>
            <a:r>
              <a:rPr lang="sr-Cyrl-RS" sz="2000" dirty="0">
                <a:latin typeface="Monotype Corsiva" pitchFamily="66" charset="0"/>
              </a:rPr>
              <a:t>је кукама и ланцима везано за </a:t>
            </a:r>
            <a:r>
              <a:rPr lang="sr-Cyrl-RS" sz="2000">
                <a:latin typeface="Monotype Corsiva" pitchFamily="66" charset="0"/>
              </a:rPr>
              <a:t>земљу</a:t>
            </a:r>
            <a:r>
              <a:rPr lang="sr-Cyrl-RS" sz="2000" smtClean="0">
                <a:latin typeface="Monotype Corsiva" pitchFamily="66" charset="0"/>
              </a:rPr>
              <a:t>.““</a:t>
            </a:r>
            <a:endParaRPr lang="sr-Cyrl-RS" sz="2000" dirty="0">
              <a:latin typeface="Monotype Corsiva" pitchFamily="66" charset="0"/>
            </a:endParaRPr>
          </a:p>
          <a:p>
            <a:pPr marL="114300" indent="0">
              <a:buNone/>
            </a:pPr>
            <a:r>
              <a:rPr lang="sr-Cyrl-RS" sz="2000">
                <a:latin typeface="Monotype Corsiva" pitchFamily="66" charset="0"/>
              </a:rPr>
              <a:t>        </a:t>
            </a:r>
            <a:endParaRPr lang="sr-Cyrl-RS" sz="2000" smtClean="0">
              <a:latin typeface="Monotype Corsiva" pitchFamily="66" charset="0"/>
            </a:endParaRPr>
          </a:p>
          <a:p>
            <a:r>
              <a:rPr lang="sr-Cyrl-RS" sz="2000" smtClean="0">
                <a:latin typeface="Monotype Corsiva" pitchFamily="66" charset="0"/>
              </a:rPr>
              <a:t>„Старији </a:t>
            </a:r>
            <a:r>
              <a:rPr lang="sr-Cyrl-RS" sz="2000" dirty="0">
                <a:latin typeface="Monotype Corsiva" pitchFamily="66" charset="0"/>
              </a:rPr>
              <a:t>у селу су нас </a:t>
            </a:r>
            <a:r>
              <a:rPr lang="sr-Cyrl-RS" sz="2000">
                <a:latin typeface="Monotype Corsiva" pitchFamily="66" charset="0"/>
              </a:rPr>
              <a:t>плашили школом. Наравно нисам смио да </a:t>
            </a:r>
            <a:r>
              <a:rPr lang="sr-Cyrl-RS" sz="2000" smtClean="0">
                <a:latin typeface="Monotype Corsiva" pitchFamily="66" charset="0"/>
              </a:rPr>
              <a:t>идем </a:t>
            </a:r>
            <a:r>
              <a:rPr lang="sr-Cyrl-RS" sz="2000">
                <a:latin typeface="Monotype Corsiva" pitchFamily="66" charset="0"/>
              </a:rPr>
              <a:t>сам у школу. </a:t>
            </a:r>
            <a:r>
              <a:rPr lang="sr-Cyrl-RS" sz="2000" smtClean="0">
                <a:latin typeface="Monotype Corsiva" pitchFamily="66" charset="0"/>
              </a:rPr>
              <a:t>Одвео </a:t>
            </a:r>
            <a:r>
              <a:rPr lang="sr-Cyrl-RS" sz="2000">
                <a:latin typeface="Monotype Corsiva" pitchFamily="66" charset="0"/>
              </a:rPr>
              <a:t>ме је </a:t>
            </a:r>
            <a:r>
              <a:rPr lang="sr-Cyrl-RS" sz="2000" smtClean="0">
                <a:latin typeface="Monotype Corsiva" pitchFamily="66" charset="0"/>
              </a:rPr>
              <a:t>деда </a:t>
            </a:r>
            <a:r>
              <a:rPr lang="sr-Cyrl-RS" sz="2000">
                <a:latin typeface="Monotype Corsiva" pitchFamily="66" charset="0"/>
              </a:rPr>
              <a:t>Раде и </a:t>
            </a:r>
            <a:r>
              <a:rPr lang="sr-Cyrl-RS" sz="2000" smtClean="0">
                <a:latin typeface="Monotype Corsiva" pitchFamily="66" charset="0"/>
              </a:rPr>
              <a:t>успут ми </a:t>
            </a:r>
            <a:r>
              <a:rPr lang="sr-Cyrl-RS" sz="2000">
                <a:latin typeface="Monotype Corsiva" pitchFamily="66" charset="0"/>
              </a:rPr>
              <a:t>обећао:</a:t>
            </a:r>
          </a:p>
          <a:p>
            <a:pPr marL="114300" indent="0">
              <a:buNone/>
            </a:pPr>
            <a:r>
              <a:rPr lang="sr-Cyrl-RS" sz="2000">
                <a:latin typeface="Monotype Corsiva" pitchFamily="66" charset="0"/>
              </a:rPr>
              <a:t>        </a:t>
            </a:r>
            <a:r>
              <a:rPr lang="sr-Cyrl-RS" sz="2000" smtClean="0">
                <a:latin typeface="Monotype Corsiva" pitchFamily="66" charset="0"/>
              </a:rPr>
              <a:t>„Не </a:t>
            </a:r>
            <a:r>
              <a:rPr lang="sr-Cyrl-RS" sz="2000">
                <a:latin typeface="Monotype Corsiva" pitchFamily="66" charset="0"/>
              </a:rPr>
              <a:t>бој се ничега</a:t>
            </a:r>
            <a:r>
              <a:rPr lang="sr-Cyrl-RS" sz="2000" smtClean="0">
                <a:latin typeface="Monotype Corsiva" pitchFamily="66" charset="0"/>
              </a:rPr>
              <a:t>, слободно </a:t>
            </a:r>
            <a:r>
              <a:rPr lang="sr-Cyrl-RS" sz="2000">
                <a:latin typeface="Monotype Corsiva" pitchFamily="66" charset="0"/>
              </a:rPr>
              <a:t>иди на час, а ја ћу </a:t>
            </a:r>
            <a:r>
              <a:rPr lang="sr-Cyrl-RS" sz="2000" smtClean="0">
                <a:latin typeface="Monotype Corsiva" pitchFamily="66" charset="0"/>
              </a:rPr>
              <a:t>те чекати </a:t>
            </a:r>
            <a:r>
              <a:rPr lang="sr-Cyrl-RS" sz="2000">
                <a:latin typeface="Monotype Corsiva" pitchFamily="66" charset="0"/>
              </a:rPr>
              <a:t>иза живице</a:t>
            </a:r>
            <a:r>
              <a:rPr lang="sr-Cyrl-RS" sz="2000" smtClean="0">
                <a:latin typeface="Monotype Corsiva" pitchFamily="66" charset="0"/>
              </a:rPr>
              <a:t>.““</a:t>
            </a:r>
          </a:p>
          <a:p>
            <a:pPr marL="114300" indent="0">
              <a:buNone/>
            </a:pPr>
            <a:r>
              <a:rPr lang="sr-Cyrl-RS" sz="2000">
                <a:latin typeface="Monotype Corsiva" pitchFamily="66" charset="0"/>
              </a:rPr>
              <a:t>	</a:t>
            </a:r>
            <a:endParaRPr lang="en-US" sz="2000" dirty="0">
              <a:latin typeface="Monotype Corsiva" pitchFamily="66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6F58A5B9-0082-06D2-B3F2-D951A25A1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609600" y="533400"/>
            <a:ext cx="7720500" cy="417600"/>
          </a:xfrm>
        </p:spPr>
        <p:txBody>
          <a:bodyPr/>
          <a:lstStyle/>
          <a:p>
            <a:r>
              <a:rPr lang="sr-Cyrl-RS" sz="4400" dirty="0">
                <a:latin typeface="Monotype Corsiva" pitchFamily="66" charset="0"/>
              </a:rPr>
              <a:t>Ћопић о свом дједу</a:t>
            </a:r>
            <a:endParaRPr lang="en-US" sz="4400" dirty="0">
              <a:latin typeface="Monotype Corsiva" pitchFamily="66" charset="0"/>
            </a:endParaRPr>
          </a:p>
        </p:txBody>
      </p:sp>
      <p:pic>
        <p:nvPicPr>
          <p:cNvPr id="5124" name="Picture 4" descr="Image result for Бранко Ћопи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14800"/>
            <a:ext cx="3543300" cy="2514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59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656E583-669F-1EF2-52C8-2A483A22C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46760" y="1066800"/>
            <a:ext cx="5147735" cy="5258425"/>
          </a:xfrm>
        </p:spPr>
        <p:txBody>
          <a:bodyPr/>
          <a:lstStyle/>
          <a:p>
            <a:r>
              <a:rPr lang="sr-Cyrl-RS" sz="2000" dirty="0">
                <a:latin typeface="Monotype Corsiva" pitchFamily="66" charset="0"/>
              </a:rPr>
              <a:t>У борбама под Грмечом изгубио је брата Рајка и сестру Смиљку.</a:t>
            </a:r>
          </a:p>
          <a:p>
            <a:r>
              <a:rPr lang="sr-Cyrl-RS" sz="2000" dirty="0">
                <a:latin typeface="Monotype Corsiva" pitchFamily="66" charset="0"/>
              </a:rPr>
              <a:t>У данима Априлског рата, са групом својих другова, Бранко је покушао да пружи отпор  непријатељу код Мркоњић Града.</a:t>
            </a:r>
          </a:p>
          <a:p>
            <a:r>
              <a:rPr lang="sr-Cyrl-RS" sz="2000" smtClean="0">
                <a:latin typeface="Monotype Corsiva" pitchFamily="66" charset="0"/>
              </a:rPr>
              <a:t>Током цијелог рата </a:t>
            </a:r>
            <a:r>
              <a:rPr lang="sr-Cyrl-RS" sz="2000" dirty="0">
                <a:latin typeface="Monotype Corsiva" pitchFamily="66" charset="0"/>
              </a:rPr>
              <a:t>био је ратни дописник заједно са својим кумом, књижевником Скендером Куленовићем.</a:t>
            </a:r>
          </a:p>
          <a:p>
            <a:r>
              <a:rPr lang="sr-Cyrl-RS" sz="2000" dirty="0">
                <a:latin typeface="Monotype Corsiva" pitchFamily="66" charset="0"/>
              </a:rPr>
              <a:t>Године 1941</a:t>
            </a:r>
            <a:r>
              <a:rPr lang="sr-Cyrl-RS" sz="2000">
                <a:latin typeface="Monotype Corsiva" pitchFamily="66" charset="0"/>
              </a:rPr>
              <a:t>. </a:t>
            </a:r>
            <a:r>
              <a:rPr lang="sr-Cyrl-RS" sz="2000" smtClean="0">
                <a:latin typeface="Monotype Corsiva" pitchFamily="66" charset="0"/>
              </a:rPr>
              <a:t>одлази у </a:t>
            </a:r>
            <a:r>
              <a:rPr lang="sr-Cyrl-RS" sz="2000" dirty="0">
                <a:latin typeface="Monotype Corsiva" pitchFamily="66" charset="0"/>
              </a:rPr>
              <a:t>партизане и у њиховим редовима остаје до краја рата.</a:t>
            </a:r>
          </a:p>
          <a:p>
            <a:r>
              <a:rPr lang="sr-Cyrl-RS" sz="2000" dirty="0">
                <a:latin typeface="Monotype Corsiva" pitchFamily="66" charset="0"/>
              </a:rPr>
              <a:t>У марту 1941. године добија награду за </a:t>
            </a:r>
            <a:r>
              <a:rPr lang="sr-Cyrl-RS" sz="2000">
                <a:latin typeface="Monotype Corsiva" pitchFamily="66" charset="0"/>
              </a:rPr>
              <a:t>дјело </a:t>
            </a:r>
            <a:r>
              <a:rPr lang="sr-Cyrl-RS" sz="2000" smtClean="0">
                <a:latin typeface="Monotype Corsiva" pitchFamily="66" charset="0"/>
              </a:rPr>
              <a:t>„Борци </a:t>
            </a:r>
            <a:r>
              <a:rPr lang="sr-Cyrl-RS" sz="2000">
                <a:latin typeface="Monotype Corsiva" pitchFamily="66" charset="0"/>
              </a:rPr>
              <a:t>и </a:t>
            </a:r>
            <a:r>
              <a:rPr lang="sr-Cyrl-RS" sz="2000" smtClean="0">
                <a:latin typeface="Monotype Corsiva" pitchFamily="66" charset="0"/>
              </a:rPr>
              <a:t>бјегунци“.</a:t>
            </a:r>
            <a:endParaRPr lang="sr-Cyrl-RS" sz="2000" dirty="0">
              <a:latin typeface="Monotype Corsiva" pitchFamily="66" charset="0"/>
            </a:endParaRPr>
          </a:p>
          <a:p>
            <a:r>
              <a:rPr lang="sr-Cyrl-RS" sz="2000" dirty="0">
                <a:latin typeface="Monotype Corsiva" pitchFamily="66" charset="0"/>
              </a:rPr>
              <a:t>Тај период његовог живота утицао је на његов књижевни рад, што се може видјети по темама којима се касније бавио.</a:t>
            </a:r>
          </a:p>
          <a:p>
            <a:endParaRPr lang="sr-Cyrl-R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37BEE311-6EF8-0350-5772-93FB6879C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711775" y="466610"/>
            <a:ext cx="7720500" cy="666359"/>
          </a:xfrm>
        </p:spPr>
        <p:txBody>
          <a:bodyPr/>
          <a:lstStyle/>
          <a:p>
            <a:r>
              <a:rPr lang="sr-Cyrl-RS" sz="4800" dirty="0">
                <a:latin typeface="Monotype Corsiva" pitchFamily="66" charset="0"/>
              </a:rPr>
              <a:t> </a:t>
            </a:r>
            <a:r>
              <a:rPr lang="sr-Cyrl-RS" sz="4400" dirty="0">
                <a:latin typeface="Monotype Corsiva" pitchFamily="66" charset="0"/>
              </a:rPr>
              <a:t>Живот током рата</a:t>
            </a:r>
            <a:endParaRPr lang="en-US" sz="4400" dirty="0">
              <a:latin typeface="Monotype Corsiva" pitchFamily="66" charset="0"/>
            </a:endParaRPr>
          </a:p>
        </p:txBody>
      </p:sp>
      <p:pic>
        <p:nvPicPr>
          <p:cNvPr id="5" name="Picture 4" descr="A group of people in military uniforms&#10;&#10;Description automatically generated">
            <a:extLst>
              <a:ext uri="{FF2B5EF4-FFF2-40B4-BE49-F238E27FC236}">
                <a16:creationId xmlns:a16="http://schemas.microsoft.com/office/drawing/2014/main" xmlns="" id="{2591C474-C812-53A8-42DA-E9CA1C3CD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625602"/>
            <a:ext cx="3158905" cy="34468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2950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3A02D103-21F0-AF59-F397-BF39CA065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385455"/>
            <a:ext cx="3962400" cy="6222204"/>
          </a:xfrm>
        </p:spPr>
        <p:txBody>
          <a:bodyPr/>
          <a:lstStyle/>
          <a:p>
            <a:r>
              <a:rPr lang="sr-Cyrl-RS" sz="2000" dirty="0">
                <a:latin typeface="Monotype Corsiva" pitchFamily="66" charset="0"/>
              </a:rPr>
              <a:t>По завршетку рата вратио се у Београд </a:t>
            </a:r>
            <a:r>
              <a:rPr lang="sr-Cyrl-RS" sz="2000">
                <a:latin typeface="Monotype Corsiva" pitchFamily="66" charset="0"/>
              </a:rPr>
              <a:t>гдје </a:t>
            </a:r>
            <a:r>
              <a:rPr lang="sr-Cyrl-RS" sz="2000" smtClean="0">
                <a:latin typeface="Monotype Corsiva" pitchFamily="66" charset="0"/>
              </a:rPr>
              <a:t>је до </a:t>
            </a:r>
            <a:r>
              <a:rPr lang="sr-Cyrl-RS" sz="2000" dirty="0">
                <a:latin typeface="Monotype Corsiva" pitchFamily="66" charset="0"/>
              </a:rPr>
              <a:t>1949. године радио као уредник у неколико часописа, укључујући и </a:t>
            </a:r>
            <a:r>
              <a:rPr lang="sr-Cyrl-RS" sz="2000">
                <a:latin typeface="Monotype Corsiva" pitchFamily="66" charset="0"/>
              </a:rPr>
              <a:t>часопис </a:t>
            </a:r>
            <a:r>
              <a:rPr lang="sr-Cyrl-RS" sz="2000" i="1">
                <a:latin typeface="Monotype Corsiva" pitchFamily="66" charset="0"/>
              </a:rPr>
              <a:t> </a:t>
            </a:r>
            <a:r>
              <a:rPr lang="sr-Cyrl-RS" sz="2000" i="1" smtClean="0">
                <a:latin typeface="Monotype Corsiva" pitchFamily="66" charset="0"/>
              </a:rPr>
              <a:t>„</a:t>
            </a:r>
            <a:r>
              <a:rPr lang="sr-Cyrl-RS" sz="2000" smtClean="0">
                <a:latin typeface="Monotype Corsiva" pitchFamily="66" charset="0"/>
              </a:rPr>
              <a:t>Пионир“</a:t>
            </a:r>
            <a:r>
              <a:rPr lang="sr-Cyrl-RS" sz="2000" i="1" smtClean="0">
                <a:latin typeface="Monotype Corsiva" pitchFamily="66" charset="0"/>
              </a:rPr>
              <a:t>.</a:t>
            </a:r>
            <a:endParaRPr lang="sr-Cyrl-RS" sz="2000" i="1" dirty="0">
              <a:latin typeface="Monotype Corsiva" pitchFamily="66" charset="0"/>
            </a:endParaRPr>
          </a:p>
          <a:p>
            <a:r>
              <a:rPr lang="sr-Cyrl-RS" sz="2000" dirty="0">
                <a:latin typeface="Monotype Corsiva" pitchFamily="66" charset="0"/>
              </a:rPr>
              <a:t>Његова дјела су превођена на </a:t>
            </a:r>
            <a:r>
              <a:rPr lang="sr-Cyrl-RS" sz="2000">
                <a:latin typeface="Monotype Corsiva" pitchFamily="66" charset="0"/>
              </a:rPr>
              <a:t>многе </a:t>
            </a:r>
            <a:r>
              <a:rPr lang="sr-Cyrl-RS" sz="2000" smtClean="0">
                <a:latin typeface="Monotype Corsiva" pitchFamily="66" charset="0"/>
              </a:rPr>
              <a:t>свјетске језике</a:t>
            </a:r>
            <a:r>
              <a:rPr lang="sr-Cyrl-RS" sz="2000" dirty="0">
                <a:latin typeface="Monotype Corsiva" pitchFamily="66" charset="0"/>
              </a:rPr>
              <a:t>.</a:t>
            </a:r>
          </a:p>
          <a:p>
            <a:r>
              <a:rPr lang="sr-Cyrl-RS" sz="2000" dirty="0">
                <a:latin typeface="Monotype Corsiva" pitchFamily="66" charset="0"/>
              </a:rPr>
              <a:t>Своју жену др Богданку Цицу Илић упознао је 1945</a:t>
            </a:r>
            <a:r>
              <a:rPr lang="sr-Cyrl-RS" sz="2000">
                <a:latin typeface="Monotype Corsiva" pitchFamily="66" charset="0"/>
              </a:rPr>
              <a:t>. </a:t>
            </a:r>
            <a:r>
              <a:rPr lang="sr-Cyrl-RS" sz="2000" smtClean="0">
                <a:latin typeface="Monotype Corsiva" pitchFamily="66" charset="0"/>
              </a:rPr>
              <a:t>године. Вјенчали </a:t>
            </a:r>
            <a:r>
              <a:rPr lang="sr-Cyrl-RS" sz="2000" dirty="0">
                <a:latin typeface="Monotype Corsiva" pitchFamily="66" charset="0"/>
              </a:rPr>
              <a:t>су се пет година касније.</a:t>
            </a:r>
          </a:p>
          <a:p>
            <a:r>
              <a:rPr lang="sr-Cyrl-RS" sz="2000" smtClean="0">
                <a:latin typeface="Monotype Corsiva" pitchFamily="66" charset="0"/>
              </a:rPr>
              <a:t>Посљедње </a:t>
            </a:r>
            <a:r>
              <a:rPr lang="sr-Cyrl-RS" sz="2000" dirty="0">
                <a:latin typeface="Monotype Corsiva" pitchFamily="66" charset="0"/>
              </a:rPr>
              <a:t>године живота провели су у згради преко </a:t>
            </a:r>
            <a:r>
              <a:rPr lang="sr-Cyrl-RS" sz="2000">
                <a:latin typeface="Monotype Corsiva" pitchFamily="66" charset="0"/>
              </a:rPr>
              <a:t>пута </a:t>
            </a:r>
            <a:r>
              <a:rPr lang="sr-Cyrl-RS" sz="2000" smtClean="0">
                <a:latin typeface="Monotype Corsiva" pitchFamily="66" charset="0"/>
              </a:rPr>
              <a:t>„Београђанке“.</a:t>
            </a:r>
            <a:endParaRPr lang="sr-Cyrl-RS" sz="2000" dirty="0">
              <a:latin typeface="Monotype Corsiva" pitchFamily="66" charset="0"/>
            </a:endParaRPr>
          </a:p>
          <a:p>
            <a:endParaRPr lang="sr-Cyrl-RS" sz="2000" dirty="0"/>
          </a:p>
          <a:p>
            <a:endParaRPr lang="sr-Cyrl-RS" dirty="0"/>
          </a:p>
          <a:p>
            <a:endParaRPr lang="sr-Cyrl-R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DE0B3F5-5A04-6B26-C5D5-67FC41B21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685800" y="83411"/>
            <a:ext cx="7720500" cy="907189"/>
          </a:xfrm>
        </p:spPr>
        <p:txBody>
          <a:bodyPr/>
          <a:lstStyle/>
          <a:p>
            <a:r>
              <a:rPr lang="sr-Cyrl-RS" sz="4400" dirty="0">
                <a:latin typeface="Monotype Corsiva" pitchFamily="66" charset="0"/>
              </a:rPr>
              <a:t>Живот након рата</a:t>
            </a:r>
            <a:endParaRPr lang="en-US" sz="4400" dirty="0">
              <a:latin typeface="Monotype Corsiva" pitchFamily="66" charset="0"/>
            </a:endParaRPr>
          </a:p>
        </p:txBody>
      </p:sp>
      <p:pic>
        <p:nvPicPr>
          <p:cNvPr id="5" name="Picture 4" descr="A close-up of a person&#10;&#10;Description automatically generated">
            <a:extLst>
              <a:ext uri="{FF2B5EF4-FFF2-40B4-BE49-F238E27FC236}">
                <a16:creationId xmlns:a16="http://schemas.microsoft.com/office/drawing/2014/main" xmlns="" id="{2D6FB735-8617-45C0-3572-2F25D7D96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300" y="1447800"/>
            <a:ext cx="4510454" cy="43010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19850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2D421D8-4F6C-E9D0-E595-9C6CC6791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762000"/>
            <a:ext cx="5068711" cy="4094104"/>
          </a:xfrm>
        </p:spPr>
        <p:txBody>
          <a:bodyPr/>
          <a:lstStyle/>
          <a:p>
            <a:r>
              <a:rPr lang="sr-Cyrl-RS" sz="2000">
                <a:latin typeface="Monotype Corsiva" pitchFamily="66" charset="0"/>
              </a:rPr>
              <a:t> </a:t>
            </a:r>
            <a:r>
              <a:rPr lang="sr-Cyrl-RS" sz="2000" smtClean="0">
                <a:latin typeface="Monotype Corsiva" pitchFamily="66" charset="0"/>
              </a:rPr>
              <a:t>Као писац </a:t>
            </a:r>
            <a:r>
              <a:rPr lang="sr-Cyrl-RS" sz="2000" dirty="0">
                <a:latin typeface="Monotype Corsiva" pitchFamily="66" charset="0"/>
              </a:rPr>
              <a:t>причао је и о политици</a:t>
            </a:r>
            <a:r>
              <a:rPr lang="sr-Cyrl-RS" sz="2000">
                <a:latin typeface="Monotype Corsiva" pitchFamily="66" charset="0"/>
              </a:rPr>
              <a:t>, </a:t>
            </a:r>
            <a:r>
              <a:rPr lang="sr-Cyrl-RS" sz="2000" smtClean="0">
                <a:latin typeface="Monotype Corsiva" pitchFamily="66" charset="0"/>
              </a:rPr>
              <a:t>у </a:t>
            </a:r>
            <a:r>
              <a:rPr lang="sr-Cyrl-RS" sz="2000" dirty="0">
                <a:latin typeface="Monotype Corsiva" pitchFamily="66" charset="0"/>
              </a:rPr>
              <a:t>својој </a:t>
            </a:r>
            <a:r>
              <a:rPr lang="sr-Cyrl-RS" sz="2000">
                <a:latin typeface="Monotype Corsiva" pitchFamily="66" charset="0"/>
              </a:rPr>
              <a:t>чувеној </a:t>
            </a:r>
            <a:r>
              <a:rPr lang="sr-Cyrl-RS" sz="2000" smtClean="0">
                <a:latin typeface="Monotype Corsiva" pitchFamily="66" charset="0"/>
              </a:rPr>
              <a:t>„Јеретичкој причи“</a:t>
            </a:r>
            <a:r>
              <a:rPr lang="sr-Cyrl-RS" sz="2000" i="1" smtClean="0">
                <a:latin typeface="Monotype Corsiva" pitchFamily="66" charset="0"/>
              </a:rPr>
              <a:t>, </a:t>
            </a:r>
            <a:r>
              <a:rPr lang="sr-Cyrl-RS" sz="2000" dirty="0">
                <a:latin typeface="Monotype Corsiva" pitchFamily="66" charset="0"/>
              </a:rPr>
              <a:t>због које га је партија прогањала и искључила из својих редова.</a:t>
            </a:r>
          </a:p>
          <a:p>
            <a:r>
              <a:rPr lang="sr-Cyrl-RS" sz="2000" dirty="0">
                <a:latin typeface="Monotype Corsiva" pitchFamily="66" charset="0"/>
              </a:rPr>
              <a:t>Тито је у </a:t>
            </a:r>
            <a:r>
              <a:rPr lang="sr-Cyrl-RS" sz="2000">
                <a:latin typeface="Monotype Corsiva" pitchFamily="66" charset="0"/>
              </a:rPr>
              <a:t>Загребу </a:t>
            </a:r>
            <a:r>
              <a:rPr lang="sr-Cyrl-RS" sz="2000" smtClean="0">
                <a:latin typeface="Monotype Corsiva" pitchFamily="66" charset="0"/>
              </a:rPr>
              <a:t>рекао: „Он </a:t>
            </a:r>
            <a:r>
              <a:rPr lang="sr-Cyrl-RS" sz="2000" dirty="0">
                <a:latin typeface="Monotype Corsiva" pitchFamily="66" charset="0"/>
              </a:rPr>
              <a:t>лаже, он не говори </a:t>
            </a:r>
            <a:r>
              <a:rPr lang="sr-Cyrl-RS" sz="2000">
                <a:latin typeface="Monotype Corsiva" pitchFamily="66" charset="0"/>
              </a:rPr>
              <a:t>истину</a:t>
            </a:r>
            <a:r>
              <a:rPr lang="sr-Cyrl-RS" sz="2000" i="1" smtClean="0">
                <a:latin typeface="Monotype Corsiva" pitchFamily="66" charset="0"/>
              </a:rPr>
              <a:t>.“</a:t>
            </a:r>
            <a:endParaRPr lang="sr-Cyrl-RS" sz="2000" i="1" dirty="0">
              <a:latin typeface="Monotype Corsiva" pitchFamily="66" charset="0"/>
            </a:endParaRPr>
          </a:p>
          <a:p>
            <a:r>
              <a:rPr lang="sr-Cyrl-RS" sz="2000" smtClean="0">
                <a:latin typeface="Monotype Corsiva" pitchFamily="66" charset="0"/>
              </a:rPr>
              <a:t>На </a:t>
            </a:r>
            <a:r>
              <a:rPr lang="sr-Cyrl-RS" sz="2000" dirty="0">
                <a:latin typeface="Monotype Corsiva" pitchFamily="66" charset="0"/>
              </a:rPr>
              <a:t>то је Бранкова </a:t>
            </a:r>
            <a:r>
              <a:rPr lang="sr-Cyrl-RS" sz="2000">
                <a:latin typeface="Monotype Corsiva" pitchFamily="66" charset="0"/>
              </a:rPr>
              <a:t>мајка </a:t>
            </a:r>
            <a:r>
              <a:rPr lang="sr-Cyrl-RS" sz="2000" smtClean="0">
                <a:latin typeface="Monotype Corsiva" pitchFamily="66" charset="0"/>
              </a:rPr>
              <a:t>Соја одговорила: „Мој </a:t>
            </a:r>
            <a:r>
              <a:rPr lang="sr-Cyrl-RS" sz="2000" dirty="0">
                <a:latin typeface="Monotype Corsiva" pitchFamily="66" charset="0"/>
              </a:rPr>
              <a:t>Бранко никад не </a:t>
            </a:r>
            <a:r>
              <a:rPr lang="sr-Cyrl-RS" sz="2000">
                <a:latin typeface="Monotype Corsiva" pitchFamily="66" charset="0"/>
              </a:rPr>
              <a:t>лаже</a:t>
            </a:r>
            <a:r>
              <a:rPr lang="sr-Cyrl-RS" sz="2000" smtClean="0">
                <a:latin typeface="Monotype Corsiva" pitchFamily="66" charset="0"/>
              </a:rPr>
              <a:t>.“</a:t>
            </a:r>
          </a:p>
          <a:p>
            <a:r>
              <a:rPr lang="ru-RU" sz="2000" b="0" i="1" smtClean="0">
                <a:solidFill>
                  <a:schemeClr val="bg1"/>
                </a:solidFill>
                <a:effectLst/>
                <a:latin typeface="Monotype Corsiva" pitchFamily="66" charset="0"/>
              </a:rPr>
              <a:t> Ћ</a:t>
            </a:r>
            <a:r>
              <a:rPr lang="ru-RU" sz="2000" b="0" smtClean="0">
                <a:solidFill>
                  <a:schemeClr val="bg1"/>
                </a:solidFill>
                <a:effectLst/>
                <a:latin typeface="Monotype Corsiva" pitchFamily="66" charset="0"/>
              </a:rPr>
              <a:t>опић је рекао: </a:t>
            </a:r>
            <a:r>
              <a:rPr lang="sr-Cyrl-RS" sz="2000" smtClean="0">
                <a:latin typeface="Monotype Corsiva" pitchFamily="66" charset="0"/>
              </a:rPr>
              <a:t>„</a:t>
            </a:r>
            <a:r>
              <a:rPr lang="ru-RU" sz="2000" b="0" smtClean="0">
                <a:solidFill>
                  <a:schemeClr val="bg1"/>
                </a:solidFill>
                <a:effectLst/>
                <a:latin typeface="Monotype Corsiva" pitchFamily="66" charset="0"/>
              </a:rPr>
              <a:t>А ја шта ћу послије свих тих пријетњи, на врата стана залијепим исјечак из новина у којима су пренијете Титове ријечи да ме ипак неће ухапсити. Тако сам се бранио, ако дођу да ме воде у бајбок, када прочитају текст на вратима, неће имати храбрости да зазвоне</a:t>
            </a:r>
            <a:r>
              <a:rPr lang="ru-RU" sz="200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r>
              <a:rPr lang="sr-Cyrl-RS" sz="2000" smtClean="0">
                <a:latin typeface="Monotype Corsiva" pitchFamily="66" charset="0"/>
              </a:rPr>
              <a:t>“</a:t>
            </a:r>
            <a:endParaRPr lang="sr-Cyrl-RS" sz="2000">
              <a:latin typeface="Monotype Corsiva" pitchFamily="66" charset="0"/>
            </a:endParaRPr>
          </a:p>
          <a:p>
            <a:endParaRPr lang="sr-Cyrl-RS" sz="2000">
              <a:latin typeface="Monotype Corsiva" pitchFamily="66" charset="0"/>
            </a:endParaRPr>
          </a:p>
          <a:p>
            <a:endParaRPr lang="en-US" sz="2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" name="Picture 4" descr="A stamp with a person's face&#10;&#10;Description automatically generated">
            <a:extLst>
              <a:ext uri="{FF2B5EF4-FFF2-40B4-BE49-F238E27FC236}">
                <a16:creationId xmlns:a16="http://schemas.microsoft.com/office/drawing/2014/main" xmlns="" id="{B3136F94-4F50-2F49-E783-580E6D541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981200"/>
            <a:ext cx="2427111" cy="40941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88121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6BC68E3-C0CD-9C84-CD24-7020B1967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975" y="1447800"/>
            <a:ext cx="4543425" cy="4191000"/>
          </a:xfrm>
        </p:spPr>
        <p:txBody>
          <a:bodyPr/>
          <a:lstStyle/>
          <a:p>
            <a:r>
              <a:rPr lang="ru-RU" sz="1800" b="0" i="0" smtClean="0">
                <a:solidFill>
                  <a:schemeClr val="bg1"/>
                </a:solidFill>
                <a:effectLst/>
                <a:latin typeface="Monotype Corsiva" pitchFamily="66" charset="0"/>
              </a:rPr>
              <a:t>Цијели </a:t>
            </a:r>
            <a:r>
              <a:rPr lang="ru-RU" sz="1800" b="0" i="0" dirty="0">
                <a:solidFill>
                  <a:schemeClr val="bg1"/>
                </a:solidFill>
                <a:effectLst/>
                <a:latin typeface="Monotype Corsiva" pitchFamily="66" charset="0"/>
              </a:rPr>
              <a:t>радни и животни вијек након Другог свјетског рата Бранко Ћопић је провео у</a:t>
            </a:r>
            <a:r>
              <a:rPr lang="sr-Latn-BA" sz="1800" b="0" i="0" dirty="0">
                <a:solidFill>
                  <a:schemeClr val="bg1"/>
                </a:solidFill>
                <a:effectLst/>
                <a:latin typeface="Monotype Corsiva" pitchFamily="66" charset="0"/>
              </a:rPr>
              <a:t> </a:t>
            </a:r>
            <a:r>
              <a:rPr lang="sr-Cyrl-RS" sz="1800" dirty="0">
                <a:solidFill>
                  <a:schemeClr val="bg1"/>
                </a:solidFill>
                <a:latin typeface="Monotype Corsiva" pitchFamily="66" charset="0"/>
              </a:rPr>
              <a:t>Београду.</a:t>
            </a:r>
          </a:p>
          <a:p>
            <a:endParaRPr lang="sr-Cyrl-RS" sz="1800" dirty="0">
              <a:solidFill>
                <a:schemeClr val="bg1"/>
              </a:solidFill>
              <a:latin typeface="Monotype Corsiva" pitchFamily="66" charset="0"/>
            </a:endParaRPr>
          </a:p>
          <a:p>
            <a:r>
              <a:rPr lang="ru-RU" sz="1800" b="0" i="0" dirty="0">
                <a:solidFill>
                  <a:schemeClr val="bg1"/>
                </a:solidFill>
                <a:effectLst/>
                <a:latin typeface="Monotype Corsiva" pitchFamily="66" charset="0"/>
              </a:rPr>
              <a:t>Писац је извршио самоубиство увече 26. марта 1984</a:t>
            </a:r>
            <a:r>
              <a:rPr lang="ru-RU" sz="1800" b="0" i="0">
                <a:solidFill>
                  <a:schemeClr val="bg1"/>
                </a:solidFill>
                <a:effectLst/>
                <a:latin typeface="Monotype Corsiva" pitchFamily="66" charset="0"/>
              </a:rPr>
              <a:t>. </a:t>
            </a:r>
            <a:r>
              <a:rPr lang="ru-RU" sz="1800" b="0" i="0" smtClean="0">
                <a:solidFill>
                  <a:schemeClr val="bg1"/>
                </a:solidFill>
                <a:effectLst/>
                <a:latin typeface="Monotype Corsiva" pitchFamily="66" charset="0"/>
              </a:rPr>
              <a:t>године бацивши </a:t>
            </a:r>
            <a:r>
              <a:rPr lang="ru-RU" sz="1800" b="0" i="0" dirty="0">
                <a:solidFill>
                  <a:schemeClr val="bg1"/>
                </a:solidFill>
                <a:effectLst/>
                <a:latin typeface="Monotype Corsiva" pitchFamily="66" charset="0"/>
              </a:rPr>
              <a:t>се са Савског моста на кеј поред р</a:t>
            </a:r>
            <a:r>
              <a:rPr lang="sr-Cyrl-RS" sz="1800" dirty="0">
                <a:solidFill>
                  <a:schemeClr val="bg1"/>
                </a:solidFill>
                <a:latin typeface="Monotype Corsiva" pitchFamily="66" charset="0"/>
              </a:rPr>
              <a:t>иј</a:t>
            </a:r>
            <a:r>
              <a:rPr lang="ru-RU" sz="1800" b="0" i="0">
                <a:solidFill>
                  <a:schemeClr val="bg1"/>
                </a:solidFill>
                <a:effectLst/>
                <a:latin typeface="Monotype Corsiva" pitchFamily="66" charset="0"/>
              </a:rPr>
              <a:t>еке</a:t>
            </a:r>
            <a:r>
              <a:rPr lang="ru-RU" sz="1800" b="0" i="0" smtClean="0">
                <a:solidFill>
                  <a:schemeClr val="bg1"/>
                </a:solidFill>
                <a:effectLst/>
                <a:latin typeface="Monotype Corsiva" pitchFamily="66" charset="0"/>
              </a:rPr>
              <a:t>. Опроштајну поруку завршио је ријечима: </a:t>
            </a:r>
            <a:r>
              <a:rPr lang="sr-Cyrl-RS" sz="1800" smtClean="0">
                <a:latin typeface="Monotype Corsiva" pitchFamily="66" charset="0"/>
              </a:rPr>
              <a:t>„</a:t>
            </a:r>
            <a:r>
              <a:rPr lang="ru-RU" sz="1800" b="0" i="0" smtClean="0">
                <a:solidFill>
                  <a:schemeClr val="bg1"/>
                </a:solidFill>
                <a:effectLst/>
                <a:latin typeface="Monotype Corsiva" pitchFamily="66" charset="0"/>
              </a:rPr>
              <a:t>Збогом лијепи и страшни животе!</a:t>
            </a:r>
            <a:r>
              <a:rPr lang="sr-Cyrl-RS" sz="1800" smtClean="0">
                <a:latin typeface="Monotype Corsiva" pitchFamily="66" charset="0"/>
              </a:rPr>
              <a:t>“ </a:t>
            </a:r>
            <a:endParaRPr lang="ru-RU" sz="1800" b="0" i="0" dirty="0">
              <a:solidFill>
                <a:schemeClr val="bg1"/>
              </a:solidFill>
              <a:effectLst/>
              <a:latin typeface="Monotype Corsiva" pitchFamily="66" charset="0"/>
            </a:endParaRPr>
          </a:p>
          <a:p>
            <a:endParaRPr lang="sr-Cyrl-RS" dirty="0">
              <a:solidFill>
                <a:schemeClr val="bg1"/>
              </a:solidFill>
              <a:latin typeface="Merriweather" panose="00000500000000000000" pitchFamily="2" charset="0"/>
            </a:endParaRPr>
          </a:p>
          <a:p>
            <a:pPr marL="114300" indent="0">
              <a:buNone/>
            </a:pPr>
            <a:endParaRPr lang="sr-Cyrl-RS" dirty="0">
              <a:solidFill>
                <a:schemeClr val="bg1"/>
              </a:solidFill>
              <a:latin typeface="Merriweather" panose="00000500000000000000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3DF4CFAE-9A15-F2A4-83A0-9A50D64210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247544" y="609600"/>
            <a:ext cx="4088825" cy="417600"/>
          </a:xfrm>
        </p:spPr>
        <p:txBody>
          <a:bodyPr/>
          <a:lstStyle/>
          <a:p>
            <a:r>
              <a:rPr lang="sr-Cyrl-RS" sz="4400" dirty="0">
                <a:latin typeface="Monotype Corsiva" pitchFamily="66" charset="0"/>
              </a:rPr>
              <a:t>Позни дани и смрт</a:t>
            </a:r>
            <a:endParaRPr lang="en-US" sz="4400" dirty="0">
              <a:latin typeface="Monotype Corsiva" pitchFamily="66" charset="0"/>
            </a:endParaRPr>
          </a:p>
        </p:txBody>
      </p:sp>
      <p:pic>
        <p:nvPicPr>
          <p:cNvPr id="5" name="Picture 4" descr="A statue of a person sitting on a stone block&#10;&#10;Description automatically generated">
            <a:extLst>
              <a:ext uri="{FF2B5EF4-FFF2-40B4-BE49-F238E27FC236}">
                <a16:creationId xmlns:a16="http://schemas.microsoft.com/office/drawing/2014/main" xmlns="" id="{8D7D7935-5047-8E2A-2D97-475850E73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74069"/>
            <a:ext cx="2506761" cy="36717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AutoShape 2" descr="Image result for Бранко Ћопић школа у Хашани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12342"/>
            <a:ext cx="2753822" cy="212997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5" descr="Image result for Бранко Ћопић школа у Бањалуц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47455"/>
            <a:ext cx="3578225" cy="243114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31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838E990-C052-58CB-10ED-28EED467C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756" y="993424"/>
            <a:ext cx="4312356" cy="5433719"/>
          </a:xfrm>
        </p:spPr>
        <p:txBody>
          <a:bodyPr/>
          <a:lstStyle/>
          <a:p>
            <a:r>
              <a:rPr lang="sr-Cyrl-RS" sz="2000" dirty="0">
                <a:latin typeface="Monotype Corsiva" pitchFamily="66" charset="0"/>
              </a:rPr>
              <a:t>За књижевни рад </a:t>
            </a:r>
            <a:r>
              <a:rPr lang="sr-Cyrl-RS" sz="2000">
                <a:latin typeface="Monotype Corsiva" pitchFamily="66" charset="0"/>
              </a:rPr>
              <a:t>добио </a:t>
            </a:r>
            <a:r>
              <a:rPr lang="sr-Cyrl-RS" sz="2000" smtClean="0">
                <a:latin typeface="Monotype Corsiva" pitchFamily="66" charset="0"/>
              </a:rPr>
              <a:t>је </a:t>
            </a:r>
            <a:r>
              <a:rPr lang="sr-Cyrl-RS" sz="2000" dirty="0">
                <a:latin typeface="Monotype Corsiva" pitchFamily="66" charset="0"/>
              </a:rPr>
              <a:t>1939</a:t>
            </a:r>
            <a:r>
              <a:rPr lang="sr-Cyrl-RS" sz="2000">
                <a:latin typeface="Monotype Corsiva" pitchFamily="66" charset="0"/>
              </a:rPr>
              <a:t>. </a:t>
            </a:r>
            <a:r>
              <a:rPr lang="sr-Cyrl-RS" sz="2000" smtClean="0">
                <a:latin typeface="Monotype Corsiva" pitchFamily="66" charset="0"/>
              </a:rPr>
              <a:t>године </a:t>
            </a:r>
            <a:r>
              <a:rPr lang="sr-Cyrl-RS" sz="2000">
                <a:latin typeface="Monotype Corsiva" pitchFamily="66" charset="0"/>
              </a:rPr>
              <a:t>награду </a:t>
            </a:r>
            <a:r>
              <a:rPr lang="sr-Cyrl-RS" sz="2000" smtClean="0">
                <a:latin typeface="Monotype Corsiva" pitchFamily="66" charset="0"/>
              </a:rPr>
              <a:t>„</a:t>
            </a:r>
            <a:r>
              <a:rPr lang="sr-Cyrl-RS" sz="2000" i="1" smtClean="0">
                <a:latin typeface="Monotype Corsiva" pitchFamily="66" charset="0"/>
              </a:rPr>
              <a:t>Милан Ракић“</a:t>
            </a:r>
            <a:r>
              <a:rPr lang="sr-Cyrl-RS" sz="2000" smtClean="0">
                <a:latin typeface="Monotype Corsiva" pitchFamily="66" charset="0"/>
              </a:rPr>
              <a:t>.</a:t>
            </a:r>
            <a:endParaRPr lang="sr-Cyrl-RS" sz="2000" dirty="0">
              <a:latin typeface="Monotype Corsiva" pitchFamily="66" charset="0"/>
            </a:endParaRPr>
          </a:p>
          <a:p>
            <a:r>
              <a:rPr lang="sr-Cyrl-RS" sz="2000" smtClean="0">
                <a:latin typeface="Monotype Corsiva" pitchFamily="66" charset="0"/>
              </a:rPr>
              <a:t>Награду АВНОЈ-а и Његошеву </a:t>
            </a:r>
            <a:r>
              <a:rPr lang="sr-Cyrl-RS" sz="2000">
                <a:latin typeface="Monotype Corsiva" pitchFamily="66" charset="0"/>
              </a:rPr>
              <a:t>награду </a:t>
            </a:r>
            <a:r>
              <a:rPr lang="sr-Cyrl-RS" sz="2000" smtClean="0">
                <a:latin typeface="Monotype Corsiva" pitchFamily="66" charset="0"/>
              </a:rPr>
              <a:t>добио је 1972</a:t>
            </a:r>
            <a:r>
              <a:rPr lang="sr-Cyrl-RS" sz="2000" dirty="0">
                <a:latin typeface="Monotype Corsiva" pitchFamily="66" charset="0"/>
              </a:rPr>
              <a:t>. </a:t>
            </a:r>
            <a:r>
              <a:rPr lang="sr-Cyrl-RS" sz="2000">
                <a:latin typeface="Monotype Corsiva" pitchFamily="66" charset="0"/>
              </a:rPr>
              <a:t>године</a:t>
            </a:r>
            <a:r>
              <a:rPr lang="sr-Cyrl-RS" sz="2000" smtClean="0">
                <a:latin typeface="Monotype Corsiva" pitchFamily="66" charset="0"/>
              </a:rPr>
              <a:t>.</a:t>
            </a:r>
          </a:p>
          <a:p>
            <a:pPr marL="114300" indent="0">
              <a:buNone/>
            </a:pPr>
            <a:endParaRPr lang="sr-Cyrl-RS" sz="2000" dirty="0">
              <a:latin typeface="Monotype Corsiva" pitchFamily="66" charset="0"/>
            </a:endParaRPr>
          </a:p>
          <a:p>
            <a:r>
              <a:rPr lang="sr-Cyrl-RS" sz="2000" dirty="0">
                <a:latin typeface="Monotype Corsiva" pitchFamily="66" charset="0"/>
              </a:rPr>
              <a:t>Носилац је Партизанске споменице 1941</a:t>
            </a:r>
            <a:r>
              <a:rPr lang="sr-Cyrl-RS" sz="2000">
                <a:latin typeface="Monotype Corsiva" pitchFamily="66" charset="0"/>
              </a:rPr>
              <a:t>. </a:t>
            </a:r>
            <a:r>
              <a:rPr lang="sr-Cyrl-RS" sz="2000" smtClean="0">
                <a:latin typeface="Monotype Corsiva" pitchFamily="66" charset="0"/>
              </a:rPr>
              <a:t>године и других високих југословенских одликовања - Орден </a:t>
            </a:r>
            <a:r>
              <a:rPr lang="sr-Cyrl-RS" sz="2000" dirty="0">
                <a:latin typeface="Monotype Corsiva" pitchFamily="66" charset="0"/>
              </a:rPr>
              <a:t>југословенске заставе са лентом, Орден заслуга за народ са </a:t>
            </a:r>
            <a:r>
              <a:rPr lang="sr-Cyrl-RS" sz="2000">
                <a:latin typeface="Monotype Corsiva" pitchFamily="66" charset="0"/>
              </a:rPr>
              <a:t>златном </a:t>
            </a:r>
            <a:r>
              <a:rPr lang="sr-Cyrl-RS" sz="2000" smtClean="0">
                <a:latin typeface="Monotype Corsiva" pitchFamily="66" charset="0"/>
              </a:rPr>
              <a:t>звијездом, Орден </a:t>
            </a:r>
            <a:r>
              <a:rPr lang="sr-Cyrl-RS" sz="2000" dirty="0">
                <a:latin typeface="Monotype Corsiva" pitchFamily="66" charset="0"/>
              </a:rPr>
              <a:t>братства и јединства са златним вијенцем, Орден Републике </a:t>
            </a:r>
            <a:r>
              <a:rPr lang="sr-Cyrl-RS" sz="2000">
                <a:latin typeface="Monotype Corsiva" pitchFamily="66" charset="0"/>
              </a:rPr>
              <a:t>са </a:t>
            </a:r>
            <a:r>
              <a:rPr lang="sr-Cyrl-RS" sz="2000" smtClean="0">
                <a:latin typeface="Monotype Corsiva" pitchFamily="66" charset="0"/>
              </a:rPr>
              <a:t>сребрним </a:t>
            </a:r>
            <a:r>
              <a:rPr lang="sr-Cyrl-RS" sz="2000" dirty="0">
                <a:latin typeface="Monotype Corsiva" pitchFamily="66" charset="0"/>
              </a:rPr>
              <a:t>вијенцем и Орден заслуга за народ </a:t>
            </a:r>
            <a:r>
              <a:rPr lang="sr-Cyrl-RS" sz="2000">
                <a:latin typeface="Monotype Corsiva" pitchFamily="66" charset="0"/>
              </a:rPr>
              <a:t>са </a:t>
            </a:r>
            <a:r>
              <a:rPr lang="sr-Cyrl-RS" sz="2000" smtClean="0">
                <a:latin typeface="Monotype Corsiva" pitchFamily="66" charset="0"/>
              </a:rPr>
              <a:t>сребрним </a:t>
            </a:r>
            <a:r>
              <a:rPr lang="sr-Cyrl-RS" sz="2000" dirty="0">
                <a:latin typeface="Monotype Corsiva" pitchFamily="66" charset="0"/>
              </a:rPr>
              <a:t>зрацима.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B7D4A1D-347E-3187-697A-E1F0EA8263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598862" y="165571"/>
            <a:ext cx="7720500" cy="827852"/>
          </a:xfrm>
        </p:spPr>
        <p:txBody>
          <a:bodyPr/>
          <a:lstStyle/>
          <a:p>
            <a:r>
              <a:rPr lang="sr-Cyrl-RS" sz="4400" dirty="0">
                <a:latin typeface="Monotype Corsiva" pitchFamily="66" charset="0"/>
              </a:rPr>
              <a:t>Награде и почасти</a:t>
            </a:r>
            <a:endParaRPr lang="en-US" sz="4400" dirty="0">
              <a:latin typeface="Monotype Corsiva" pitchFamily="66" charset="0"/>
            </a:endParaRPr>
          </a:p>
        </p:txBody>
      </p:sp>
      <p:pic>
        <p:nvPicPr>
          <p:cNvPr id="5" name="Picture 4" descr="A person writing on a paper&#10;&#10;Description automatically generated">
            <a:extLst>
              <a:ext uri="{FF2B5EF4-FFF2-40B4-BE49-F238E27FC236}">
                <a16:creationId xmlns:a16="http://schemas.microsoft.com/office/drawing/2014/main" xmlns="" id="{D41AA2D6-CA6E-31DC-6307-C51B8FF1D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258" y="1651879"/>
            <a:ext cx="4509986" cy="3778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50261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Monday by Slidesgo">
  <a:themeElements>
    <a:clrScheme name="Simple Light">
      <a:dk1>
        <a:srgbClr val="FFE599"/>
      </a:dk1>
      <a:lt1>
        <a:srgbClr val="FFFFFF"/>
      </a:lt1>
      <a:dk2>
        <a:srgbClr val="081456"/>
      </a:dk2>
      <a:lt2>
        <a:srgbClr val="FFE599"/>
      </a:lt2>
      <a:accent1>
        <a:srgbClr val="FFFFFF"/>
      </a:accent1>
      <a:accent2>
        <a:srgbClr val="081456"/>
      </a:accent2>
      <a:accent3>
        <a:srgbClr val="FFE599"/>
      </a:accent3>
      <a:accent4>
        <a:srgbClr val="FFFFFF"/>
      </a:accent4>
      <a:accent5>
        <a:srgbClr val="081456"/>
      </a:accent5>
      <a:accent6>
        <a:srgbClr val="3D85C6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1031</Words>
  <Application>Microsoft Office PowerPoint</Application>
  <PresentationFormat>On-screen Show (4:3)</PresentationFormat>
  <Paragraphs>79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Blue Monday by Slidesgo</vt:lpstr>
      <vt:lpstr>PowerPoint Presentation</vt:lpstr>
      <vt:lpstr>Живот</vt:lpstr>
      <vt:lpstr>Школовање</vt:lpstr>
      <vt:lpstr>Ћопић о свом дједу</vt:lpstr>
      <vt:lpstr> Живот током рата</vt:lpstr>
      <vt:lpstr>Живот након рата</vt:lpstr>
      <vt:lpstr>PowerPoint Presentation</vt:lpstr>
      <vt:lpstr>Позни дани и смрт</vt:lpstr>
      <vt:lpstr>Награде и почасти</vt:lpstr>
      <vt:lpstr>Занимљивости о Ћопићу </vt:lpstr>
      <vt:lpstr>PowerPoint Presentation</vt:lpstr>
      <vt:lpstr>Најпознатија дјела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Изложбу припремиле ученице II7 : Даница Алексић, Мартина Ратковић, Марија Богојевић, Ивана Кљајић и Миа Самарџија уз помоћ проф. српског језика Александре Татић.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Бранко Ћопић</dc:title>
  <dc:creator>Danica</dc:creator>
  <cp:lastModifiedBy>Danica</cp:lastModifiedBy>
  <cp:revision>47</cp:revision>
  <dcterms:created xsi:type="dcterms:W3CDTF">2006-08-16T00:00:00Z</dcterms:created>
  <dcterms:modified xsi:type="dcterms:W3CDTF">2024-05-10T13:04:57Z</dcterms:modified>
</cp:coreProperties>
</file>