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2"/>
  </p:notesMasterIdLst>
  <p:sldIdLst>
    <p:sldId id="269" r:id="rId5"/>
    <p:sldId id="270" r:id="rId6"/>
    <p:sldId id="271" r:id="rId7"/>
    <p:sldId id="272" r:id="rId8"/>
    <p:sldId id="273" r:id="rId9"/>
    <p:sldId id="257" r:id="rId10"/>
    <p:sldId id="258" r:id="rId11"/>
    <p:sldId id="259" r:id="rId12"/>
    <p:sldId id="261" r:id="rId13"/>
    <p:sldId id="262" r:id="rId14"/>
    <p:sldId id="263" r:id="rId15"/>
    <p:sldId id="274" r:id="rId16"/>
    <p:sldId id="275" r:id="rId17"/>
    <p:sldId id="276" r:id="rId18"/>
    <p:sldId id="277" r:id="rId19"/>
    <p:sldId id="278" r:id="rId20"/>
    <p:sldId id="279" r:id="rId21"/>
    <p:sldId id="290" r:id="rId22"/>
    <p:sldId id="28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406" y="8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55BB1-B0D1-4BE1-A727-BA01A0D61F28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30E74-1C48-415E-AB0C-648A0BBD7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06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30E74-1C48-415E-AB0C-648A0BBD78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00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3288B-A7B6-A1DB-33B3-BCD90088A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9C8DC-47DF-F7C2-E231-78EA768ED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56488-40E2-F810-BC04-3938519D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FD22-ECC4-41C5-9F06-3FDEE717BB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3EA23-C83D-35E2-952C-8844CD13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599A1-A0E5-A963-6628-80A9F89AD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4BB5-B83E-4359-95BB-65E2892218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67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E40EF-880B-50A0-0BBD-13DACCDEA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C234E0-71ED-20B1-526D-7A118DD86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29367-9492-2CC5-124A-4E2AE974C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FD22-ECC4-41C5-9F06-3FDEE717BB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185EE-0639-FA4D-8173-05DF8EFDA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3A8A7-AFB4-8702-A984-E95FE2E4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4BB5-B83E-4359-95BB-65E2892218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49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2B1986-D681-5C38-DDA8-A9F15ADD76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5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20933-1AB3-892B-51B3-1BAF765D15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41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ADD03-CA50-D955-DAC9-91EA98FA8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FD22-ECC4-41C5-9F06-3FDEE717BB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A9B14-ED06-4CAD-A4B7-23EE824DA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EFE49-3985-752F-862B-7310C064E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4BB5-B83E-4359-95BB-65E2892218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835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F043-727F-4EDA-75DB-DEEE00E8F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B8360-E363-57EC-4079-64AF0A9AC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1F9DA-367D-D3EF-4B5C-7D30BE127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5376-AB03-584D-BF5B-5A768DB2160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EF9C1-1F73-A107-E55E-B1DE83B0D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D03F-94C4-F834-4313-8A836F636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42AE6-71CD-4041-9969-8AC634E81CA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88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6B28F-65AF-04AF-6752-DEAA65EB3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05BD8-836E-FC49-BF61-BB513E8E5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ED7DA-A5C4-4CAF-781C-75BD81E29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5376-AB03-584D-BF5B-5A768DB2160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5AF6B-F4C6-FC79-502A-A17C0741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C2DD5-2B5B-D906-77FB-426FA4070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42AE6-71CD-4041-9969-8AC634E81CA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292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1FA0D-FE66-AC5C-6A8B-AED37F429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81" y="1709751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05217-8908-89FF-F260-61C7D97CA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81" y="4589476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A5219-C712-DD3F-260A-DA82D2186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5376-AB03-584D-BF5B-5A768DB2160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63AFC-2230-262D-DEA7-BBFF27218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AD53E-4F32-D5CC-DDD1-892FB73A7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42AE6-71CD-4041-9969-8AC634E81CA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666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9B30D-B1C9-750B-7590-671CFE479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C02B4-D56D-BB51-6ED3-D04707A58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E0E941-32EE-3D47-74EC-969D69E64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7AE08-97EC-4F77-66D3-D4F4D74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5376-AB03-584D-BF5B-5A768DB2160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9A19B-870C-5B0A-F938-20D9E6CDF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D7E45-256E-13A2-7BFF-7C69629F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42AE6-71CD-4041-9969-8AC634E81CA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4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8773B-F2A7-9EC4-4DFF-DDFEE27D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3" y="365129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93362-EA75-531C-F2A8-8BB2561E1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242EB-A064-3198-D22F-10B11FB2D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83301-27D4-6B12-2CC0-FEBE7C1B6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8E10-4611-BF02-6E46-AD871E8B7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89DD43-FFDD-C040-A7E4-204D18659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5376-AB03-584D-BF5B-5A768DB2160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759443-7291-A583-B172-8BA81C710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8A29A-7F10-D49B-7A88-6F75838A7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42AE6-71CD-4041-9969-8AC634E81CA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37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63AE6-07DF-7A4B-4222-3CFD27B1A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152F80-10E5-76C9-79AE-B5510C356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5376-AB03-584D-BF5B-5A768DB2160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727EA-8A3C-B858-E39F-6E8494AF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7519A-7485-B122-CBCA-7C785C473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42AE6-71CD-4041-9969-8AC634E81CA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44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E21FA4-E4BE-60B3-43AC-D860774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5376-AB03-584D-BF5B-5A768DB2160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B033AA-63E0-86C2-C1A0-CD99D762A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BF5C0-0FC5-A5AF-9ED5-225B4342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42AE6-71CD-4041-9969-8AC634E81CA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337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71D5C-E7FC-BCAD-B56A-0D265274B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1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7E364-8F39-3627-E49E-9BBB74959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3" y="987438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36475-4C89-0C05-7EBE-474547B3C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1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22D62-2DEC-8C9C-19F3-6AC6A47F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5376-AB03-584D-BF5B-5A768DB2160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AF3D3D-E72A-DA41-2DB4-E5AD782F8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A2DF9-DD26-49F0-D4DF-521BDCCD3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42AE6-71CD-4041-9969-8AC634E81CA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73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7F129-A077-32CC-0577-6D3FA7B44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F71C9-84EB-1A17-2C87-E70DF9C1B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36423-6780-8F1C-91F3-226022321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FD22-ECC4-41C5-9F06-3FDEE717BB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26AFA-D7F1-13A6-8BE4-DBED814AE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B26E7-9381-B07E-EA31-A37F5F394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4BB5-B83E-4359-95BB-65E2892218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99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2F1-6776-5770-B4B4-5AF06308C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1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D94139-9B0D-3D2F-DBBA-48D3735677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3" y="987438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672CE-C645-5D0C-4097-61E919283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1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893281-0B07-56DB-BC64-863736562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5376-AB03-584D-BF5B-5A768DB2160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CC772-684E-7152-20E2-BD697DF5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E327DD-0BBA-038C-B0B4-B181C4A1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42AE6-71CD-4041-9969-8AC634E81CA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25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152FF-7E74-B10E-AB64-841B6CF3F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36AAA7-F780-13F6-4E69-D93C40A77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997EF-39C7-8BA6-74DD-A9846FFA6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5376-AB03-584D-BF5B-5A768DB2160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CAEF8-CC7D-4FBB-20B1-D9C8FE01B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E59DC-DE4E-6187-A958-DB9A3BD4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42AE6-71CD-4041-9969-8AC634E81CA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3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1BBFA7-E0D6-8A6F-9294-2180BA68A1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5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6191DE-4117-5644-AA99-19E278EEAA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41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F602A-0A29-A97B-95A2-BC3D8334B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5376-AB03-584D-BF5B-5A768DB2160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E8518-837E-0622-5B26-7AF1CF78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1AE5A-A70D-8633-1B2F-E1886CCA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42AE6-71CD-4041-9969-8AC634E81CA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208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4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772F-6BA6-4C40-B29D-1025DE55D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A1E7-DC84-4453-A9F1-8296C2A2C7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04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772F-6BA6-4C40-B29D-1025DE55D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A1E7-DC84-4453-A9F1-8296C2A2C7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30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772F-6BA6-4C40-B29D-1025DE55D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A1E7-DC84-4453-A9F1-8296C2A2C7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75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772F-6BA6-4C40-B29D-1025DE55D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A1E7-DC84-4453-A9F1-8296C2A2C7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20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772F-6BA6-4C40-B29D-1025DE55D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A1E7-DC84-4453-A9F1-8296C2A2C7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74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772F-6BA6-4C40-B29D-1025DE55D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A1E7-DC84-4453-A9F1-8296C2A2C7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13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772F-6BA6-4C40-B29D-1025DE55D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A1E7-DC84-4453-A9F1-8296C2A2C7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9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10F85-0D5A-067A-42AE-846E8FAE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82" y="1709753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2D626-195F-E4EB-7C9D-D93B342C0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82" y="4589478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6E35C-DE64-818A-0EAD-9506F8316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FD22-ECC4-41C5-9F06-3FDEE717BB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00568-DF6A-89FF-92D8-E71C8F550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BA28F-D4E5-12C7-A199-2F6577BE1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4BB5-B83E-4359-95BB-65E2892218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493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4" y="27305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772F-6BA6-4C40-B29D-1025DE55D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A1E7-DC84-4453-A9F1-8296C2A2C7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84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772F-6BA6-4C40-B29D-1025DE55D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A1E7-DC84-4453-A9F1-8296C2A2C7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21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772F-6BA6-4C40-B29D-1025DE55D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A1E7-DC84-4453-A9F1-8296C2A2C7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54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772F-6BA6-4C40-B29D-1025DE55D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A1E7-DC84-4453-A9F1-8296C2A2C7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760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1E363-B87F-657B-8860-B2EE657D7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847B7A-EAF5-1B8A-BCCF-4671AAF94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A0C5C-28E2-CAC1-1AF6-A40BE98D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EB01-AF31-2944-ABAE-FA2EC839BAD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2DD29-3843-78B9-75C2-9BDD88EF6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2CDDA-E60D-EC84-4B4D-F9CDCC683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5B0C-EB50-5F47-A534-07F0540483F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45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37911-CDB9-8BFB-7A5C-45891DF61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F8693-1EE8-42B1-329D-623C8BF6D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60327-1DD8-5C76-2E0E-A12F5D38B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EB01-AF31-2944-ABAE-FA2EC839BAD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E925B-AFC8-2451-5F2C-39EE99BE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AB2DF-A1B1-0D44-3A71-7847D8EAF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5B0C-EB50-5F47-A534-07F0540483F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02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67619-37E0-94FF-BECA-BB379BBD6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E4906-47D6-8D39-F519-7B5C80C7E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53FC6-C3A5-3C21-5E2C-DCF0FC07F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EB01-AF31-2944-ABAE-FA2EC839BAD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72A03-344D-A006-F981-8F26FF42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EB9F8-1C19-09D6-EC98-829CAA000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5B0C-EB50-5F47-A534-07F0540483F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43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833A-0833-CF21-0265-87A832A1B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057F3-8BB1-681E-040D-06D2BDCF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744685-6857-7374-E462-F627CDFED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0466C-B3A5-438F-B364-E3C4F6525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EB01-AF31-2944-ABAE-FA2EC839BAD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E669D-2E05-2971-9C7C-6D56EA19A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A0081-08C1-707B-FA80-B56D6150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5B0C-EB50-5F47-A534-07F0540483F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50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909F5-3A88-0D69-E387-2CFEA3C76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A9831-B73D-854E-C83E-81F926A97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D84522-971C-8409-B6B1-C2477A69C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49C19A-7D13-CC1D-5231-1568C8193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D63C12-9AEF-CEBB-AC29-9E18F77C7D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0D0EFF-6E06-EE37-8373-5D79708F7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EB01-AF31-2944-ABAE-FA2EC839BAD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54E81-BC1D-909C-BED3-4766D5897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83C38-6A1C-76CE-8A89-D3B48B8CF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5B0C-EB50-5F47-A534-07F0540483F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770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A2A6-781C-4FAF-F212-E11D4EEBB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72B424-731B-A2F9-7DB2-5EBA5562C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EB01-AF31-2944-ABAE-FA2EC839BAD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75313C-79E8-D80F-FB8B-DC4860D1D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165F7-BC84-6A1F-F549-DCC23A68E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5B0C-EB50-5F47-A534-07F0540483F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94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F44E-AECD-4AA9-679F-143187AC9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BA484-D7FA-5A1C-2BFD-8D57CA3EF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0B6BB-F750-39DA-7FA9-68840D7AC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4D08C8-643D-0A66-CBD2-2EB10A02E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FD22-ECC4-41C5-9F06-3FDEE717BB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7402CA-7EB6-086D-381B-028F5F114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70C8E-6EEB-468F-386A-983FB7059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4BB5-B83E-4359-95BB-65E2892218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416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1F6CB7-09D2-66E8-1235-301B434A9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EB01-AF31-2944-ABAE-FA2EC839BAD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2B506A-0722-38F8-CF60-9BDA4B2F4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AA7DF-37CD-AB10-1D00-07BDBB1B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5B0C-EB50-5F47-A534-07F0540483F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6203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F8D20-A86C-24C7-F75F-69EC5096A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DD6FD-DCFE-6189-8B1F-23F2A81D8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071BDA-4FCD-25F0-511D-D2E49072A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42FA8-3EDB-A968-4191-3D5DF5862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EB01-AF31-2944-ABAE-FA2EC839BAD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9BDB4-C6A2-41E4-943B-09CF00EB9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9E28F-DB33-BDE4-B5CE-1A4784ED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5B0C-EB50-5F47-A534-07F0540483F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57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56FFE-3D2B-01BB-648C-076C643E8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8C4ED2-1A60-1173-665F-389C75FBF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7D968-E281-09CA-530A-B741A3585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F5F3A-5257-A7E9-5D5D-72B2ACA41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EB01-AF31-2944-ABAE-FA2EC839BAD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F2E7C-7FEF-0600-0AE1-76A737949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EEE05-3075-8410-DA3E-0ACBB12B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5B0C-EB50-5F47-A534-07F0540483F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958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E4E47-9EC7-05AB-B365-861667928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DAA4C-7B44-8D82-D4DA-E95B9942FB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85846-3993-E792-3DD2-060921C8B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EB01-AF31-2944-ABAE-FA2EC839BAD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EA3A7-86DB-53A3-0BB1-641197624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79CFA-5095-F93E-F760-2EC90A555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5B0C-EB50-5F47-A534-07F0540483F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0160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BDC789-42EB-8D91-B7AE-8CA35A9CC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7A6CD1-E51F-18CE-A91D-679AA9015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61BFB-4A7D-9C2C-98C7-5D0870887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EB01-AF31-2944-ABAE-FA2EC839BAD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1D6AE-F00D-F8B7-D42B-D780BF9B0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AA3CB-AB1E-A189-125F-A02043682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5B0C-EB50-5F47-A534-07F0540483F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2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5DDF1-559A-5F0E-CA45-3AD5AF63D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3" y="365129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988DA-62FA-3D59-F25B-8C3401BE9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6D91A2-2CC8-70D5-E795-E1D1BC63C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072AD9-517C-E45E-5643-D3B309895F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F336A4-3F3D-9D4E-515E-5DD7575C5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C41982-A770-7E3D-3A0A-6E0DC0E27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FD22-ECC4-41C5-9F06-3FDEE717BB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3D4AB2-6565-BEA5-3E59-D18738ECF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CCEFDA-D04B-A977-6671-65F3B8CE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4BB5-B83E-4359-95BB-65E2892218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82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D4890-64D7-3FC7-DFDE-6A67D838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CC9ABB-B90E-A359-5B30-557C21F54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FD22-ECC4-41C5-9F06-3FDEE717BB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0C5216-D9D1-39CA-06BD-E387D3592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94C139-D504-6BF9-D1FA-B67FD6530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4BB5-B83E-4359-95BB-65E2892218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2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1F7751-E650-E3FB-0DA9-51D8CEF90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FD22-ECC4-41C5-9F06-3FDEE717BB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B086E9-EDB2-BEB9-5E59-54F2A256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88A19-BA73-4841-7CFF-E39D7672F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4BB5-B83E-4359-95BB-65E2892218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43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2A21D-0B6B-5E23-98B5-4AF107C3D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4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43D76-9048-DACB-AB06-96231B05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3" y="987440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9C30C-0359-A594-BF5B-A6F072639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4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893BD-414A-BF63-35F9-0442A7CC1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FD22-ECC4-41C5-9F06-3FDEE717BB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6A3FA-3B01-918D-B5FD-061788BE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3F5101-1EEE-AA31-3383-CE5850E76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4BB5-B83E-4359-95BB-65E2892218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63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C6E24-FC15-2985-DD9D-9D8A5A33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4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DBF63D-C201-C0DB-DE0F-8BDA044868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3" y="987440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63DC0-CB61-868D-B46C-48F9E0BAF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4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B52B2-FC83-B245-5E54-6B98A8FA4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FD22-ECC4-41C5-9F06-3FDEE717BB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CBCA2-7959-53D5-3E3F-21572BC16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6C91A-17EA-F40F-4A6E-F6DE8734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4BB5-B83E-4359-95BB-65E2892218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1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69416-15AE-25DB-24E7-CBED9876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42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81198-7E14-669E-B06C-96A56E2A5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42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D3A7F-5E94-3312-31A2-E55159A3A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65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2FD22-ECC4-41C5-9F06-3FDEE717BB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1568C-7968-C1A6-9657-C3F81FA0B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7" y="6356365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8E1DF-860C-CFA7-995D-42D03B9B6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65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34BB5-B83E-4359-95BB-65E2892218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39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38801D-E3C7-F99C-F205-2809B094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42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D6EF2-2B13-6B7E-D277-D3A469EB2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42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B016-B05D-A720-C40D-5DB0731CD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6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E5376-AB03-584D-BF5B-5A768DB2160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AF33D-717E-BEA3-0693-468B1373C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7" y="6356363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200E5-A5BC-7C7F-F77C-D47ACA178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6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42AE6-71CD-4041-9969-8AC634E81CA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64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1772F-6BA6-4C40-B29D-1025DE55D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9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EA1E7-DC84-4453-A9F1-8296C2A2C7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5167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019D94-F188-D204-DDF2-3B75D1B08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0F087-966E-5221-9B5D-66429F314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A369C-831E-70A5-9F8B-B72D904098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BEB01-AF31-2944-ABAE-FA2EC839BAD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10.5.2024.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B9204-20C8-F62F-5C2D-F0D1B18AA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D3614-C354-0F1D-DDC0-3A8A07BD1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05B0C-EB50-5F47-A534-07F0540483F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3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8123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30419E-ABB7-0926-AA09-DF0A08ED24DE}"/>
              </a:ext>
            </a:extLst>
          </p:cNvPr>
          <p:cNvSpPr txBox="1"/>
          <p:nvPr/>
        </p:nvSpPr>
        <p:spPr>
          <a:xfrm>
            <a:off x="226607" y="2209803"/>
            <a:ext cx="94377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Book Antiqua" panose="02040602050305030304" pitchFamily="18" charset="0"/>
              </a:rPr>
              <a:t>БАЊА ЛУКА КРОЗ ВИЈЕКОВЕ</a:t>
            </a:r>
            <a:endParaRPr lang="x-none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697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101F6C-B404-43C6-7ABB-14C543B97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1" t="5301" r="4313" b="12269"/>
          <a:stretch/>
        </p:blipFill>
        <p:spPr>
          <a:xfrm>
            <a:off x="-30057" y="-90152"/>
            <a:ext cx="5187638" cy="3225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D965DA-E4D1-D49A-7FCB-5154A5DFB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666187"/>
            <a:ext cx="5254487" cy="4191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03DFFF-EE7B-286E-1DE5-5845F09B2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13" y="2571135"/>
            <a:ext cx="4856093" cy="42868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59A1F-FD52-496E-5E83-FA68BDEC0292}"/>
              </a:ext>
            </a:extLst>
          </p:cNvPr>
          <p:cNvSpPr/>
          <p:nvPr/>
        </p:nvSpPr>
        <p:spPr>
          <a:xfrm>
            <a:off x="125169" y="848139"/>
            <a:ext cx="3043034" cy="3087756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1879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.  прва болница</a:t>
            </a:r>
          </a:p>
          <a:p>
            <a:endParaRPr lang="sr-Cyrl-RS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1888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.  Фабрика дувана</a:t>
            </a:r>
          </a:p>
          <a:p>
            <a:endParaRPr lang="sr-Cyrl-RS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1870-их  </a:t>
            </a: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изграђен 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самостан Траписти</a:t>
            </a:r>
          </a:p>
          <a:p>
            <a:endParaRPr lang="sr-Cyrl-RS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1891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.  пруга  Бањалука-Беч- Будимпешта</a:t>
            </a:r>
          </a:p>
          <a:p>
            <a:endParaRPr lang="sr-Cyrl-RS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1895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.  Реална </a:t>
            </a: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гимназија</a:t>
            </a:r>
            <a:endParaRPr lang="en-US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D5398D-A497-1E87-E085-460E8ED507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07" y="0"/>
            <a:ext cx="4856092" cy="2666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AC0967-6768-EFEE-B9F1-C3AFEA1A2A2F}"/>
              </a:ext>
            </a:extLst>
          </p:cNvPr>
          <p:cNvSpPr/>
          <p:nvPr/>
        </p:nvSpPr>
        <p:spPr>
          <a:xfrm>
            <a:off x="3262526" y="185531"/>
            <a:ext cx="2961033" cy="66260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000" b="1" dirty="0">
                <a:solidFill>
                  <a:prstClr val="black"/>
                </a:solidFill>
                <a:latin typeface="Book Antiqua" panose="02040602050305030304" pitchFamily="18" charset="0"/>
              </a:rPr>
              <a:t>Аустроугарска владавина</a:t>
            </a: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EAC4F3-F15F-358D-CC2B-F4420953F784}"/>
              </a:ext>
            </a:extLst>
          </p:cNvPr>
          <p:cNvSpPr/>
          <p:nvPr/>
        </p:nvSpPr>
        <p:spPr>
          <a:xfrm>
            <a:off x="5232955" y="3653473"/>
            <a:ext cx="2751948" cy="266617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Траписти се досељавају 70-их 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година </a:t>
            </a:r>
            <a:r>
              <a:rPr lang="en-US">
                <a:solidFill>
                  <a:prstClr val="black"/>
                </a:solidFill>
                <a:latin typeface="Book Antiqua" panose="02040602050305030304" pitchFamily="18" charset="0"/>
              </a:rPr>
              <a:t>XIX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вијека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anose="02040602050305030304" pitchFamily="18" charset="0"/>
              </a:rPr>
              <a:t>и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зградили </a:t>
            </a: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су </a:t>
            </a:r>
            <a:r>
              <a:rPr lang="sr-Cyrl-RS" i="1" dirty="0">
                <a:solidFill>
                  <a:prstClr val="black"/>
                </a:solidFill>
                <a:latin typeface="Book Antiqua" panose="02040602050305030304" pitchFamily="18" charset="0"/>
              </a:rPr>
              <a:t>млин, пивару, фабрику текстила</a:t>
            </a:r>
            <a:r>
              <a:rPr lang="sr-Cyrl-RS" i="1">
                <a:solidFill>
                  <a:prstClr val="black"/>
                </a:solidFill>
                <a:latin typeface="Book Antiqua" panose="02040602050305030304" pitchFamily="18" charset="0"/>
              </a:rPr>
              <a:t>, циглану</a:t>
            </a:r>
            <a:endParaRPr lang="sr-Cyrl-RS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п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роизводили су сир </a:t>
            </a:r>
            <a:r>
              <a:rPr lang="sr-Cyrl-RS" i="1">
                <a:solidFill>
                  <a:prstClr val="black"/>
                </a:solidFill>
                <a:latin typeface="Book Antiqua" panose="02040602050305030304" pitchFamily="18" charset="0"/>
              </a:rPr>
              <a:t>Трапист.</a:t>
            </a:r>
            <a:endParaRPr lang="en-US" i="1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C52812-B1D5-A1DE-E294-0B491A5A21AA}"/>
              </a:ext>
            </a:extLst>
          </p:cNvPr>
          <p:cNvSpPr/>
          <p:nvPr/>
        </p:nvSpPr>
        <p:spPr>
          <a:xfrm>
            <a:off x="6223556" y="3016241"/>
            <a:ext cx="1787387" cy="410621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b="1" dirty="0">
                <a:solidFill>
                  <a:prstClr val="black"/>
                </a:solidFill>
                <a:latin typeface="Book Antiqua" panose="02040602050305030304" pitchFamily="18" charset="0"/>
              </a:rPr>
              <a:t>Самостан Траписти</a:t>
            </a:r>
            <a:endParaRPr lang="en-US" b="1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 descr="Zatvara se Fabrika duvana Banjaluka – 100 radnika na ulici! - RTV Doboj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377" y="2189984"/>
            <a:ext cx="1895060" cy="126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134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C09326-BF8A-9878-5F01-A3F4C2275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515758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9F3D83-2FA5-B34D-1384-F53A08359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81" y="4"/>
            <a:ext cx="487763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D0B42E-E479-FE7C-F6FE-28ECC0C7AB45}"/>
              </a:ext>
            </a:extLst>
          </p:cNvPr>
          <p:cNvSpPr/>
          <p:nvPr/>
        </p:nvSpPr>
        <p:spPr>
          <a:xfrm>
            <a:off x="3262526" y="278313"/>
            <a:ext cx="3230217" cy="87464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000" b="1" dirty="0">
                <a:solidFill>
                  <a:prstClr val="black"/>
                </a:solidFill>
                <a:latin typeface="Book Antiqua" panose="02040602050305030304" pitchFamily="18" charset="0"/>
              </a:rPr>
              <a:t>Ослобођење Бање Луке у Првом свјетском рату</a:t>
            </a: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0ECA6-FBE1-21AA-12E5-E4F33E369CA3}"/>
              </a:ext>
            </a:extLst>
          </p:cNvPr>
          <p:cNvSpPr/>
          <p:nvPr/>
        </p:nvSpPr>
        <p:spPr>
          <a:xfrm>
            <a:off x="2155609" y="1580757"/>
            <a:ext cx="5444053" cy="1272209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b="1" dirty="0">
                <a:solidFill>
                  <a:prstClr val="black"/>
                </a:solidFill>
                <a:latin typeface="Book Antiqua" panose="02040602050305030304" pitchFamily="18" charset="0"/>
              </a:rPr>
              <a:t> Српска војска је ушла у Бању Луку 21.11.1918. године.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Војска је дочекана ријечима: </a:t>
            </a:r>
            <a:r>
              <a:rPr lang="sr-Cyrl-RS" i="1" dirty="0">
                <a:solidFill>
                  <a:prstClr val="black"/>
                </a:solidFill>
                <a:latin typeface="Book Antiqua" panose="02040602050305030304" pitchFamily="18" charset="0"/>
              </a:rPr>
              <a:t>,,Живио краљ Петар, живјели ослободитељи!“</a:t>
            </a:r>
            <a:endParaRPr lang="en-US" i="1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78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биљежавање 90 година Банског двора: Градоначелник посјетио изложбу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90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650" y="4419608"/>
            <a:ext cx="7099300" cy="203132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Бања Лука је у склопу Краљевине Југославије доживјела процват. Постала је сједиште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Врбаске бановине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sr-Cyrl-BA">
              <a:solidFill>
                <a:prstClr val="black"/>
              </a:solidFill>
              <a:latin typeface="Book Antiqu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Нагло се развила захваљујући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бану Светиславу Тиси Милосављевићу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. У његово вријеме изграђени су: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данашња зграда Градске управе, Банског двора и Народног позоришта Републике Српске.</a:t>
            </a:r>
            <a:endParaRPr lang="en-US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67100" y="484257"/>
            <a:ext cx="2971800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BA" sz="2000" b="1">
                <a:solidFill>
                  <a:prstClr val="black"/>
                </a:solidFill>
                <a:latin typeface="Book Antiqua" pitchFamily="18" charset="0"/>
              </a:rPr>
              <a:t>Краљевина Југославија</a:t>
            </a:r>
            <a:endParaRPr lang="en-US" sz="2000" b="1">
              <a:solidFill>
                <a:prstClr val="black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211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бан Светислав Тиса Милосављеви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бан Светислав Тиса Милосављеви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-20782"/>
            <a:ext cx="5035550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" y="4038611"/>
            <a:ext cx="9080500" cy="261610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BA" sz="2000" b="1">
                <a:solidFill>
                  <a:prstClr val="black"/>
                </a:solidFill>
                <a:latin typeface="Book Antiqua" pitchFamily="18" charset="0"/>
              </a:rPr>
              <a:t>Бан Светислав Тиса Милосављевић</a:t>
            </a:r>
          </a:p>
          <a:p>
            <a:pPr algn="ctr"/>
            <a:endParaRPr lang="sr-Cyrl-BA" b="1">
              <a:solidFill>
                <a:prstClr val="black"/>
              </a:solidFill>
              <a:latin typeface="Book Antiqu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У Бању Луку је дошао 8. новембра 1929. године. Стигао је возом без икакве пратње.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Имао је огромне заслуге у настајању неких од најзначајнијих институција у граду. Поред оних најпознатијих, основао је и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бановински Музеј, удружење за туризам, Занатску и Трговачку комору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. Покренуо је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Врбаске новине и Књижевну Крајину.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Отворио је око 160 основних школа широм бановине.</a:t>
            </a:r>
            <a:endParaRPr lang="en-US">
              <a:solidFill>
                <a:prstClr val="black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165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anjaluka.net/wp-content/uploads/2016/08/bl-u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"/>
            <a:ext cx="10058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16943" y="317316"/>
            <a:ext cx="4495800" cy="6463308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Други свјетски рат 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је Бањој Луци донио нове патње и страдања.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Град је бомбардован 9. априла 1941. године, а 1944. га је погодило савезничко бомбардовање.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Бања Лука је тада била у склопу Независне Државе  Хрватске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. 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Многи становници су протјерани или су завршили у концентрационом логору Јасеновац. У зору. 7. фебруара 1942.  године, десио се најмасовнији једнодневни покољ у насељима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Дракулић, Шарговац и Мотике.</a:t>
            </a:r>
          </a:p>
          <a:p>
            <a:pPr marL="285750" indent="-285750">
              <a:buFont typeface="Arial" pitchFamily="34" charset="0"/>
              <a:buChar char="•"/>
            </a:pPr>
            <a:endParaRPr lang="sr-Cyrl-BA" i="1">
              <a:solidFill>
                <a:prstClr val="black"/>
              </a:solidFill>
              <a:latin typeface="Book Antiqu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22. априла 1945. године 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је Народно-ослободилачка војска Југославије ослободила Бању Луку од фашиста. </a:t>
            </a:r>
            <a:r>
              <a:rPr lang="sr-Cyrl-BA" b="1">
                <a:solidFill>
                  <a:prstClr val="black"/>
                </a:solidFill>
                <a:latin typeface="Book Antiqua" pitchFamily="18" charset="0"/>
              </a:rPr>
              <a:t>Бања Лука и данас обиљежава 22. април као Дан града.</a:t>
            </a:r>
            <a:endParaRPr lang="en-US" b="1">
              <a:solidFill>
                <a:prstClr val="black"/>
              </a:solidFill>
              <a:latin typeface="Book Antiqu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b="1">
              <a:solidFill>
                <a:prstClr val="black"/>
              </a:solidFill>
              <a:latin typeface="Book Antiqu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Бања Лука је након рата израсла у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значајан индустријски центар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.</a:t>
            </a:r>
            <a:endParaRPr lang="en-US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317311"/>
            <a:ext cx="3200400" cy="40011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BA" sz="2000" b="1">
                <a:solidFill>
                  <a:prstClr val="black"/>
                </a:solidFill>
                <a:latin typeface="Book Antiqua" pitchFamily="18" charset="0"/>
              </a:rPr>
              <a:t>Други свјетски рат</a:t>
            </a:r>
            <a:endParaRPr lang="en-US" sz="2000" b="1">
              <a:solidFill>
                <a:prstClr val="black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372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6"/>
            <a:ext cx="9905999" cy="686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9600" y="3700522"/>
            <a:ext cx="5257800" cy="286232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За првих пет година од завршетка рата, основано је тридесет државних предузећа –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Руди Чајавец, Крајина, Витаминка, Аутопревоз. 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Предузеће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Сточар 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је проглашено најбољим откупним предузећем у Југославији 1950. године.</a:t>
            </a:r>
          </a:p>
          <a:p>
            <a:endParaRPr lang="sr-Cyrl-BA">
              <a:solidFill>
                <a:prstClr val="black"/>
              </a:solidFill>
              <a:latin typeface="Book Antiqu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Градска расвјета 1945. године располагала је са 150 класичних расвјетних тијела, а већ 1965. године са 1500.</a:t>
            </a:r>
            <a:endParaRPr lang="en-US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8101" y="255657"/>
            <a:ext cx="2209800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BA" sz="2000" b="1">
                <a:solidFill>
                  <a:prstClr val="black"/>
                </a:solidFill>
                <a:latin typeface="Book Antiqua" pitchFamily="18" charset="0"/>
              </a:rPr>
              <a:t>Бања Лука у СФРЈ</a:t>
            </a:r>
            <a:endParaRPr lang="en-US" sz="2000" b="1">
              <a:solidFill>
                <a:prstClr val="black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589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https://upload.wikimedia.org/wikipedia/commons/thumb/5/53/A_plaque_in_honour_of_the_vicitims_of_1969_earthqake%2C_Banja_Luka.jpg/220px-A_plaque_in_honour_of_the_vicitims_of_1969_earthqake%2C_Banja_Lu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810000"/>
            <a:ext cx="449580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бања лука у југославиј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449580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бања лука у југославиј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4" y="0"/>
            <a:ext cx="541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52800" y="297864"/>
            <a:ext cx="3276600" cy="40011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BA" sz="2000" b="1">
                <a:solidFill>
                  <a:prstClr val="black"/>
                </a:solidFill>
                <a:latin typeface="Book Antiqua" pitchFamily="18" charset="0"/>
              </a:rPr>
              <a:t>Земљотреси</a:t>
            </a:r>
            <a:endParaRPr lang="en-US" sz="2000" b="1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0318" y="3277659"/>
            <a:ext cx="6705600" cy="203132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Серије земљотреса у Бањој Луци:</a:t>
            </a:r>
          </a:p>
          <a:p>
            <a:pPr marL="800100" lvl="1" indent="-342900">
              <a:buFont typeface="+mj-lt"/>
              <a:buAutoNum type="arabicPeriod"/>
            </a:pP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20. мај 1888. у 10.30 часова (7 степени Меркалијеве скале са магнитудом од 5,2 степени Рихтера у епицентру)</a:t>
            </a:r>
          </a:p>
          <a:p>
            <a:pPr marL="800100" lvl="1" indent="-342900">
              <a:buFont typeface="+mj-lt"/>
              <a:buAutoNum type="arabicPeriod"/>
            </a:pP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7 потреса током 1935. (најснажнији 11. октобра снаге 7 степени по Меркалијевој скали са магнитудом од 5 степени Рихтера у епиценру)</a:t>
            </a:r>
          </a:p>
          <a:p>
            <a:pPr lvl="1"/>
            <a:endParaRPr lang="sr-Cyrl-BA" i="1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00318" y="4953003"/>
            <a:ext cx="6705600" cy="1477328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26. октобра у 16.36. часова 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почео је најразорнији од свих земљотреса који су погодили овај град. Подрхтавање се наставило и током ноћи. Разорни удар снаге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8,5 по Меркалијевој скали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, а у епицентру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6,6 степени по Рихтеру 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погодио је Бању Луку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27. октобра у 9.11 часова.</a:t>
            </a:r>
            <a:endParaRPr lang="en-US" i="1">
              <a:solidFill>
                <a:prstClr val="black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855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Image result for banja luka krivi sat"/>
          <p:cNvSpPr>
            <a:spLocks noChangeAspect="1" noChangeArrowheads="1"/>
          </p:cNvSpPr>
          <p:nvPr/>
        </p:nvSpPr>
        <p:spPr bwMode="auto">
          <a:xfrm>
            <a:off x="155578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15875"/>
            <a:ext cx="5257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15" descr="Image result for krivi sat banja luka"/>
          <p:cNvSpPr>
            <a:spLocks noChangeAspect="1" noChangeArrowheads="1"/>
          </p:cNvSpPr>
          <p:nvPr/>
        </p:nvSpPr>
        <p:spPr bwMode="auto">
          <a:xfrm>
            <a:off x="307977" y="1588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2" y="0"/>
            <a:ext cx="46686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5814" y="3852925"/>
            <a:ext cx="4187825" cy="286232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Погинуло је 15 становника града, а 1117 људи је било повријеђено.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Материјална штета је била огромна. Значајни губици били су уочљиви у привреди.</a:t>
            </a:r>
          </a:p>
          <a:p>
            <a:pPr marL="285750" indent="-285750">
              <a:buFont typeface="Arial" pitchFamily="34" charset="0"/>
              <a:buChar char="•"/>
            </a:pPr>
            <a:endParaRPr lang="sr-Cyrl-BA">
              <a:solidFill>
                <a:prstClr val="black"/>
              </a:solidFill>
              <a:latin typeface="Book Antiqu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Основци и средњошколци су започету школску 1969</a:t>
            </a:r>
            <a:r>
              <a:rPr lang="en-US">
                <a:solidFill>
                  <a:prstClr val="black"/>
                </a:solidFill>
                <a:latin typeface="Book Antiqua" pitchFamily="18" charset="0"/>
              </a:rPr>
              <a:t>/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70. годину завршили у различитим градовима тадашње СФРЈ.</a:t>
            </a:r>
            <a:endParaRPr lang="en-US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0400" y="4545422"/>
            <a:ext cx="2743200" cy="1477328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285750" indent="-285750" algn="r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На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Тргу Крајине 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се и данас налази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Криви сат 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који је престао да ради 27. октобра у 9.11 часова.</a:t>
            </a:r>
            <a:endParaRPr lang="en-US">
              <a:solidFill>
                <a:prstClr val="black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420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B2592F-6260-B08B-5253-50C1ABF2CE39}"/>
              </a:ext>
            </a:extLst>
          </p:cNvPr>
          <p:cNvSpPr txBox="1"/>
          <p:nvPr/>
        </p:nvSpPr>
        <p:spPr>
          <a:xfrm>
            <a:off x="148089" y="327102"/>
            <a:ext cx="4440129" cy="3970318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i="1" dirty="0">
                <a:solidFill>
                  <a:prstClr val="black"/>
                </a:solidFill>
                <a:latin typeface="Book Antiqua" panose="02040602050305030304" pitchFamily="18" charset="0"/>
              </a:rPr>
              <a:t>Споменик палим борцима </a:t>
            </a:r>
            <a:r>
              <a:rPr lang="x-none" i="1">
                <a:solidFill>
                  <a:prstClr val="black"/>
                </a:solidFill>
                <a:latin typeface="Book Antiqua" panose="02040602050305030304" pitchFamily="18" charset="0"/>
              </a:rPr>
              <a:t>у Бањ</a:t>
            </a:r>
            <a:r>
              <a:rPr lang="sr-Cyrl-BA" i="1">
                <a:solidFill>
                  <a:prstClr val="black"/>
                </a:solidFill>
                <a:latin typeface="Book Antiqua" panose="02040602050305030304" pitchFamily="18" charset="0"/>
              </a:rPr>
              <a:t>ој</a:t>
            </a:r>
            <a:r>
              <a:rPr lang="x-none" i="1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x-none" i="1" dirty="0">
                <a:solidFill>
                  <a:prstClr val="black"/>
                </a:solidFill>
                <a:latin typeface="Book Antiqua" panose="02040602050305030304" pitchFamily="18" charset="0"/>
              </a:rPr>
              <a:t>Луци</a:t>
            </a:r>
            <a:r>
              <a:rPr lang="x-none" dirty="0">
                <a:solidFill>
                  <a:prstClr val="black"/>
                </a:solidFill>
                <a:latin typeface="Book Antiqua" panose="02040602050305030304" pitchFamily="18" charset="0"/>
              </a:rPr>
              <a:t> се налази у центру града на </a:t>
            </a:r>
            <a:r>
              <a:rPr lang="x-none" i="1" dirty="0">
                <a:solidFill>
                  <a:prstClr val="black"/>
                </a:solidFill>
                <a:latin typeface="Book Antiqua" panose="02040602050305030304" pitchFamily="18" charset="0"/>
              </a:rPr>
              <a:t>Тргу </a:t>
            </a:r>
            <a:r>
              <a:rPr lang="x-none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палих</a:t>
            </a:r>
            <a:r>
              <a:rPr lang="x-none" i="1" dirty="0">
                <a:solidFill>
                  <a:prstClr val="black"/>
                </a:solidFill>
                <a:latin typeface="Book Antiqua" panose="02040602050305030304" pitchFamily="18" charset="0"/>
              </a:rPr>
              <a:t> бораца</a:t>
            </a:r>
            <a:r>
              <a:rPr lang="x-none" dirty="0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endParaRPr lang="de-CH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prstClr val="black"/>
                </a:solidFill>
                <a:latin typeface="Book Antiqua" panose="02040602050305030304" pitchFamily="18" charset="0"/>
              </a:rPr>
              <a:t>Споменик је првобитно био постављен </a:t>
            </a:r>
            <a:r>
              <a:rPr lang="x-none">
                <a:solidFill>
                  <a:prstClr val="black"/>
                </a:solidFill>
                <a:latin typeface="Book Antiqua" panose="02040602050305030304" pitchFamily="18" charset="0"/>
              </a:rPr>
              <a:t>на м</a:t>
            </a:r>
            <a:r>
              <a:rPr lang="sr-Cyrl-BA">
                <a:solidFill>
                  <a:prstClr val="black"/>
                </a:solidFill>
                <a:latin typeface="Book Antiqua" panose="02040602050305030304" pitchFamily="18" charset="0"/>
              </a:rPr>
              <a:t>ј</a:t>
            </a:r>
            <a:r>
              <a:rPr lang="x-none">
                <a:solidFill>
                  <a:prstClr val="black"/>
                </a:solidFill>
                <a:latin typeface="Book Antiqua" panose="02040602050305030304" pitchFamily="18" charset="0"/>
              </a:rPr>
              <a:t>есту </a:t>
            </a:r>
            <a:r>
              <a:rPr lang="x-none" dirty="0">
                <a:solidFill>
                  <a:prstClr val="black"/>
                </a:solidFill>
                <a:latin typeface="Book Antiqua" panose="02040602050305030304" pitchFamily="18" charset="0"/>
              </a:rPr>
              <a:t>старог,</a:t>
            </a:r>
            <a:r>
              <a:rPr lang="x-none">
                <a:solidFill>
                  <a:prstClr val="black"/>
                </a:solidFill>
                <a:latin typeface="Book Antiqua" panose="02040602050305030304" pitchFamily="18" charset="0"/>
              </a:rPr>
              <a:t> 19</a:t>
            </a:r>
            <a:r>
              <a:rPr lang="sr-Cyrl-BA">
                <a:solidFill>
                  <a:prstClr val="black"/>
                </a:solidFill>
                <a:latin typeface="Book Antiqua" panose="02040602050305030304" pitchFamily="18" charset="0"/>
              </a:rPr>
              <a:t>41</a:t>
            </a:r>
            <a:r>
              <a:rPr lang="x-none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x-none" dirty="0">
                <a:solidFill>
                  <a:prstClr val="black"/>
                </a:solidFill>
                <a:latin typeface="Book Antiqua" panose="02040602050305030304" pitchFamily="18" charset="0"/>
              </a:rPr>
              <a:t>године срушеног Саборног храма. </a:t>
            </a:r>
            <a:endParaRPr lang="de-CH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prstClr val="black"/>
                </a:solidFill>
                <a:latin typeface="Book Antiqua" panose="02040602050305030304" pitchFamily="18" charset="0"/>
              </a:rPr>
              <a:t>Почетком</a:t>
            </a:r>
            <a:r>
              <a:rPr lang="x-none">
                <a:solidFill>
                  <a:prstClr val="black"/>
                </a:solidFill>
                <a:latin typeface="Book Antiqua" panose="02040602050305030304" pitchFamily="18" charset="0"/>
              </a:rPr>
              <a:t> 1990-их, </a:t>
            </a:r>
            <a:r>
              <a:rPr lang="x-none" dirty="0">
                <a:solidFill>
                  <a:prstClr val="black"/>
                </a:solidFill>
                <a:latin typeface="Book Antiqua" panose="02040602050305030304" pitchFamily="18" charset="0"/>
              </a:rPr>
              <a:t>након одлуке да се овај храм обнови, Споменик палим борцима </a:t>
            </a:r>
            <a:r>
              <a:rPr lang="x-none">
                <a:solidFill>
                  <a:prstClr val="black"/>
                </a:solidFill>
                <a:latin typeface="Book Antiqua" panose="02040602050305030304" pitchFamily="18" charset="0"/>
              </a:rPr>
              <a:t>је прем</a:t>
            </a:r>
            <a:r>
              <a:rPr lang="sr-Cyrl-BA">
                <a:solidFill>
                  <a:prstClr val="black"/>
                </a:solidFill>
                <a:latin typeface="Book Antiqua" panose="02040602050305030304" pitchFamily="18" charset="0"/>
              </a:rPr>
              <a:t>ј</a:t>
            </a:r>
            <a:r>
              <a:rPr lang="x-none">
                <a:solidFill>
                  <a:prstClr val="black"/>
                </a:solidFill>
                <a:latin typeface="Book Antiqua" panose="02040602050305030304" pitchFamily="18" charset="0"/>
              </a:rPr>
              <a:t>ештен на оближњу</a:t>
            </a:r>
            <a:r>
              <a:rPr lang="sr-Cyrl-BA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x-none">
                <a:solidFill>
                  <a:prstClr val="black"/>
                </a:solidFill>
                <a:latin typeface="Book Antiqua" panose="02040602050305030304" pitchFamily="18" charset="0"/>
              </a:rPr>
              <a:t>локацију </a:t>
            </a:r>
            <a:r>
              <a:rPr lang="x-none" dirty="0">
                <a:solidFill>
                  <a:prstClr val="black"/>
                </a:solidFill>
                <a:latin typeface="Book Antiqua" panose="02040602050305030304" pitchFamily="18" charset="0"/>
              </a:rPr>
              <a:t>— </a:t>
            </a:r>
            <a:r>
              <a:rPr lang="x-none">
                <a:solidFill>
                  <a:prstClr val="black"/>
                </a:solidFill>
                <a:latin typeface="Book Antiqua" panose="02040602050305030304" pitchFamily="18" charset="0"/>
              </a:rPr>
              <a:t>поред </a:t>
            </a:r>
            <a:r>
              <a:rPr lang="sr-Cyrl-BA">
                <a:solidFill>
                  <a:prstClr val="black"/>
                </a:solidFill>
                <a:latin typeface="Book Antiqua" panose="02040602050305030304" pitchFamily="18" charset="0"/>
              </a:rPr>
              <a:t>х</a:t>
            </a:r>
            <a:r>
              <a:rPr lang="x-none">
                <a:solidFill>
                  <a:prstClr val="black"/>
                </a:solidFill>
                <a:latin typeface="Book Antiqua" panose="02040602050305030304" pitchFamily="18" charset="0"/>
              </a:rPr>
              <a:t>отела </a:t>
            </a:r>
            <a:r>
              <a:rPr lang="x-none" dirty="0">
                <a:solidFill>
                  <a:prstClr val="black"/>
                </a:solidFill>
                <a:latin typeface="Book Antiqua" panose="02040602050305030304" pitchFamily="18" charset="0"/>
              </a:rPr>
              <a:t>„</a:t>
            </a:r>
            <a:r>
              <a:rPr lang="x-none">
                <a:solidFill>
                  <a:prstClr val="black"/>
                </a:solidFill>
                <a:latin typeface="Book Antiqua" panose="02040602050305030304" pitchFamily="18" charset="0"/>
              </a:rPr>
              <a:t>Босна”</a:t>
            </a:r>
            <a:r>
              <a:rPr lang="sr-Cyrl-BA">
                <a:solidFill>
                  <a:prstClr val="black"/>
                </a:solidFill>
                <a:latin typeface="Book Antiqua" panose="02040602050305030304" pitchFamily="18" charset="0"/>
              </a:rPr>
              <a:t>.</a:t>
            </a:r>
            <a:endParaRPr lang="de-CH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prstClr val="black"/>
                </a:solidFill>
                <a:latin typeface="Book Antiqua" panose="02040602050305030304" pitchFamily="18" charset="0"/>
              </a:rPr>
              <a:t>Споменик је посвећен палим борцима у Народноослободилачком рату. </a:t>
            </a:r>
          </a:p>
        </p:txBody>
      </p:sp>
    </p:spTree>
    <p:extLst>
      <p:ext uri="{BB962C8B-B14F-4D97-AF65-F5344CB8AC3E}">
        <p14:creationId xmlns:p14="http://schemas.microsoft.com/office/powerpoint/2010/main" val="3649411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3F5339-D450-6224-15A2-9EF58FCA0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9333"/>
          <a:stretch/>
        </p:blipFill>
        <p:spPr>
          <a:xfrm>
            <a:off x="5533827" y="-48960"/>
            <a:ext cx="4372174" cy="3433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48E21E-9EDB-55A8-7FE3-7BF2AC3A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4902"/>
            <a:ext cx="5533824" cy="3473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E8B7E-3518-E396-CD44-4EA7E1B2A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24" y="3384907"/>
            <a:ext cx="4372176" cy="3473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549338-BE6A-A99F-C953-9A9947506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3825" cy="33849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AE9797-9B16-DB6C-A85D-307FB7744187}"/>
              </a:ext>
            </a:extLst>
          </p:cNvPr>
          <p:cNvSpPr/>
          <p:nvPr/>
        </p:nvSpPr>
        <p:spPr>
          <a:xfrm>
            <a:off x="3429000" y="290945"/>
            <a:ext cx="3505200" cy="60960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000" b="1" dirty="0">
                <a:latin typeface="Book Antiqua" panose="02040602050305030304" pitchFamily="18" charset="0"/>
              </a:rPr>
              <a:t>Бања Лука </a:t>
            </a:r>
            <a:r>
              <a:rPr lang="sr-Cyrl-RS" sz="2000" b="1">
                <a:latin typeface="Book Antiqua" panose="02040602050305030304" pitchFamily="18" charset="0"/>
              </a:rPr>
              <a:t>у </a:t>
            </a:r>
            <a:r>
              <a:rPr lang="en-US" sz="2000" b="1">
                <a:latin typeface="Book Antiqua" panose="02040602050305030304" pitchFamily="18" charset="0"/>
              </a:rPr>
              <a:t>XX</a:t>
            </a:r>
            <a:r>
              <a:rPr lang="sr-Cyrl-RS" sz="2000" b="1">
                <a:latin typeface="Book Antiqua" panose="02040602050305030304" pitchFamily="18" charset="0"/>
              </a:rPr>
              <a:t> </a:t>
            </a:r>
            <a:r>
              <a:rPr lang="sr-Cyrl-RS" sz="2000" b="1" dirty="0">
                <a:latin typeface="Book Antiqua" panose="02040602050305030304" pitchFamily="18" charset="0"/>
              </a:rPr>
              <a:t>вијеку</a:t>
            </a:r>
            <a:endParaRPr lang="en-US" sz="20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456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81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5F0B40-765A-2EDE-D81F-95530E0FCC7F}"/>
              </a:ext>
            </a:extLst>
          </p:cNvPr>
          <p:cNvSpPr txBox="1"/>
          <p:nvPr/>
        </p:nvSpPr>
        <p:spPr>
          <a:xfrm>
            <a:off x="191891" y="4270603"/>
            <a:ext cx="8964639" cy="203132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Под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називом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Бања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Лука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град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се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први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пут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спомиње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фебруара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1494.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године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у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Повељи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угарског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краља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Владислава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I</a:t>
            </a:r>
            <a:r>
              <a:rPr lang="hr-HR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I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Јагеловића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r-Latn-RS" dirty="0">
              <a:solidFill>
                <a:prstClr val="black"/>
              </a:solidFill>
              <a:latin typeface="Book Antiqua" panose="020406020503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Утврђено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је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да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име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града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потиче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од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старог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придјева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бањ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банов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који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је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давно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ишчезао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из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нашег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језика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задржао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се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само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у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називу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града</a:t>
            </a:r>
            <a:r>
              <a:rPr lang="en-U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Cyrl-BA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Том 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придјеву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је 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додата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именица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лука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“,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што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значи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равница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односно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цијели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назив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града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потиче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од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сложенице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Банова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равница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  <a:endParaRPr lang="x-none" dirty="0">
              <a:solidFill>
                <a:prstClr val="black"/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6869" y="337841"/>
            <a:ext cx="2254685" cy="40011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BA" sz="2000" b="1">
                <a:solidFill>
                  <a:prstClr val="black"/>
                </a:solidFill>
                <a:latin typeface="Book Antiqua" pitchFamily="18" charset="0"/>
              </a:rPr>
              <a:t>Назив града</a:t>
            </a:r>
            <a:endParaRPr lang="en-US" sz="2000" b="1">
              <a:solidFill>
                <a:prstClr val="black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64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1/1f/Borik-Banja_Luka.jpg/200px-Borik-Banja_Lu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47901" y="457200"/>
            <a:ext cx="5410200" cy="40011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BA" sz="2000" b="1">
                <a:solidFill>
                  <a:prstClr val="black"/>
                </a:solidFill>
                <a:latin typeface="Book Antiqua" pitchFamily="18" charset="0"/>
              </a:rPr>
              <a:t>Бања Лука пред распад СФРЈ</a:t>
            </a:r>
            <a:endParaRPr lang="en-US" sz="2000" b="1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9314" y="2819404"/>
            <a:ext cx="3352800" cy="203132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Бања Лука је тада била други град по величини у СР Босни и Херцеговини, а десети у Југославији.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Према попису из 1991. године имала је 150 000 становника.</a:t>
            </a:r>
            <a:endParaRPr lang="en-US">
              <a:solidFill>
                <a:prstClr val="black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772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ања Лу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19500" y="255659"/>
            <a:ext cx="2667000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BA" sz="2000" b="1">
                <a:solidFill>
                  <a:prstClr val="black"/>
                </a:solidFill>
                <a:latin typeface="Book Antiqua" pitchFamily="18" charset="0"/>
              </a:rPr>
              <a:t>Бања Лука у Босни и Херцеговини</a:t>
            </a:r>
            <a:endParaRPr lang="en-US" sz="2000" b="1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1" y="2413341"/>
            <a:ext cx="3048000" cy="203132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285750" indent="-285750" algn="r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Оснивањем Републике Српске, Бања Лука је постала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сједиште већине републичких институција 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као највеће градско насеље овог ентитета БиХ. </a:t>
            </a:r>
            <a:endParaRPr lang="en-US">
              <a:solidFill>
                <a:prstClr val="black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216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afikada banja lu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906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" y="56140"/>
            <a:ext cx="6705054" cy="680186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BA" sz="2000" b="1">
                <a:solidFill>
                  <a:prstClr val="black"/>
                </a:solidFill>
                <a:latin typeface="Book Antiqua" pitchFamily="18" charset="0"/>
              </a:rPr>
              <a:t>Сафикада</a:t>
            </a:r>
          </a:p>
          <a:p>
            <a:endParaRPr lang="sr-Cyrl-BA" sz="2000" b="1">
              <a:solidFill>
                <a:prstClr val="black"/>
              </a:solidFill>
              <a:latin typeface="Book Antiqu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Постоје двије приче о Сафикади и њеном животу. У првој је радња смјештена у период </a:t>
            </a:r>
            <a:r>
              <a:rPr lang="en-US">
                <a:solidFill>
                  <a:prstClr val="black"/>
                </a:solidFill>
                <a:latin typeface="Book Antiqua" pitchFamily="18" charset="0"/>
              </a:rPr>
              <a:t>XVI 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или </a:t>
            </a:r>
            <a:r>
              <a:rPr lang="en-US">
                <a:solidFill>
                  <a:prstClr val="black"/>
                </a:solidFill>
                <a:latin typeface="Book Antiqua" pitchFamily="18" charset="0"/>
              </a:rPr>
              <a:t>XVII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 вијека, а у другој у </a:t>
            </a:r>
            <a:r>
              <a:rPr lang="en-US">
                <a:solidFill>
                  <a:prstClr val="black"/>
                </a:solidFill>
                <a:latin typeface="Book Antiqua" pitchFamily="18" charset="0"/>
              </a:rPr>
              <a:t>XIX 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вијек.</a:t>
            </a:r>
            <a:endParaRPr lang="en-US">
              <a:solidFill>
                <a:prstClr val="black"/>
              </a:solidFill>
              <a:latin typeface="Book Antiqu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Према старијој причи, Сафикада је била кћерка Ферхад-паше Соколовића. Заљубила се у једног од везирских војника који су служили на Кастелу. Пошто је њихова љубав била забрањена, састајали су се у тајности. Одлучили су да побјегну заједно, али је он добио наредбу да иде на фронт гдје је и погинуо. Послије тога, Сафикада је обукла вјенчаницу, стала пред топ који је с Кастела означавао подне и отишла у смрт уз ријечи: „Бићу ти вјерна“.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Према млађој причи, она је била кћерка угледног бањалучког трговца. Приликом шетње око Кастела заљубила се у аустро-угарског војника. Чували су љубав у тајности јер је за муслимане било незамисливо да</a:t>
            </a:r>
            <a:r>
              <a:rPr lang="en-US">
                <a:solidFill>
                  <a:prstClr val="black"/>
                </a:solidFill>
                <a:latin typeface="Book Antiqua" pitchFamily="18" charset="0"/>
              </a:rPr>
              <a:t> 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им се кћерка уда за невјерника. Исто као и у претходној причи, након што су се договорили да побјегну, он је послат на фронт гдје је погинуо. Погођена вијестима, Сафикада се оглушила о заповијест аустро-угарског војника да не прилази Кастелу. Наставила је да хода, па је војник пуцао и убио је.</a:t>
            </a:r>
            <a:endParaRPr lang="en-US">
              <a:solidFill>
                <a:prstClr val="black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081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Петар Кочић - knjizevni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" y="1"/>
            <a:ext cx="51789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e result for петар кочић спомен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472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2366" y="3857930"/>
            <a:ext cx="9445625" cy="292387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BA" sz="2000" b="1">
                <a:solidFill>
                  <a:prstClr val="black"/>
                </a:solidFill>
                <a:latin typeface="Book Antiqua" pitchFamily="18" charset="0"/>
              </a:rPr>
              <a:t>Петар Кочић</a:t>
            </a:r>
          </a:p>
          <a:p>
            <a:pPr algn="ctr"/>
            <a:endParaRPr lang="sr-Cyrl-BA" sz="2000" b="1">
              <a:solidFill>
                <a:prstClr val="black"/>
              </a:solidFill>
              <a:latin typeface="Book Antiqu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Био је српски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књижевник и политичар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Започео је политичку борбу за побољшање положаја српског становништва. Залагао се за побољшање положаја кметова.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Аустро-угарска власт је у њему видјела опасност. Три пута је био хапшен и затваран због критика које је упућивао власти.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1907. године у Бањој Луци покреће лист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Отаџбина.</a:t>
            </a:r>
            <a:endParaRPr lang="sr-Cyrl-BA">
              <a:solidFill>
                <a:prstClr val="black"/>
              </a:solidFill>
              <a:latin typeface="Book Antiqu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Његова најпознатија књижевна дјела су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Јазавац пред судом, Суданија, Јауци са Змијања и приповијетке.</a:t>
            </a:r>
            <a:endParaRPr lang="en-US">
              <a:solidFill>
                <a:prstClr val="black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262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ll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EKA SE ZOVE BORAC! « FK Borac Banjalu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0"/>
            <a:ext cx="53629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3886205"/>
            <a:ext cx="7505700" cy="292387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BA" sz="2000" b="1">
                <a:solidFill>
                  <a:prstClr val="black"/>
                </a:solidFill>
                <a:latin typeface="Book Antiqua" pitchFamily="18" charset="0"/>
              </a:rPr>
              <a:t>Веселин Маслеша</a:t>
            </a:r>
          </a:p>
          <a:p>
            <a:pPr algn="ctr"/>
            <a:endParaRPr lang="sr-Cyrl-BA" sz="2000" b="1">
              <a:solidFill>
                <a:prstClr val="black"/>
              </a:solidFill>
              <a:latin typeface="Book Antiqu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Био је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књижевник, новинар, револуционар, учесник Народноослободилачке борбе и народни херој Југославије.</a:t>
            </a:r>
            <a:endParaRPr lang="sr-Cyrl-BA">
              <a:solidFill>
                <a:prstClr val="black"/>
              </a:solidFill>
              <a:latin typeface="Book Antiqu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>
                <a:solidFill>
                  <a:prstClr val="black"/>
                </a:solidFill>
                <a:latin typeface="Book Antiqua" pitchFamily="18" charset="0"/>
              </a:rPr>
              <a:t>У децембру 1928. године заједно с Отокаром Кершованијем покреће часопис </a:t>
            </a:r>
            <a:r>
              <a:rPr lang="ru-RU" i="1">
                <a:solidFill>
                  <a:prstClr val="black"/>
                </a:solidFill>
                <a:latin typeface="Book Antiqua" pitchFamily="18" charset="0"/>
              </a:rPr>
              <a:t>Нова литература</a:t>
            </a:r>
            <a:r>
              <a:rPr lang="ru-RU">
                <a:solidFill>
                  <a:prstClr val="black"/>
                </a:solidFill>
                <a:latin typeface="Book Antiqua" pitchFamily="18" charset="0"/>
              </a:rPr>
              <a:t>. Ухапшен је послије проглашења шестојануарске диктатуре, 1929. године. Послије седам мјесеци проведених у затвору, протјеран је у Бању Луку.</a:t>
            </a:r>
            <a:endParaRPr lang="sr-Cyrl-BA">
              <a:solidFill>
                <a:prstClr val="black"/>
              </a:solidFill>
              <a:latin typeface="Book Antiqu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1938. године примљен је у чланство Комунистичке партије Југославије.</a:t>
            </a:r>
          </a:p>
        </p:txBody>
      </p:sp>
    </p:spTree>
    <p:extLst>
      <p:ext uri="{BB962C8B-B14F-4D97-AF65-F5344CB8AC3E}">
        <p14:creationId xmlns:p14="http://schemas.microsoft.com/office/powerpoint/2010/main" val="3455760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verview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0180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4729" y="4267203"/>
            <a:ext cx="7848601" cy="236988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BA" sz="2000" b="1">
                <a:solidFill>
                  <a:prstClr val="black"/>
                </a:solidFill>
                <a:latin typeface="Book Antiqua" pitchFamily="18" charset="0"/>
              </a:rPr>
              <a:t>Рада Врањешевић</a:t>
            </a:r>
          </a:p>
          <a:p>
            <a:pPr algn="ctr"/>
            <a:endParaRPr lang="sr-Cyrl-BA" sz="2000" b="1">
              <a:solidFill>
                <a:prstClr val="black"/>
              </a:solidFill>
              <a:latin typeface="Book Antiqu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учесница Народноослободилачке борбе и народни херој Југославије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Примљена је у КПЈ 1940. године.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Ухапшена је крајем 1940. године након чега је избачена из службе.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У вријеме њемачког десанта на Дрвар ухватили су је њемачки падобранци. Покушала је побјећи након осмочасовног мучења, али је том приликом убијена.</a:t>
            </a:r>
            <a:endParaRPr lang="en-US">
              <a:solidFill>
                <a:prstClr val="black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255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verview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17" y="-13138"/>
            <a:ext cx="5050221" cy="687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e result for васо пелагић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7" y="-13138"/>
            <a:ext cx="4956175" cy="687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578" y="3857931"/>
            <a:ext cx="9598025" cy="292387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BA" sz="2000" b="1">
                <a:solidFill>
                  <a:prstClr val="black"/>
                </a:solidFill>
                <a:latin typeface="Book Antiqua" pitchFamily="18" charset="0"/>
              </a:rPr>
              <a:t>Васа Пелагић</a:t>
            </a:r>
          </a:p>
          <a:p>
            <a:pPr algn="ctr"/>
            <a:endParaRPr lang="sr-Cyrl-BA" sz="2000" b="1">
              <a:solidFill>
                <a:prstClr val="black"/>
              </a:solidFill>
              <a:latin typeface="Book Antiqu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представник утопијског социјализма код Срба у другој половини </a:t>
            </a:r>
            <a:r>
              <a:rPr lang="en-US" i="1">
                <a:solidFill>
                  <a:prstClr val="black"/>
                </a:solidFill>
                <a:latin typeface="Book Antiqua" pitchFamily="18" charset="0"/>
              </a:rPr>
              <a:t>XIX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 вијека, просвјетни радник и народни љекар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1866. године постао је управник тада основане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Српске православне богословије 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– прве средње школе у Босни. Примио је чин архимандрита да би заштитио </a:t>
            </a:r>
            <a:r>
              <a:rPr lang="sr-Cyrl-BA" i="1">
                <a:solidFill>
                  <a:prstClr val="black"/>
                </a:solidFill>
                <a:latin typeface="Book Antiqua" pitchFamily="18" charset="0"/>
              </a:rPr>
              <a:t>Богословију у Бањој Луци </a:t>
            </a: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од утицаја све три вјере.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1878. године је радио на организовању отпора окупацији Босне и Херцеговине.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BA">
                <a:solidFill>
                  <a:prstClr val="black"/>
                </a:solidFill>
                <a:latin typeface="Book Antiqua" pitchFamily="18" charset="0"/>
              </a:rPr>
              <a:t>Напустио је калуђерски чин 1873. То је један од разлога што је црквена штампа писала лоше о њему.</a:t>
            </a:r>
            <a:endParaRPr lang="en-US">
              <a:solidFill>
                <a:prstClr val="black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137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 Фото: А. Чави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4824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7249" y="914400"/>
            <a:ext cx="8191502" cy="550920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sr-Cyrl-BA" sz="440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Book Antiqua" pitchFamily="18" charset="0"/>
              </a:rPr>
              <a:t>Радили: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r-Cyrl-BA" sz="440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Book Antiqua" pitchFamily="18" charset="0"/>
              </a:rPr>
              <a:t>Даница Алексић  </a:t>
            </a:r>
            <a:r>
              <a:rPr lang="en-US" sz="440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Book Antiqua" pitchFamily="18" charset="0"/>
              </a:rPr>
              <a:t>I</a:t>
            </a:r>
            <a:r>
              <a:rPr lang="en-US" sz="280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Book Antiqua" pitchFamily="18" charset="0"/>
              </a:rPr>
              <a:t>7</a:t>
            </a:r>
            <a:endParaRPr lang="sr-Cyrl-BA" sz="280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Book Antiqua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sr-Cyrl-BA" sz="440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Book Antiqua" pitchFamily="18" charset="0"/>
              </a:rPr>
              <a:t>Мартина Ратковић</a:t>
            </a:r>
            <a:r>
              <a:rPr lang="en-US" sz="440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Book Antiqua" pitchFamily="18" charset="0"/>
              </a:rPr>
              <a:t>  I</a:t>
            </a:r>
            <a:r>
              <a:rPr lang="en-US" sz="280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Book Antiqua" pitchFamily="18" charset="0"/>
              </a:rPr>
              <a:t>7</a:t>
            </a:r>
            <a:endParaRPr lang="sr-Cyrl-BA" sz="440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Book Antiqua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sr-Cyrl-BA" sz="440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Book Antiqua" pitchFamily="18" charset="0"/>
              </a:rPr>
              <a:t>Никша Декић</a:t>
            </a:r>
            <a:r>
              <a:rPr lang="en-US" sz="440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Book Antiqua" pitchFamily="18" charset="0"/>
              </a:rPr>
              <a:t>  I</a:t>
            </a:r>
            <a:r>
              <a:rPr lang="en-US" sz="280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Book Antiqua" pitchFamily="18" charset="0"/>
              </a:rPr>
              <a:t>3</a:t>
            </a:r>
            <a:endParaRPr lang="sr-Cyrl-BA" sz="280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Book Antiqua" pitchFamily="18" charset="0"/>
            </a:endParaRPr>
          </a:p>
          <a:p>
            <a:endParaRPr lang="sr-Cyrl-BA" sz="280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Book Antiqua" pitchFamily="18" charset="0"/>
            </a:endParaRPr>
          </a:p>
          <a:p>
            <a:r>
              <a:rPr lang="sr-Cyrl-BA" sz="440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Book Antiqua" pitchFamily="18" charset="0"/>
              </a:rPr>
              <a:t>Ментор: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r-Cyrl-BA" sz="440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Book Antiqua" pitchFamily="18" charset="0"/>
              </a:rPr>
              <a:t>Силвана Новаковић, проф.</a:t>
            </a:r>
          </a:p>
          <a:p>
            <a:endParaRPr lang="sr-Cyrl-BA" sz="280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Book Antiqua" pitchFamily="18" charset="0"/>
            </a:endParaRPr>
          </a:p>
          <a:p>
            <a:endParaRPr lang="en-US" sz="320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496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266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084EE9-0D2F-30BC-F33E-2FEF58C38195}"/>
              </a:ext>
            </a:extLst>
          </p:cNvPr>
          <p:cNvSpPr txBox="1"/>
          <p:nvPr/>
        </p:nvSpPr>
        <p:spPr>
          <a:xfrm>
            <a:off x="0" y="3351129"/>
            <a:ext cx="4396636" cy="313932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Одувијек</a:t>
            </a:r>
            <a:r>
              <a:rPr lang="sr-Cyrl-BA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,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 још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од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i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палеолитског</a:t>
            </a:r>
            <a:r>
              <a:rPr lang="sr-Latn-RS" i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i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периода</a:t>
            </a:r>
            <a:r>
              <a:rPr lang="sr-Cyrl-BA" i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, 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уз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Врбас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 су се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на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обје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његове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обале,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развијал</a:t>
            </a:r>
            <a:r>
              <a:rPr lang="sr-Cyrl-BA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а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насеља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различитих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племена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x-none" dirty="0">
              <a:solidFill>
                <a:prstClr val="black"/>
              </a:solidFill>
              <a:latin typeface="Book Antiqua" panose="020406020503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x-none" dirty="0">
              <a:solidFill>
                <a:prstClr val="black"/>
              </a:solidFill>
              <a:latin typeface="Book Antiqua" panose="020406020503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Поуздано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се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зна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да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је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у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предримском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и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римском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периоду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ово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подручје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насељавало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илирско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племе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Мезеја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који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су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заједно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овим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просторима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укључени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у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римску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покрајину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Илирик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x-none" dirty="0">
              <a:solidFill>
                <a:prstClr val="black"/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600" y="274848"/>
            <a:ext cx="2304790" cy="40011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BA" sz="2000" b="1">
                <a:solidFill>
                  <a:prstClr val="black"/>
                </a:solidFill>
                <a:latin typeface="Book Antiqua" pitchFamily="18" charset="0"/>
              </a:rPr>
              <a:t>Прва насеља</a:t>
            </a:r>
            <a:endParaRPr lang="en-US" sz="2000" b="1">
              <a:solidFill>
                <a:prstClr val="black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22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722"/>
            <a:lum/>
          </a:blip>
          <a:srcRect/>
          <a:stretch>
            <a:fillRect t="-28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2A13A3-B5CD-8917-9CB8-E5D2C24F3101}"/>
              </a:ext>
            </a:extLst>
          </p:cNvPr>
          <p:cNvSpPr txBox="1"/>
          <p:nvPr/>
        </p:nvSpPr>
        <p:spPr>
          <a:xfrm>
            <a:off x="213726" y="2669599"/>
            <a:ext cx="5098876" cy="230832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Римљани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су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први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открили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љековито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дејство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минералних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вода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на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извориштима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у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околини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града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Горњем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Шехеру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Слатини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и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Лакташима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Бања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Лука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се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у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то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вријеме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налазила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на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значајном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путу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који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су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изградили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Римљани</a:t>
            </a:r>
            <a:r>
              <a:rPr lang="sr-Latn-RS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и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који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је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водио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од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Сплита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Салоне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до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Градишке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r-Latn-RS" i="1" dirty="0" err="1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Сервитиум</a:t>
            </a:r>
            <a:r>
              <a:rPr lang="sr-Latn-RS" i="1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sr-Latn-RS" dirty="0">
                <a:solidFill>
                  <a:prstClr val="black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x-none" dirty="0">
              <a:solidFill>
                <a:prstClr val="black"/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3515" y="388307"/>
            <a:ext cx="3519814" cy="40011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BA" sz="2000" b="1">
                <a:solidFill>
                  <a:prstClr val="black"/>
                </a:solidFill>
                <a:latin typeface="Book Antiqua" pitchFamily="18" charset="0"/>
              </a:rPr>
              <a:t>Римљани у Бањој Луци</a:t>
            </a:r>
            <a:endParaRPr lang="en-US" sz="2000" b="1">
              <a:solidFill>
                <a:prstClr val="black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222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804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AA4F3C-A303-9B1F-4879-A530AD767C5C}"/>
              </a:ext>
            </a:extLst>
          </p:cNvPr>
          <p:cNvSpPr txBox="1"/>
          <p:nvPr/>
        </p:nvSpPr>
        <p:spPr>
          <a:xfrm>
            <a:off x="633348" y="5067365"/>
            <a:ext cx="4925860" cy="1477328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У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данашњем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срцу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града</a:t>
            </a:r>
            <a:r>
              <a:rPr lang="sr-Latn-RS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, </a:t>
            </a:r>
            <a:r>
              <a:rPr lang="sr-Latn-RS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које</a:t>
            </a:r>
            <a:r>
              <a:rPr lang="sr-Latn-RS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краси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културно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–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историјски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споменик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– </a:t>
            </a:r>
            <a:r>
              <a:rPr lang="sr-Latn-RS" i="1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тврђава</a:t>
            </a:r>
            <a:r>
              <a:rPr lang="sr-Latn-RS" i="1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i="1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Кастел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–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подигнуто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је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римско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војно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утврђење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i="1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Кастра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,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унутар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којег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се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одвијао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живот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римског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војног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 </a:t>
            </a:r>
            <a:r>
              <a:rPr lang="sr-Latn-RS" dirty="0" err="1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насеља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Times New Roman" panose="02020603050405020304" pitchFamily="18" charset="0"/>
              </a:rPr>
              <a:t>.</a:t>
            </a:r>
            <a:r>
              <a:rPr lang="sr-Latn-RS" dirty="0">
                <a:solidFill>
                  <a:prstClr val="black"/>
                </a:solidFill>
                <a:latin typeface="Book Antiqu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x-none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44658" y="526455"/>
            <a:ext cx="2868460" cy="40011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BA" sz="2000" b="1">
                <a:solidFill>
                  <a:prstClr val="black"/>
                </a:solidFill>
                <a:latin typeface="Book Antiqua" pitchFamily="18" charset="0"/>
              </a:rPr>
              <a:t>Тврђава Кастел</a:t>
            </a:r>
            <a:endParaRPr lang="en-US" sz="2000" b="1">
              <a:solidFill>
                <a:prstClr val="black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959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69547-ACF2-B9ED-BF62-BB78C1E31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7329276"/>
            <a:ext cx="601980" cy="85390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2F6C59-1CAD-E42F-4EF9-A07309F7B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238251" y="7821653"/>
            <a:ext cx="3436622" cy="14489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0391EA-F89D-3978-7007-B4D9CE4ECF5F}"/>
              </a:ext>
            </a:extLst>
          </p:cNvPr>
          <p:cNvSpPr/>
          <p:nvPr/>
        </p:nvSpPr>
        <p:spPr>
          <a:xfrm>
            <a:off x="2457459" y="182880"/>
            <a:ext cx="4297679" cy="548640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000" b="1" dirty="0">
                <a:solidFill>
                  <a:prstClr val="black"/>
                </a:solidFill>
                <a:latin typeface="Book Antiqua" panose="02040602050305030304" pitchFamily="18" charset="0"/>
              </a:rPr>
              <a:t>Стари Словени</a:t>
            </a: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A1DCBB-1935-3265-6F65-8E5325A99E2A}"/>
              </a:ext>
            </a:extLst>
          </p:cNvPr>
          <p:cNvSpPr/>
          <p:nvPr/>
        </p:nvSpPr>
        <p:spPr>
          <a:xfrm>
            <a:off x="5429250" y="3052689"/>
            <a:ext cx="2583180" cy="1814732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Словенска племена насељавају  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ово подручје </a:t>
            </a: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у </a:t>
            </a:r>
            <a:r>
              <a:rPr lang="sr-Latn-BA" dirty="0">
                <a:solidFill>
                  <a:prstClr val="black"/>
                </a:solidFill>
                <a:latin typeface="Book Antiqua" panose="02040602050305030304" pitchFamily="18" charset="0"/>
              </a:rPr>
              <a:t>VI </a:t>
            </a: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и </a:t>
            </a:r>
            <a:r>
              <a:rPr lang="sr-Latn-BA">
                <a:solidFill>
                  <a:prstClr val="black"/>
                </a:solidFill>
                <a:latin typeface="Book Antiqua" panose="02040602050305030304" pitchFamily="18" charset="0"/>
              </a:rPr>
              <a:t>VII 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вијеку.</a:t>
            </a:r>
            <a:endParaRPr lang="en-US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411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88A58-32EA-3644-C24F-75A785EC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7828E0-EE0A-4C13-4169-4986066D6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" y="-5067"/>
            <a:ext cx="5796714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41E78E-9198-D677-892A-9721B1DCD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74" y="0"/>
            <a:ext cx="4106330" cy="68478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BE5D75-0D47-273E-86BD-E9DD340807D9}"/>
              </a:ext>
            </a:extLst>
          </p:cNvPr>
          <p:cNvSpPr/>
          <p:nvPr/>
        </p:nvSpPr>
        <p:spPr>
          <a:xfrm>
            <a:off x="2648779" y="365142"/>
            <a:ext cx="4382328" cy="721553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000" b="1" dirty="0">
                <a:solidFill>
                  <a:prstClr val="black"/>
                </a:solidFill>
                <a:latin typeface="Book Antiqua" panose="02040602050305030304" pitchFamily="18" charset="0"/>
              </a:rPr>
              <a:t>Бања Лука под турском влашћу</a:t>
            </a: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334024-CA70-E964-FFF8-AFB683243B2B}"/>
              </a:ext>
            </a:extLst>
          </p:cNvPr>
          <p:cNvSpPr/>
          <p:nvPr/>
        </p:nvSpPr>
        <p:spPr>
          <a:xfrm>
            <a:off x="310097" y="3309886"/>
            <a:ext cx="3308866" cy="3296991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Доласком </a:t>
            </a: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Турака </a:t>
            </a:r>
            <a:r>
              <a:rPr lang="sr-Cyrl-RS" i="1" dirty="0">
                <a:solidFill>
                  <a:prstClr val="black"/>
                </a:solidFill>
                <a:latin typeface="Book Antiqua" panose="02040602050305030304" pitchFamily="18" charset="0"/>
              </a:rPr>
              <a:t>1528</a:t>
            </a:r>
            <a:r>
              <a:rPr lang="sr-Cyrl-RS" i="1">
                <a:solidFill>
                  <a:prstClr val="black"/>
                </a:solidFill>
                <a:latin typeface="Book Antiqua" panose="02040602050305030304" pitchFamily="18" charset="0"/>
              </a:rPr>
              <a:t>. године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, Бања Лука </a:t>
            </a: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постаје стратешко упориште.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Тада се развија </a:t>
            </a:r>
            <a:r>
              <a:rPr lang="sr-Cyrl-RS" i="1" dirty="0">
                <a:solidFill>
                  <a:prstClr val="black"/>
                </a:solidFill>
                <a:latin typeface="Book Antiqua" panose="02040602050305030304" pitchFamily="18" charset="0"/>
              </a:rPr>
              <a:t>прво насеље оријенталног типа, око Цареве  махале у Горњем Шехеру</a:t>
            </a: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с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једиште Босанског пашалука</a:t>
            </a:r>
            <a:endParaRPr lang="sr-Cyrl-RS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837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6C1E-78B4-689E-7A75-DF961D6F1A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7B9338-DAAC-5696-1171-071839900E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D52E9-CCA7-CD1A-EE1A-BEE8770EA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6277390" cy="7050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AF941-6BE3-A742-22A9-94CBB6058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1" y="2951180"/>
            <a:ext cx="3714750" cy="39068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D7B71C-E195-CF46-DE7F-32648CD4296C}"/>
              </a:ext>
            </a:extLst>
          </p:cNvPr>
          <p:cNvSpPr/>
          <p:nvPr/>
        </p:nvSpPr>
        <p:spPr>
          <a:xfrm>
            <a:off x="204586" y="3357201"/>
            <a:ext cx="2934114" cy="309476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У периоду 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од 1576. до 1578</a:t>
            </a: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. године изградио је преко 200 објеката као што су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: </a:t>
            </a:r>
            <a:r>
              <a:rPr lang="sr-Cyrl-RS" i="1">
                <a:solidFill>
                  <a:prstClr val="black"/>
                </a:solidFill>
                <a:latin typeface="Book Antiqua" panose="02040602050305030304" pitchFamily="18" charset="0"/>
              </a:rPr>
              <a:t>џамије </a:t>
            </a:r>
            <a:r>
              <a:rPr lang="sr-Cyrl-RS" i="1" dirty="0">
                <a:solidFill>
                  <a:prstClr val="black"/>
                </a:solidFill>
                <a:latin typeface="Book Antiqua" panose="02040602050305030304" pitchFamily="18" charset="0"/>
              </a:rPr>
              <a:t>Ферхадија и    Арнаудија, дрвени мост преко Врбаса, камени мост преко Црквене, водовод, трговачке радње, јавну кухињу</a:t>
            </a: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...</a:t>
            </a:r>
            <a:endParaRPr lang="en-US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C7ED6B-8D8B-9D4F-3DD3-07690FA2DBE6}"/>
              </a:ext>
            </a:extLst>
          </p:cNvPr>
          <p:cNvSpPr/>
          <p:nvPr/>
        </p:nvSpPr>
        <p:spPr>
          <a:xfrm>
            <a:off x="3122545" y="159043"/>
            <a:ext cx="3068709" cy="771181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000" b="1" dirty="0">
                <a:solidFill>
                  <a:prstClr val="black"/>
                </a:solidFill>
                <a:latin typeface="Book Antiqua" panose="02040602050305030304" pitchFamily="18" charset="0"/>
              </a:rPr>
              <a:t>Ферхад-паша Соколовић</a:t>
            </a: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2BFD67-FAF7-0DE6-36B5-6AA36384F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1" y="0"/>
            <a:ext cx="3714750" cy="32559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66FF817-0A97-208C-C732-C3E072CBB922}"/>
              </a:ext>
            </a:extLst>
          </p:cNvPr>
          <p:cNvSpPr/>
          <p:nvPr/>
        </p:nvSpPr>
        <p:spPr>
          <a:xfrm>
            <a:off x="8183217" y="79531"/>
            <a:ext cx="1561272" cy="477077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b="1">
                <a:solidFill>
                  <a:prstClr val="black"/>
                </a:solidFill>
                <a:latin typeface="Book Antiqua" panose="02040602050305030304" pitchFamily="18" charset="0"/>
              </a:rPr>
              <a:t>Арнаудија</a:t>
            </a:r>
            <a:endParaRPr lang="sr-Cyrl-RS" b="1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19B3F6-60BF-1A2F-C382-72054CC5A005}"/>
              </a:ext>
            </a:extLst>
          </p:cNvPr>
          <p:cNvSpPr/>
          <p:nvPr/>
        </p:nvSpPr>
        <p:spPr>
          <a:xfrm>
            <a:off x="8021707" y="1122364"/>
            <a:ext cx="1722782" cy="1962582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Османски стил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Доњи Шехер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в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ише </a:t>
            </a: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пута оштећена</a:t>
            </a:r>
            <a:endParaRPr lang="en-US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CF5FC2-8B86-CC63-D8C5-5679297D181D}"/>
              </a:ext>
            </a:extLst>
          </p:cNvPr>
          <p:cNvSpPr/>
          <p:nvPr/>
        </p:nvSpPr>
        <p:spPr>
          <a:xfrm>
            <a:off x="6347386" y="3348041"/>
            <a:ext cx="1674329" cy="4736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b="1" dirty="0">
                <a:solidFill>
                  <a:prstClr val="black"/>
                </a:solidFill>
                <a:latin typeface="Book Antiqua" panose="02040602050305030304" pitchFamily="18" charset="0"/>
              </a:rPr>
              <a:t>Ферхадија</a:t>
            </a:r>
            <a:endParaRPr lang="en-US" b="1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89BBD7-CAC8-10D5-1EEB-CA1A10E5CFF7}"/>
              </a:ext>
            </a:extLst>
          </p:cNvPr>
          <p:cNvSpPr/>
          <p:nvPr/>
        </p:nvSpPr>
        <p:spPr>
          <a:xfrm>
            <a:off x="6156615" y="3856380"/>
            <a:ext cx="1744312" cy="218150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1579. година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Османски стил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обновљена </a:t>
            </a: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2016. године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471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8A919-93B3-654E-558C-82AFF9A6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5B0D3DB-4D18-9916-27EE-3E216E1238CE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527686" y="6081070"/>
            <a:ext cx="8543925" cy="57263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2E14C0-1A61-8D9B-8CAD-4C9E3CB85710}"/>
              </a:ext>
            </a:extLst>
          </p:cNvPr>
          <p:cNvSpPr/>
          <p:nvPr/>
        </p:nvSpPr>
        <p:spPr>
          <a:xfrm>
            <a:off x="5213214" y="4925659"/>
            <a:ext cx="4265645" cy="1578187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1866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en-US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први телеграф</a:t>
            </a:r>
          </a:p>
          <a:p>
            <a:endParaRPr lang="sr-Cyrl-RS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1872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en-US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пруга Бањалука-Добрљин</a:t>
            </a:r>
          </a:p>
          <a:p>
            <a:endParaRPr lang="sr-Cyrl-RS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1878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en-US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Аустро</a:t>
            </a:r>
            <a:r>
              <a:rPr lang="sr-Cyrl-BA">
                <a:solidFill>
                  <a:prstClr val="black"/>
                </a:solidFill>
                <a:latin typeface="Book Antiqua" panose="02040602050305030304" pitchFamily="18" charset="0"/>
              </a:rPr>
              <a:t>-</a:t>
            </a:r>
            <a:r>
              <a:rPr lang="sr-Cyrl-RS">
                <a:solidFill>
                  <a:prstClr val="black"/>
                </a:solidFill>
                <a:latin typeface="Book Antiqua" panose="02040602050305030304" pitchFamily="18" charset="0"/>
              </a:rPr>
              <a:t>угарска </a:t>
            </a:r>
            <a:r>
              <a:rPr lang="sr-Cyrl-RS" dirty="0">
                <a:solidFill>
                  <a:prstClr val="black"/>
                </a:solidFill>
                <a:latin typeface="Book Antiqua" panose="02040602050305030304" pitchFamily="18" charset="0"/>
              </a:rPr>
              <a:t>окупација</a:t>
            </a:r>
            <a:endParaRPr lang="en-US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34049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1550</Words>
  <Application>Microsoft Office PowerPoint</Application>
  <PresentationFormat>Формат папира А4 (210x297 мм)</PresentationFormat>
  <Paragraphs>129</Paragraphs>
  <Slides>27</Slides>
  <Notes>1</Notes>
  <HiddenSlides>0</HiddenSlides>
  <MMClips>0</MMClips>
  <ScaleCrop>false</ScaleCrop>
  <HeadingPairs>
    <vt:vector size="6" baseType="variant">
      <vt:variant>
        <vt:lpstr>Коришћени фонтови</vt:lpstr>
      </vt:variant>
      <vt:variant>
        <vt:i4>4</vt:i4>
      </vt:variant>
      <vt:variant>
        <vt:lpstr>Тема</vt:lpstr>
      </vt:variant>
      <vt:variant>
        <vt:i4>4</vt:i4>
      </vt:variant>
      <vt:variant>
        <vt:lpstr>Наслови слајдова</vt:lpstr>
      </vt:variant>
      <vt:variant>
        <vt:i4>27</vt:i4>
      </vt:variant>
    </vt:vector>
  </HeadingPairs>
  <TitlesOfParts>
    <vt:vector size="35" baseType="lpstr">
      <vt:lpstr>Arial</vt:lpstr>
      <vt:lpstr>Book Antiqua</vt:lpstr>
      <vt:lpstr>Calibri</vt:lpstr>
      <vt:lpstr>Calibri Light</vt:lpstr>
      <vt:lpstr>1_Office Theme</vt:lpstr>
      <vt:lpstr>Office Theme</vt:lpstr>
      <vt:lpstr>2_Office Theme</vt:lpstr>
      <vt:lpstr>3_Office Theme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Danica</dc:creator>
  <cp:lastModifiedBy>Sanja D</cp:lastModifiedBy>
  <cp:revision>18</cp:revision>
  <dcterms:created xsi:type="dcterms:W3CDTF">2023-04-15T13:56:22Z</dcterms:created>
  <dcterms:modified xsi:type="dcterms:W3CDTF">2024-05-10T18:03:05Z</dcterms:modified>
</cp:coreProperties>
</file>