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8" r:id="rId13"/>
    <p:sldId id="270" r:id="rId14"/>
    <p:sldId id="271" r:id="rId15"/>
    <p:sldId id="272" r:id="rId16"/>
    <p:sldId id="267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B3F"/>
    <a:srgbClr val="F3D997"/>
    <a:srgbClr val="C8C4C1"/>
    <a:srgbClr val="FFE285"/>
    <a:srgbClr val="D7B75B"/>
    <a:srgbClr val="E5DBCF"/>
    <a:srgbClr val="E5D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5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8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 l="-2000" t="-9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C7EA-B63E-41AB-9BB1-2C291E30CE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90C6-718C-4A54-9010-867EAD26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l="-2000" t="-9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62062"/>
            <a:ext cx="10972800" cy="3411537"/>
          </a:xfrm>
        </p:spPr>
        <p:txBody>
          <a:bodyPr>
            <a:normAutofit fontScale="90000"/>
          </a:bodyPr>
          <a:lstStyle/>
          <a:p>
            <a:r>
              <a:rPr lang="sr-Cyrl-R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Прозни рад Светозара Ћоровића на примјеру </a:t>
            </a:r>
            <a:r>
              <a:rPr lang="sr-Cyrl-R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дјела</a:t>
            </a:r>
            <a:r>
              <a:rPr lang="sr-Cyrl-R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Cyrl-R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Стојан Мутикаша</a:t>
            </a:r>
            <a:r>
              <a:rPr lang="sr-Latn-R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5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159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/>
              <a:t>ЛИКОВИ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11074400" cy="5257800"/>
          </a:xfrm>
        </p:spPr>
        <p:txBody>
          <a:bodyPr/>
          <a:lstStyle/>
          <a:p>
            <a:r>
              <a:rPr lang="en-US" sz="3200" dirty="0" err="1">
                <a:solidFill>
                  <a:srgbClr val="D1AB3F"/>
                </a:solidFill>
              </a:rPr>
              <a:t>Стојан</a:t>
            </a:r>
            <a:r>
              <a:rPr lang="en-US" sz="3200" dirty="0">
                <a:solidFill>
                  <a:srgbClr val="D1AB3F"/>
                </a:solidFill>
              </a:rPr>
              <a:t> </a:t>
            </a:r>
            <a:r>
              <a:rPr lang="en-US" sz="3200" dirty="0" err="1">
                <a:solidFill>
                  <a:srgbClr val="D1AB3F"/>
                </a:solidFill>
              </a:rPr>
              <a:t>Мутикаша</a:t>
            </a:r>
            <a:r>
              <a:rPr lang="en-US" dirty="0"/>
              <a:t>: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почетку</a:t>
            </a:r>
            <a:r>
              <a:rPr lang="en-US" dirty="0"/>
              <a:t> </a:t>
            </a:r>
            <a:r>
              <a:rPr lang="en-US" dirty="0" err="1"/>
              <a:t>њежан</a:t>
            </a:r>
            <a:r>
              <a:rPr lang="en-US" dirty="0"/>
              <a:t>, </a:t>
            </a:r>
            <a:r>
              <a:rPr lang="en-US" dirty="0" err="1"/>
              <a:t>потом</a:t>
            </a:r>
            <a:r>
              <a:rPr lang="en-US" dirty="0"/>
              <a:t> </a:t>
            </a:r>
            <a:r>
              <a:rPr lang="en-US" dirty="0" err="1"/>
              <a:t>груб</a:t>
            </a:r>
            <a:r>
              <a:rPr lang="en-US" dirty="0"/>
              <a:t> и </a:t>
            </a:r>
            <a:r>
              <a:rPr lang="en-US" dirty="0" err="1"/>
              <a:t>искварен</a:t>
            </a:r>
            <a:r>
              <a:rPr lang="en-US" dirty="0"/>
              <a:t>. </a:t>
            </a:r>
            <a:r>
              <a:rPr lang="en-US" dirty="0" err="1"/>
              <a:t>Лик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у </a:t>
            </a:r>
            <a:r>
              <a:rPr lang="en-US" dirty="0" err="1"/>
              <a:t>цјелини</a:t>
            </a:r>
            <a:r>
              <a:rPr lang="en-US" dirty="0"/>
              <a:t> </a:t>
            </a:r>
            <a:r>
              <a:rPr lang="en-US" dirty="0" err="1"/>
              <a:t>окарактерисан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материјалиста</a:t>
            </a:r>
            <a:r>
              <a:rPr lang="en-US" dirty="0"/>
              <a:t>.</a:t>
            </a:r>
            <a:endParaRPr lang="sr-Latn-RS" dirty="0"/>
          </a:p>
          <a:p>
            <a:endParaRPr lang="sr-Latn-RS" b="1" dirty="0">
              <a:solidFill>
                <a:srgbClr val="D1AB3F"/>
              </a:solidFill>
            </a:endParaRPr>
          </a:p>
          <a:p>
            <a:r>
              <a:rPr lang="en-US" sz="3200" b="1" dirty="0" err="1">
                <a:solidFill>
                  <a:srgbClr val="D1AB3F"/>
                </a:solidFill>
              </a:rPr>
              <a:t>Роса</a:t>
            </a:r>
            <a:r>
              <a:rPr lang="en-US" dirty="0"/>
              <a:t>: </a:t>
            </a:r>
            <a:r>
              <a:rPr lang="en-US" dirty="0" err="1"/>
              <a:t>Малена</a:t>
            </a:r>
            <a:r>
              <a:rPr lang="en-US" dirty="0"/>
              <a:t>, </a:t>
            </a:r>
            <a:r>
              <a:rPr lang="en-US" dirty="0" err="1"/>
              <a:t>пуначка</a:t>
            </a:r>
            <a:r>
              <a:rPr lang="en-US" dirty="0"/>
              <a:t>, </a:t>
            </a:r>
            <a:r>
              <a:rPr lang="en-US" dirty="0" err="1"/>
              <a:t>румена</a:t>
            </a:r>
            <a:r>
              <a:rPr lang="en-US" dirty="0"/>
              <a:t>, </a:t>
            </a:r>
            <a:r>
              <a:rPr lang="en-US" dirty="0" err="1"/>
              <a:t>црнокоса</a:t>
            </a:r>
            <a:r>
              <a:rPr lang="en-US" dirty="0"/>
              <a:t> </a:t>
            </a:r>
            <a:r>
              <a:rPr lang="en-US" dirty="0" err="1"/>
              <a:t>дјевојка</a:t>
            </a:r>
            <a:r>
              <a:rPr lang="en-US" dirty="0"/>
              <a:t>. </a:t>
            </a:r>
            <a:r>
              <a:rPr lang="en-US" dirty="0" err="1"/>
              <a:t>Била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Стојанова</a:t>
            </a:r>
            <a:r>
              <a:rPr lang="en-US" dirty="0"/>
              <a:t> </a:t>
            </a:r>
            <a:r>
              <a:rPr lang="en-US" dirty="0" err="1"/>
              <a:t>прва</a:t>
            </a:r>
            <a:r>
              <a:rPr lang="en-US" dirty="0"/>
              <a:t> </a:t>
            </a:r>
            <a:r>
              <a:rPr lang="en-US" dirty="0" err="1"/>
              <a:t>љубав</a:t>
            </a:r>
            <a:r>
              <a:rPr lang="en-US" dirty="0"/>
              <a:t>.</a:t>
            </a:r>
          </a:p>
          <a:p>
            <a:endParaRPr lang="sr-Latn-RS" b="1" dirty="0">
              <a:solidFill>
                <a:srgbClr val="D1AB3F"/>
              </a:solidFill>
            </a:endParaRPr>
          </a:p>
          <a:p>
            <a:r>
              <a:rPr lang="en-US" sz="3200" b="1" dirty="0" err="1">
                <a:solidFill>
                  <a:srgbClr val="D1AB3F"/>
                </a:solidFill>
              </a:rPr>
              <a:t>Газдиница</a:t>
            </a:r>
            <a:r>
              <a:rPr lang="en-US" sz="3200" b="1" dirty="0">
                <a:solidFill>
                  <a:srgbClr val="D1AB3F"/>
                </a:solidFill>
              </a:rPr>
              <a:t> </a:t>
            </a:r>
            <a:r>
              <a:rPr lang="en-US" sz="3200" b="1" dirty="0" err="1">
                <a:solidFill>
                  <a:srgbClr val="D1AB3F"/>
                </a:solidFill>
              </a:rPr>
              <a:t>Анђа</a:t>
            </a:r>
            <a:r>
              <a:rPr lang="en-US" dirty="0"/>
              <a:t>:  </a:t>
            </a:r>
            <a:r>
              <a:rPr lang="en-US" dirty="0" err="1"/>
              <a:t>Добра</a:t>
            </a:r>
            <a:r>
              <a:rPr lang="en-US" dirty="0"/>
              <a:t> и </a:t>
            </a:r>
            <a:r>
              <a:rPr lang="en-US" dirty="0" err="1"/>
              <a:t>њежна</a:t>
            </a:r>
            <a:r>
              <a:rPr lang="en-US" dirty="0"/>
              <a:t> </a:t>
            </a:r>
            <a:r>
              <a:rPr lang="en-US" dirty="0" err="1"/>
              <a:t>личност</a:t>
            </a:r>
            <a:r>
              <a:rPr lang="en-US" dirty="0"/>
              <a:t> </a:t>
            </a:r>
            <a:r>
              <a:rPr lang="en-US" dirty="0" err="1"/>
              <a:t>постаје</a:t>
            </a:r>
            <a:r>
              <a:rPr lang="en-US" dirty="0"/>
              <a:t> </a:t>
            </a:r>
            <a:r>
              <a:rPr lang="en-US" dirty="0" err="1"/>
              <a:t>охола</a:t>
            </a:r>
            <a:r>
              <a:rPr lang="en-US" dirty="0"/>
              <a:t> и </a:t>
            </a:r>
            <a:r>
              <a:rPr lang="en-US" dirty="0" err="1"/>
              <a:t>изричита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  <a:p>
            <a:r>
              <a:rPr lang="en-US" sz="3200" b="1" dirty="0" err="1">
                <a:solidFill>
                  <a:srgbClr val="D1AB3F"/>
                </a:solidFill>
              </a:rPr>
              <a:t>Газда</a:t>
            </a:r>
            <a:r>
              <a:rPr lang="en-US" sz="3200" b="1" dirty="0">
                <a:solidFill>
                  <a:srgbClr val="D1AB3F"/>
                </a:solidFill>
              </a:rPr>
              <a:t> </a:t>
            </a:r>
            <a:r>
              <a:rPr lang="en-US" sz="3200" b="1" dirty="0" err="1">
                <a:solidFill>
                  <a:srgbClr val="D1AB3F"/>
                </a:solidFill>
              </a:rPr>
              <a:t>Симо</a:t>
            </a:r>
            <a:r>
              <a:rPr lang="en-US" dirty="0"/>
              <a:t>:  </a:t>
            </a:r>
            <a:r>
              <a:rPr lang="en-US" dirty="0" err="1"/>
              <a:t>Одговоран</a:t>
            </a:r>
            <a:r>
              <a:rPr lang="en-US" dirty="0"/>
              <a:t>, </a:t>
            </a:r>
            <a:r>
              <a:rPr lang="en-US" dirty="0" err="1"/>
              <a:t>самосталан</a:t>
            </a:r>
            <a:r>
              <a:rPr lang="en-US" dirty="0"/>
              <a:t> и </a:t>
            </a:r>
            <a:r>
              <a:rPr lang="en-US" dirty="0" err="1"/>
              <a:t>примјетно</a:t>
            </a:r>
            <a:r>
              <a:rPr lang="en-US" dirty="0"/>
              <a:t> </a:t>
            </a:r>
            <a:r>
              <a:rPr lang="en-US" dirty="0" err="1"/>
              <a:t>заједљив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37" y="4867275"/>
            <a:ext cx="2295525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4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593724"/>
            <a:ext cx="11633200" cy="5730875"/>
          </a:xfrm>
        </p:spPr>
        <p:txBody>
          <a:bodyPr/>
          <a:lstStyle/>
          <a:p>
            <a:r>
              <a:rPr lang="en-US" sz="3200" b="1" dirty="0" err="1">
                <a:solidFill>
                  <a:srgbClr val="D1AB3F"/>
                </a:solidFill>
              </a:rPr>
              <a:t>Јован</a:t>
            </a:r>
            <a:r>
              <a:rPr lang="en-US" dirty="0"/>
              <a:t>: </a:t>
            </a:r>
            <a:r>
              <a:rPr lang="en-US" dirty="0" err="1"/>
              <a:t>Стојанов</a:t>
            </a:r>
            <a:r>
              <a:rPr lang="en-US" dirty="0"/>
              <a:t> </a:t>
            </a:r>
            <a:r>
              <a:rPr lang="en-US" dirty="0" err="1"/>
              <a:t>рођени</a:t>
            </a:r>
            <a:r>
              <a:rPr lang="en-US" dirty="0"/>
              <a:t> </a:t>
            </a:r>
            <a:r>
              <a:rPr lang="en-US" dirty="0" err="1"/>
              <a:t>брат</a:t>
            </a:r>
            <a:r>
              <a:rPr lang="en-US" dirty="0"/>
              <a:t>, </a:t>
            </a:r>
            <a:r>
              <a:rPr lang="en-US" dirty="0" err="1"/>
              <a:t>остаје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селу</a:t>
            </a:r>
            <a:r>
              <a:rPr lang="en-US" dirty="0"/>
              <a:t> и </a:t>
            </a:r>
            <a:r>
              <a:rPr lang="en-US" dirty="0" err="1"/>
              <a:t>постаје</a:t>
            </a:r>
            <a:r>
              <a:rPr lang="en-US" dirty="0"/>
              <a:t> </a:t>
            </a:r>
            <a:r>
              <a:rPr lang="en-US" dirty="0" err="1"/>
              <a:t>беспосличар</a:t>
            </a:r>
            <a:r>
              <a:rPr lang="en-US" dirty="0"/>
              <a:t> и </a:t>
            </a:r>
            <a:r>
              <a:rPr lang="en-US" dirty="0" err="1"/>
              <a:t>дангуба</a:t>
            </a:r>
            <a:r>
              <a:rPr lang="en-US" dirty="0"/>
              <a:t>.</a:t>
            </a:r>
          </a:p>
          <a:p>
            <a:endParaRPr lang="sr-Latn-RS" dirty="0"/>
          </a:p>
          <a:p>
            <a:r>
              <a:rPr lang="en-US" sz="3200" b="1" dirty="0" err="1">
                <a:solidFill>
                  <a:srgbClr val="D1AB3F"/>
                </a:solidFill>
              </a:rPr>
              <a:t>Перо</a:t>
            </a:r>
            <a:r>
              <a:rPr lang="en-US" dirty="0"/>
              <a:t>: </a:t>
            </a:r>
            <a:r>
              <a:rPr lang="en-US" dirty="0" err="1"/>
              <a:t>Био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син</a:t>
            </a:r>
            <a:r>
              <a:rPr lang="en-US" dirty="0"/>
              <a:t> </a:t>
            </a:r>
            <a:r>
              <a:rPr lang="en-US" dirty="0" err="1"/>
              <a:t>газда</a:t>
            </a:r>
            <a:r>
              <a:rPr lang="en-US" dirty="0"/>
              <a:t> </a:t>
            </a:r>
            <a:r>
              <a:rPr lang="en-US" dirty="0" err="1"/>
              <a:t>Ђорђије</a:t>
            </a:r>
            <a:r>
              <a:rPr lang="en-US" dirty="0"/>
              <a:t>. </a:t>
            </a:r>
            <a:r>
              <a:rPr lang="en-US" dirty="0" err="1"/>
              <a:t>Неутралност</a:t>
            </a:r>
            <a:r>
              <a:rPr lang="en-US" dirty="0"/>
              <a:t> </a:t>
            </a:r>
            <a:r>
              <a:rPr lang="en-US" dirty="0" err="1"/>
              <a:t>овог</a:t>
            </a:r>
            <a:r>
              <a:rPr lang="en-US" dirty="0"/>
              <a:t> </a:t>
            </a:r>
            <a:r>
              <a:rPr lang="en-US" dirty="0" err="1"/>
              <a:t>лика</a:t>
            </a:r>
            <a:r>
              <a:rPr lang="en-US" dirty="0"/>
              <a:t> </a:t>
            </a:r>
            <a:r>
              <a:rPr lang="en-US" dirty="0" err="1"/>
              <a:t>допри</a:t>
            </a:r>
            <a:r>
              <a:rPr lang="sr-Cyrl-RS" dirty="0" err="1"/>
              <a:t>ниј</a:t>
            </a:r>
            <a:r>
              <a:rPr lang="en-US" dirty="0" err="1"/>
              <a:t>ела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развоју</a:t>
            </a:r>
            <a:r>
              <a:rPr lang="en-US" dirty="0"/>
              <a:t> </a:t>
            </a:r>
            <a:r>
              <a:rPr lang="en-US" dirty="0" err="1"/>
              <a:t>радње</a:t>
            </a:r>
            <a:r>
              <a:rPr lang="en-US" dirty="0"/>
              <a:t> у </a:t>
            </a:r>
            <a:r>
              <a:rPr lang="en-US" dirty="0" err="1"/>
              <a:t>корист</a:t>
            </a:r>
            <a:r>
              <a:rPr lang="en-US" dirty="0"/>
              <a:t> </a:t>
            </a:r>
            <a:r>
              <a:rPr lang="en-US" dirty="0" err="1"/>
              <a:t>главног</a:t>
            </a:r>
            <a:r>
              <a:rPr lang="en-US" dirty="0"/>
              <a:t> </a:t>
            </a:r>
            <a:r>
              <a:rPr lang="en-US" dirty="0" err="1"/>
              <a:t>лика</a:t>
            </a:r>
            <a:r>
              <a:rPr lang="en-US" dirty="0"/>
              <a:t>.</a:t>
            </a:r>
          </a:p>
          <a:p>
            <a:endParaRPr lang="sr-Latn-RS" dirty="0"/>
          </a:p>
          <a:p>
            <a:r>
              <a:rPr lang="en-US" sz="3200" b="1" dirty="0" err="1">
                <a:solidFill>
                  <a:srgbClr val="D1AB3F"/>
                </a:solidFill>
              </a:rPr>
              <a:t>Бошко</a:t>
            </a:r>
            <a:r>
              <a:rPr lang="en-US" dirty="0"/>
              <a:t>: </a:t>
            </a:r>
            <a:r>
              <a:rPr lang="en-US" dirty="0" err="1"/>
              <a:t>Неучтив</a:t>
            </a:r>
            <a:r>
              <a:rPr lang="en-US" dirty="0"/>
              <a:t>, </a:t>
            </a:r>
            <a:r>
              <a:rPr lang="en-US" dirty="0" err="1"/>
              <a:t>нагао</a:t>
            </a:r>
            <a:r>
              <a:rPr lang="en-US" dirty="0"/>
              <a:t> и </a:t>
            </a:r>
            <a:r>
              <a:rPr lang="en-US" dirty="0" err="1"/>
              <a:t>пркосан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4943474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918145"/>
            <a:ext cx="2400300" cy="173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13005"/>
            <a:ext cx="2311400" cy="154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46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2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RS" sz="5400" b="1" dirty="0">
                <a:solidFill>
                  <a:srgbClr val="D1AB3F"/>
                </a:solidFill>
              </a:rPr>
              <a:t>Стилске фигуре  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965200"/>
            <a:ext cx="11569700" cy="576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sr-Cyrl-RS" sz="3600" dirty="0">
                <a:solidFill>
                  <a:srgbClr val="D1AB3F"/>
                </a:solidFill>
              </a:rPr>
              <a:t>ПРОЗНЕ:</a:t>
            </a:r>
            <a:endParaRPr lang="en-US" sz="3600" dirty="0">
              <a:solidFill>
                <a:srgbClr val="D1AB3F"/>
              </a:solidFill>
            </a:endParaRPr>
          </a:p>
          <a:p>
            <a:r>
              <a:rPr lang="en-US" dirty="0" err="1"/>
              <a:t>Користивши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неким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наведених</a:t>
            </a:r>
            <a:r>
              <a:rPr lang="en-US" dirty="0"/>
              <a:t> </a:t>
            </a:r>
            <a:r>
              <a:rPr lang="en-US" dirty="0" err="1"/>
              <a:t>турцизама</a:t>
            </a:r>
            <a:r>
              <a:rPr lang="en-US" dirty="0"/>
              <a:t>, </a:t>
            </a:r>
            <a:r>
              <a:rPr lang="en-US" dirty="0" err="1"/>
              <a:t>те</a:t>
            </a:r>
            <a:r>
              <a:rPr lang="en-US" dirty="0"/>
              <a:t> </a:t>
            </a:r>
            <a:r>
              <a:rPr lang="en-US" dirty="0" err="1"/>
              <a:t>слободним</a:t>
            </a:r>
            <a:r>
              <a:rPr lang="en-US" dirty="0"/>
              <a:t> </a:t>
            </a:r>
            <a:r>
              <a:rPr lang="en-US" i="1" dirty="0" err="1"/>
              <a:t>стилским</a:t>
            </a:r>
            <a:r>
              <a:rPr lang="en-US" i="1" dirty="0"/>
              <a:t> </a:t>
            </a:r>
            <a:r>
              <a:rPr lang="en-US" i="1" dirty="0" err="1"/>
              <a:t>фигурама</a:t>
            </a:r>
            <a:r>
              <a:rPr lang="en-US" dirty="0"/>
              <a:t> </a:t>
            </a:r>
            <a:r>
              <a:rPr lang="en-US" dirty="0" err="1"/>
              <a:t>оформљено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аутентично</a:t>
            </a:r>
            <a:r>
              <a:rPr lang="en-US" dirty="0"/>
              <a:t> </a:t>
            </a:r>
            <a:r>
              <a:rPr lang="en-US" dirty="0" err="1"/>
              <a:t>књижевно-умјетничко</a:t>
            </a:r>
            <a:r>
              <a:rPr lang="en-US" dirty="0"/>
              <a:t> </a:t>
            </a:r>
            <a:r>
              <a:rPr lang="en-US" dirty="0" err="1"/>
              <a:t>дјело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D1AB3F"/>
                </a:solidFill>
              </a:rPr>
              <a:t>ПОРЕЂЕЊЕ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најзаступљенија</a:t>
            </a:r>
            <a:r>
              <a:rPr lang="en-US" dirty="0"/>
              <a:t> </a:t>
            </a:r>
            <a:r>
              <a:rPr lang="en-US" dirty="0" err="1"/>
              <a:t>стилска</a:t>
            </a:r>
            <a:r>
              <a:rPr lang="en-US" dirty="0"/>
              <a:t> </a:t>
            </a:r>
            <a:r>
              <a:rPr lang="en-US" dirty="0" err="1"/>
              <a:t>фигура</a:t>
            </a:r>
            <a:r>
              <a:rPr lang="en-US" dirty="0"/>
              <a:t> у </a:t>
            </a:r>
            <a:r>
              <a:rPr lang="en-US" dirty="0" err="1"/>
              <a:t>прозним</a:t>
            </a:r>
            <a:r>
              <a:rPr lang="en-US" dirty="0"/>
              <a:t> </a:t>
            </a:r>
            <a:r>
              <a:rPr lang="en-US" dirty="0" err="1"/>
              <a:t>дјелима</a:t>
            </a:r>
            <a:r>
              <a:rPr lang="en-US" dirty="0"/>
              <a:t> </a:t>
            </a:r>
            <a:r>
              <a:rPr lang="en-US" dirty="0" err="1"/>
              <a:t>Светозара</a:t>
            </a:r>
            <a:r>
              <a:rPr lang="en-US" dirty="0"/>
              <a:t> </a:t>
            </a:r>
            <a:r>
              <a:rPr lang="en-US" dirty="0" err="1"/>
              <a:t>Ћоровића</a:t>
            </a:r>
            <a:r>
              <a:rPr lang="en-US" dirty="0"/>
              <a:t>, </a:t>
            </a:r>
            <a:r>
              <a:rPr lang="en-US" dirty="0" err="1"/>
              <a:t>па</a:t>
            </a:r>
            <a:r>
              <a:rPr lang="en-US" dirty="0"/>
              <a:t> и у </a:t>
            </a:r>
            <a:r>
              <a:rPr lang="en-US" dirty="0" err="1"/>
              <a:t>овом</a:t>
            </a:r>
            <a:r>
              <a:rPr lang="en-US" dirty="0"/>
              <a:t> </a:t>
            </a:r>
            <a:r>
              <a:rPr lang="en-US" dirty="0" err="1"/>
              <a:t>примјећујемо</a:t>
            </a:r>
            <a:r>
              <a:rPr lang="en-US" dirty="0"/>
              <a:t> </a:t>
            </a:r>
            <a:r>
              <a:rPr lang="en-US" dirty="0" err="1"/>
              <a:t>готово</a:t>
            </a:r>
            <a:r>
              <a:rPr lang="en-US" dirty="0"/>
              <a:t> </a:t>
            </a:r>
            <a:r>
              <a:rPr lang="en-US" dirty="0" err="1"/>
              <a:t>узастопно</a:t>
            </a:r>
            <a:r>
              <a:rPr lang="en-US" dirty="0"/>
              <a:t>:</a:t>
            </a:r>
          </a:p>
          <a:p>
            <a:r>
              <a:rPr lang="sr-Cyrl-RS" dirty="0"/>
              <a:t>„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бијеломе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снијега</a:t>
            </a:r>
            <a:r>
              <a:rPr lang="en-US" dirty="0"/>
              <a:t>, </a:t>
            </a:r>
            <a:r>
              <a:rPr lang="en-US" dirty="0" err="1"/>
              <a:t>челу</a:t>
            </a:r>
            <a:r>
              <a:rPr lang="en-US" dirty="0"/>
              <a:t> </a:t>
            </a:r>
            <a:r>
              <a:rPr lang="en-US" dirty="0" err="1"/>
              <a:t>попадали</a:t>
            </a:r>
            <a:r>
              <a:rPr lang="en-US" dirty="0"/>
              <a:t> </a:t>
            </a:r>
            <a:r>
              <a:rPr lang="en-US" dirty="0" err="1"/>
              <a:t>чупи</a:t>
            </a:r>
            <a:r>
              <a:rPr lang="en-US" dirty="0"/>
              <a:t> </a:t>
            </a:r>
            <a:r>
              <a:rPr lang="en-US" dirty="0" err="1"/>
              <a:t>црне</a:t>
            </a:r>
            <a:r>
              <a:rPr lang="en-US" dirty="0"/>
              <a:t> </a:t>
            </a:r>
            <a:r>
              <a:rPr lang="en-US" dirty="0" err="1"/>
              <a:t>косе</a:t>
            </a:r>
            <a:r>
              <a:rPr lang="en-US" dirty="0"/>
              <a:t>...“</a:t>
            </a:r>
          </a:p>
          <a:p>
            <a:r>
              <a:rPr lang="en-US" dirty="0"/>
              <a:t>„</a:t>
            </a:r>
            <a:r>
              <a:rPr lang="en-US" dirty="0" err="1"/>
              <a:t>Отра</a:t>
            </a:r>
            <a:r>
              <a:rPr lang="en-US" dirty="0"/>
              <a:t> </a:t>
            </a:r>
            <a:r>
              <a:rPr lang="en-US" dirty="0" err="1"/>
              <a:t>зној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чела</a:t>
            </a:r>
            <a:r>
              <a:rPr lang="en-US" dirty="0"/>
              <a:t> и </a:t>
            </a:r>
            <a:r>
              <a:rPr lang="en-US" dirty="0" err="1"/>
              <a:t>опет</a:t>
            </a:r>
            <a:r>
              <a:rPr lang="en-US" dirty="0"/>
              <a:t> </a:t>
            </a:r>
            <a:r>
              <a:rPr lang="en-US" dirty="0" err="1"/>
              <a:t>отхукну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какав</a:t>
            </a:r>
            <a:r>
              <a:rPr lang="en-US" dirty="0"/>
              <a:t> </a:t>
            </a:r>
            <a:r>
              <a:rPr lang="en-US" dirty="0" err="1"/>
              <a:t>најтежи</a:t>
            </a:r>
            <a:r>
              <a:rPr lang="en-US" dirty="0"/>
              <a:t> </a:t>
            </a:r>
            <a:r>
              <a:rPr lang="en-US" dirty="0" err="1"/>
              <a:t>посао</a:t>
            </a:r>
            <a:r>
              <a:rPr lang="en-US" dirty="0"/>
              <a:t> </a:t>
            </a:r>
            <a:r>
              <a:rPr lang="en-US" dirty="0" err="1"/>
              <a:t>свршио</a:t>
            </a:r>
            <a:r>
              <a:rPr lang="en-US" dirty="0"/>
              <a:t>. </a:t>
            </a:r>
            <a:r>
              <a:rPr lang="en-US" dirty="0" err="1"/>
              <a:t>Ипак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му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срцу</a:t>
            </a:r>
            <a:r>
              <a:rPr lang="en-US" dirty="0"/>
              <a:t> </a:t>
            </a:r>
            <a:r>
              <a:rPr lang="en-US" dirty="0" err="1"/>
              <a:t>било</a:t>
            </a:r>
            <a:r>
              <a:rPr lang="en-US" dirty="0"/>
              <a:t> </a:t>
            </a:r>
            <a:r>
              <a:rPr lang="en-US" dirty="0" err="1"/>
              <a:t>мало</a:t>
            </a:r>
            <a:r>
              <a:rPr lang="en-US" dirty="0"/>
              <a:t> </a:t>
            </a:r>
            <a:r>
              <a:rPr lang="en-US" dirty="0" err="1"/>
              <a:t>лакше</a:t>
            </a:r>
            <a:r>
              <a:rPr lang="en-US" dirty="0"/>
              <a:t>...“</a:t>
            </a:r>
          </a:p>
          <a:p>
            <a:r>
              <a:rPr lang="en-US" b="1" dirty="0">
                <a:solidFill>
                  <a:srgbClr val="D1AB3F"/>
                </a:solidFill>
              </a:rPr>
              <a:t>МЕТАФОРА</a:t>
            </a:r>
            <a:r>
              <a:rPr lang="en-US" dirty="0"/>
              <a:t>: „</a:t>
            </a:r>
            <a:r>
              <a:rPr lang="en-US" dirty="0" err="1"/>
              <a:t>Окани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ћорава</a:t>
            </a:r>
            <a:r>
              <a:rPr lang="en-US" dirty="0"/>
              <a:t> </a:t>
            </a:r>
            <a:r>
              <a:rPr lang="en-US" dirty="0" err="1"/>
              <a:t>посла</a:t>
            </a:r>
            <a:r>
              <a:rPr lang="en-US" dirty="0"/>
              <a:t>!“</a:t>
            </a:r>
          </a:p>
          <a:p>
            <a:pPr marL="0" indent="0">
              <a:buNone/>
            </a:pPr>
            <a:r>
              <a:rPr lang="en-US" dirty="0"/>
              <a:t>                         „</a:t>
            </a:r>
            <a:r>
              <a:rPr lang="en-US" dirty="0" err="1"/>
              <a:t>Злато</a:t>
            </a:r>
            <a:r>
              <a:rPr lang="en-US" dirty="0"/>
              <a:t>, </a:t>
            </a:r>
            <a:r>
              <a:rPr lang="en-US" dirty="0" err="1"/>
              <a:t>донеси</a:t>
            </a:r>
            <a:r>
              <a:rPr lang="en-US" dirty="0"/>
              <a:t> </a:t>
            </a:r>
            <a:r>
              <a:rPr lang="en-US" dirty="0" err="1"/>
              <a:t>нам</a:t>
            </a:r>
            <a:r>
              <a:rPr lang="en-US" dirty="0"/>
              <a:t> </a:t>
            </a:r>
            <a:r>
              <a:rPr lang="en-US" dirty="0" err="1"/>
              <a:t>вина</a:t>
            </a:r>
            <a:r>
              <a:rPr lang="en-US" dirty="0"/>
              <a:t>!“</a:t>
            </a:r>
          </a:p>
          <a:p>
            <a:pPr marL="0" indent="0">
              <a:buNone/>
            </a:pPr>
            <a:r>
              <a:rPr lang="sr-Cyrl-RS" dirty="0"/>
              <a:t>   </a:t>
            </a:r>
            <a:r>
              <a:rPr lang="en-US" dirty="0"/>
              <a:t>                      „</a:t>
            </a:r>
            <a:r>
              <a:rPr lang="en-US" dirty="0" err="1"/>
              <a:t>Махнита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била</a:t>
            </a:r>
            <a:r>
              <a:rPr lang="en-US" dirty="0"/>
              <a:t>,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рђи</a:t>
            </a:r>
            <a:r>
              <a:rPr lang="en-US" dirty="0"/>
              <a:t> и </a:t>
            </a:r>
            <a:r>
              <a:rPr lang="en-US" dirty="0" err="1"/>
              <a:t>вјеровала</a:t>
            </a:r>
            <a:r>
              <a:rPr lang="en-US" dirty="0"/>
              <a:t>.“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95300"/>
            <a:ext cx="10515600" cy="330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9700"/>
            <a:ext cx="11493500" cy="6477000"/>
          </a:xfrm>
        </p:spPr>
        <p:txBody>
          <a:bodyPr/>
          <a:lstStyle/>
          <a:p>
            <a:r>
              <a:rPr lang="en-US" b="1" dirty="0">
                <a:solidFill>
                  <a:srgbClr val="D1AB3F"/>
                </a:solidFill>
              </a:rPr>
              <a:t>МЕТОНИМИЈА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 „</a:t>
            </a:r>
            <a:r>
              <a:rPr lang="en-US" dirty="0" err="1"/>
              <a:t>Удри</a:t>
            </a:r>
            <a:r>
              <a:rPr lang="en-US" dirty="0"/>
              <a:t> </a:t>
            </a:r>
            <a:r>
              <a:rPr lang="en-US" dirty="0" err="1"/>
              <a:t>га</a:t>
            </a:r>
            <a:r>
              <a:rPr lang="en-US" dirty="0"/>
              <a:t>, </a:t>
            </a:r>
            <a:r>
              <a:rPr lang="en-US" dirty="0" err="1"/>
              <a:t>Боже</a:t>
            </a:r>
            <a:r>
              <a:rPr lang="en-US" dirty="0"/>
              <a:t> и </a:t>
            </a:r>
            <a:r>
              <a:rPr lang="en-US" dirty="0" err="1"/>
              <a:t>Свети</a:t>
            </a:r>
            <a:r>
              <a:rPr lang="en-US" dirty="0"/>
              <a:t> </a:t>
            </a:r>
            <a:r>
              <a:rPr lang="en-US" dirty="0" err="1"/>
              <a:t>Никола</a:t>
            </a:r>
            <a:r>
              <a:rPr lang="en-US" dirty="0"/>
              <a:t>, 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му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сјеме</a:t>
            </a:r>
            <a:r>
              <a:rPr lang="en-US" dirty="0"/>
              <a:t> </a:t>
            </a:r>
            <a:r>
              <a:rPr lang="en-US" dirty="0" err="1"/>
              <a:t>затре</a:t>
            </a:r>
            <a:r>
              <a:rPr lang="en-US" dirty="0"/>
              <a:t>...“ </a:t>
            </a:r>
            <a:r>
              <a:rPr lang="en-US" dirty="0" err="1"/>
              <a:t>ово</a:t>
            </a:r>
            <a:r>
              <a:rPr lang="en-US" dirty="0"/>
              <a:t> </a:t>
            </a:r>
            <a:r>
              <a:rPr lang="en-US" dirty="0" err="1"/>
              <a:t>провјери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  </a:t>
            </a:r>
            <a:r>
              <a:rPr lang="en-US" dirty="0" err="1"/>
              <a:t>наставницом</a:t>
            </a:r>
            <a:r>
              <a:rPr lang="sr-Cyrl-RS" dirty="0"/>
              <a:t>.</a:t>
            </a:r>
            <a:endParaRPr lang="en-US" dirty="0"/>
          </a:p>
          <a:p>
            <a:r>
              <a:rPr lang="en-US" b="1" dirty="0">
                <a:solidFill>
                  <a:srgbClr val="D1AB3F"/>
                </a:solidFill>
              </a:rPr>
              <a:t>ЕЛИПСА</a:t>
            </a:r>
            <a:r>
              <a:rPr lang="en-US" dirty="0"/>
              <a:t>: „</a:t>
            </a:r>
            <a:r>
              <a:rPr lang="en-US" dirty="0" err="1"/>
              <a:t>Ено</a:t>
            </a:r>
            <a:r>
              <a:rPr lang="en-US" dirty="0"/>
              <a:t> </a:t>
            </a:r>
            <a:r>
              <a:rPr lang="en-US" dirty="0" err="1"/>
              <a:t>нешто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пен</a:t>
            </a:r>
            <a:r>
              <a:rPr lang="sr-Cyrl-RS" dirty="0"/>
              <a:t>џ</a:t>
            </a:r>
            <a:r>
              <a:rPr lang="en-US" dirty="0" err="1"/>
              <a:t>ером</a:t>
            </a:r>
            <a:r>
              <a:rPr lang="en-US" dirty="0"/>
              <a:t>...</a:t>
            </a:r>
            <a:r>
              <a:rPr lang="en-US" dirty="0" err="1"/>
              <a:t>Нешто</a:t>
            </a:r>
            <a:r>
              <a:rPr lang="en-US" dirty="0"/>
              <a:t>!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видиш</a:t>
            </a:r>
            <a:r>
              <a:rPr lang="en-US" dirty="0"/>
              <a:t>...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нешто</a:t>
            </a:r>
            <a:r>
              <a:rPr lang="en-US" dirty="0"/>
              <a:t>...</a:t>
            </a:r>
            <a:r>
              <a:rPr lang="en-US" dirty="0" err="1"/>
              <a:t>Ходи</a:t>
            </a:r>
            <a:r>
              <a:rPr lang="en-US" dirty="0"/>
              <a:t>!“</a:t>
            </a:r>
            <a:endParaRPr lang="sr-Cyrl-RS" dirty="0"/>
          </a:p>
          <a:p>
            <a:pPr marL="0" indent="0">
              <a:buNone/>
            </a:pPr>
            <a:r>
              <a:rPr lang="en-US" dirty="0"/>
              <a:t>  „</a:t>
            </a:r>
            <a:r>
              <a:rPr lang="en-US" dirty="0" err="1"/>
              <a:t>Кад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, </a:t>
            </a:r>
            <a:r>
              <a:rPr lang="en-US" dirty="0" err="1"/>
              <a:t>некако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и </a:t>
            </a:r>
            <a:r>
              <a:rPr lang="en-US" dirty="0" err="1"/>
              <a:t>разговор</a:t>
            </a:r>
            <a:r>
              <a:rPr lang="en-US" dirty="0"/>
              <a:t> </a:t>
            </a:r>
            <a:r>
              <a:rPr lang="en-US" dirty="0" err="1"/>
              <a:t>живљи</a:t>
            </a:r>
            <a:r>
              <a:rPr lang="en-US" dirty="0"/>
              <a:t>...</a:t>
            </a:r>
            <a:r>
              <a:rPr lang="en-US" dirty="0" err="1"/>
              <a:t>Макар</a:t>
            </a:r>
            <a:r>
              <a:rPr lang="en-US" dirty="0"/>
              <a:t> и </a:t>
            </a:r>
            <a:r>
              <a:rPr lang="en-US" dirty="0" err="1"/>
              <a:t>слаб</a:t>
            </a:r>
            <a:r>
              <a:rPr lang="en-US" dirty="0"/>
              <a:t>, </a:t>
            </a:r>
            <a:r>
              <a:rPr lang="en-US" dirty="0" err="1"/>
              <a:t>опет</a:t>
            </a:r>
            <a:r>
              <a:rPr lang="en-US" dirty="0"/>
              <a:t> </a:t>
            </a:r>
            <a:r>
              <a:rPr lang="en-US" dirty="0" err="1"/>
              <a:t>нам</a:t>
            </a:r>
            <a:r>
              <a:rPr lang="en-US" dirty="0"/>
              <a:t> </a:t>
            </a:r>
            <a:r>
              <a:rPr lang="en-US" dirty="0" err="1"/>
              <a:t>ваља</a:t>
            </a:r>
            <a:r>
              <a:rPr lang="en-US" dirty="0"/>
              <a:t>.“</a:t>
            </a:r>
            <a:endParaRPr lang="sr-Cyrl-RS" dirty="0"/>
          </a:p>
          <a:p>
            <a:r>
              <a:rPr lang="sr-Cyrl-RS" b="1" dirty="0">
                <a:solidFill>
                  <a:srgbClr val="D1AB3F"/>
                </a:solidFill>
              </a:rPr>
              <a:t>   </a:t>
            </a:r>
            <a:r>
              <a:rPr lang="en-US" b="1" dirty="0">
                <a:solidFill>
                  <a:srgbClr val="D1AB3F"/>
                </a:solidFill>
              </a:rPr>
              <a:t>ЕУФЕМИЗАМ</a:t>
            </a:r>
            <a:r>
              <a:rPr lang="en-US" dirty="0"/>
              <a:t>: „</a:t>
            </a:r>
            <a:r>
              <a:rPr lang="en-US" dirty="0" err="1"/>
              <a:t>Газда</a:t>
            </a:r>
            <a:r>
              <a:rPr lang="en-US" dirty="0"/>
              <a:t> </a:t>
            </a:r>
            <a:r>
              <a:rPr lang="en-US" dirty="0" err="1"/>
              <a:t>Радован</a:t>
            </a:r>
            <a:r>
              <a:rPr lang="en-US" dirty="0"/>
              <a:t> </a:t>
            </a:r>
            <a:r>
              <a:rPr lang="en-US" dirty="0" err="1"/>
              <a:t>осјети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превише</a:t>
            </a:r>
            <a:r>
              <a:rPr lang="en-US" dirty="0"/>
              <a:t> </a:t>
            </a:r>
            <a:r>
              <a:rPr lang="en-US" dirty="0" err="1"/>
              <a:t>говорио</a:t>
            </a:r>
            <a:r>
              <a:rPr lang="en-US" dirty="0"/>
              <a:t>.“(</a:t>
            </a:r>
            <a:r>
              <a:rPr lang="en-US" i="1" dirty="0" err="1"/>
              <a:t>Постао</a:t>
            </a:r>
            <a:r>
              <a:rPr lang="en-US" i="1" dirty="0"/>
              <a:t> </a:t>
            </a:r>
            <a:r>
              <a:rPr lang="en-US" i="1" dirty="0" err="1"/>
              <a:t>је</a:t>
            </a:r>
            <a:r>
              <a:rPr lang="en-US" i="1" dirty="0"/>
              <a:t> </a:t>
            </a:r>
            <a:r>
              <a:rPr lang="en-US" i="1" dirty="0" err="1"/>
              <a:t>тежак</a:t>
            </a:r>
            <a:r>
              <a:rPr lang="en-US" i="1" dirty="0"/>
              <a:t> </a:t>
            </a:r>
            <a:r>
              <a:rPr lang="en-US" i="1" dirty="0" err="1"/>
              <a:t>за</a:t>
            </a:r>
            <a:r>
              <a:rPr lang="en-US" i="1" dirty="0"/>
              <a:t> </a:t>
            </a:r>
            <a:r>
              <a:rPr lang="en-US" i="1" dirty="0" err="1"/>
              <a:t>слушање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„</a:t>
            </a:r>
            <a:r>
              <a:rPr lang="en-US" dirty="0" err="1"/>
              <a:t>Газда</a:t>
            </a:r>
            <a:r>
              <a:rPr lang="en-US" dirty="0"/>
              <a:t> </a:t>
            </a:r>
            <a:r>
              <a:rPr lang="en-US" dirty="0" err="1"/>
              <a:t>Симо</a:t>
            </a:r>
            <a:r>
              <a:rPr lang="en-US" dirty="0"/>
              <a:t> </a:t>
            </a:r>
            <a:r>
              <a:rPr lang="en-US" dirty="0" err="1"/>
              <a:t>опет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обори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постељу</a:t>
            </a:r>
            <a:r>
              <a:rPr lang="en-US" dirty="0"/>
              <a:t>.“(</a:t>
            </a:r>
            <a:r>
              <a:rPr lang="en-US" i="1" dirty="0" err="1"/>
              <a:t>Опет</a:t>
            </a:r>
            <a:r>
              <a:rPr lang="en-US" i="1" dirty="0"/>
              <a:t> </a:t>
            </a:r>
            <a:r>
              <a:rPr lang="en-US" i="1" dirty="0" err="1"/>
              <a:t>се</a:t>
            </a:r>
            <a:r>
              <a:rPr lang="en-US" i="1" dirty="0"/>
              <a:t> </a:t>
            </a:r>
            <a:r>
              <a:rPr lang="en-US" i="1" dirty="0" err="1"/>
              <a:t>разболи</a:t>
            </a:r>
            <a:r>
              <a:rPr lang="en-US" dirty="0"/>
              <a:t>)</a:t>
            </a:r>
            <a:endParaRPr lang="sr-Cyrl-RS" dirty="0"/>
          </a:p>
          <a:p>
            <a:r>
              <a:rPr lang="en-US" b="1" dirty="0">
                <a:solidFill>
                  <a:srgbClr val="D1AB3F"/>
                </a:solidFill>
              </a:rPr>
              <a:t>СИНЕГДОХА</a:t>
            </a:r>
            <a:r>
              <a:rPr lang="en-US" dirty="0"/>
              <a:t>: „</a:t>
            </a:r>
            <a:r>
              <a:rPr lang="en-US" dirty="0" err="1"/>
              <a:t>Сретно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обје</a:t>
            </a:r>
            <a:r>
              <a:rPr lang="en-US" dirty="0"/>
              <a:t> </a:t>
            </a:r>
            <a:r>
              <a:rPr lang="en-US" dirty="0" err="1"/>
              <a:t>стране</a:t>
            </a:r>
            <a:r>
              <a:rPr lang="en-US" dirty="0"/>
              <a:t>!“( </a:t>
            </a:r>
            <a:r>
              <a:rPr lang="en-US" i="1" dirty="0" err="1"/>
              <a:t>за</a:t>
            </a:r>
            <a:r>
              <a:rPr lang="en-US" i="1" dirty="0"/>
              <a:t> </a:t>
            </a:r>
            <a:r>
              <a:rPr lang="en-US" i="1" dirty="0" err="1"/>
              <a:t>обојицу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         „А </a:t>
            </a:r>
            <a:r>
              <a:rPr lang="en-US" dirty="0" err="1"/>
              <a:t>грах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лаже</a:t>
            </a:r>
            <a:r>
              <a:rPr lang="en-US" dirty="0"/>
              <a:t>.“(</a:t>
            </a:r>
            <a:r>
              <a:rPr lang="en-US" i="1" dirty="0" err="1"/>
              <a:t>судбина</a:t>
            </a:r>
            <a:r>
              <a:rPr lang="en-US" dirty="0"/>
              <a:t>)</a:t>
            </a:r>
            <a:endParaRPr lang="sr-Cyrl-RS" dirty="0"/>
          </a:p>
          <a:p>
            <a:r>
              <a:rPr lang="en-US" b="1" dirty="0">
                <a:solidFill>
                  <a:srgbClr val="D1AB3F"/>
                </a:solidFill>
              </a:rPr>
              <a:t>РЕТОРИЧКО ПИТАЊЕ</a:t>
            </a:r>
            <a:r>
              <a:rPr lang="en-US" dirty="0"/>
              <a:t>: „</a:t>
            </a:r>
            <a:r>
              <a:rPr lang="en-US" dirty="0" err="1"/>
              <a:t>Боже</a:t>
            </a:r>
            <a:r>
              <a:rPr lang="en-US" dirty="0"/>
              <a:t> </a:t>
            </a:r>
            <a:r>
              <a:rPr lang="en-US" dirty="0" err="1"/>
              <a:t>мој</a:t>
            </a:r>
            <a:r>
              <a:rPr lang="en-US" dirty="0"/>
              <a:t>, </a:t>
            </a:r>
            <a:r>
              <a:rPr lang="en-US" dirty="0" err="1"/>
              <a:t>јел</a:t>
            </a:r>
            <a:r>
              <a:rPr lang="en-US" dirty="0"/>
              <a:t>' </a:t>
            </a:r>
            <a:r>
              <a:rPr lang="en-US" dirty="0" err="1"/>
              <a:t>ово</a:t>
            </a:r>
            <a:r>
              <a:rPr lang="en-US" dirty="0"/>
              <a:t> </a:t>
            </a:r>
            <a:r>
              <a:rPr lang="en-US" dirty="0" err="1"/>
              <a:t>баш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ње</a:t>
            </a:r>
            <a:r>
              <a:rPr lang="en-US" dirty="0"/>
              <a:t>?“</a:t>
            </a:r>
          </a:p>
          <a:p>
            <a:pPr marL="0" indent="0">
              <a:buNone/>
            </a:pPr>
            <a:r>
              <a:rPr lang="en-US" dirty="0"/>
              <a:t>                                              „</a:t>
            </a:r>
            <a:r>
              <a:rPr lang="en-US" dirty="0" err="1"/>
              <a:t>Коме</a:t>
            </a:r>
            <a:r>
              <a:rPr lang="en-US" dirty="0"/>
              <a:t> </a:t>
            </a:r>
            <a:r>
              <a:rPr lang="en-US" dirty="0" err="1"/>
              <a:t>ти</a:t>
            </a:r>
            <a:r>
              <a:rPr lang="en-US" dirty="0"/>
              <a:t> </a:t>
            </a:r>
            <a:r>
              <a:rPr lang="en-US" dirty="0" err="1"/>
              <a:t>чарку</a:t>
            </a:r>
            <a:r>
              <a:rPr lang="en-US" dirty="0"/>
              <a:t> </a:t>
            </a:r>
            <a:r>
              <a:rPr lang="en-US" dirty="0" err="1"/>
              <a:t>просипаш</a:t>
            </a:r>
            <a:r>
              <a:rPr lang="en-US" dirty="0"/>
              <a:t>?“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730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292100"/>
            <a:ext cx="11912600" cy="6565900"/>
          </a:xfrm>
        </p:spPr>
        <p:txBody>
          <a:bodyPr/>
          <a:lstStyle/>
          <a:p>
            <a:r>
              <a:rPr lang="en-US" b="1" dirty="0">
                <a:solidFill>
                  <a:srgbClr val="D1AB3F"/>
                </a:solidFill>
              </a:rPr>
              <a:t>ХИПЕРБОЛА</a:t>
            </a:r>
            <a:r>
              <a:rPr lang="en-US" dirty="0"/>
              <a:t>: „</a:t>
            </a:r>
            <a:r>
              <a:rPr lang="en-US" dirty="0" err="1"/>
              <a:t>Кад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узме</a:t>
            </a:r>
            <a:r>
              <a:rPr lang="en-US" dirty="0"/>
              <a:t> у </a:t>
            </a:r>
            <a:r>
              <a:rPr lang="en-US" dirty="0" err="1"/>
              <a:t>своје</a:t>
            </a:r>
            <a:r>
              <a:rPr lang="en-US" dirty="0"/>
              <a:t> </a:t>
            </a:r>
            <a:r>
              <a:rPr lang="en-US" dirty="0" err="1"/>
              <a:t>руке</a:t>
            </a:r>
            <a:r>
              <a:rPr lang="en-US" dirty="0"/>
              <a:t> </a:t>
            </a:r>
            <a:r>
              <a:rPr lang="en-US" dirty="0" err="1"/>
              <a:t>ону</a:t>
            </a:r>
            <a:r>
              <a:rPr lang="en-US" dirty="0"/>
              <a:t> </a:t>
            </a:r>
            <a:r>
              <a:rPr lang="en-US" dirty="0" err="1"/>
              <a:t>цркву</a:t>
            </a:r>
            <a:r>
              <a:rPr lang="en-US" dirty="0"/>
              <a:t> и </a:t>
            </a:r>
            <a:r>
              <a:rPr lang="en-US" dirty="0" err="1"/>
              <a:t>школу,све</a:t>
            </a:r>
            <a:r>
              <a:rPr lang="en-US" dirty="0"/>
              <a:t> </a:t>
            </a:r>
            <a:r>
              <a:rPr lang="en-US" dirty="0" err="1"/>
              <a:t>ће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другачије</a:t>
            </a:r>
            <a:r>
              <a:rPr lang="en-US" dirty="0"/>
              <a:t> </a:t>
            </a:r>
            <a:r>
              <a:rPr lang="en-US" dirty="0" err="1"/>
              <a:t>окренут</a:t>
            </a:r>
            <a:r>
              <a:rPr lang="en-US" dirty="0"/>
              <a:t> и </a:t>
            </a:r>
            <a:r>
              <a:rPr lang="en-US" dirty="0" err="1"/>
              <a:t>бићемо</a:t>
            </a:r>
            <a:r>
              <a:rPr lang="en-US" dirty="0"/>
              <a:t> </a:t>
            </a:r>
            <a:r>
              <a:rPr lang="en-US" dirty="0" err="1"/>
              <a:t>први</a:t>
            </a:r>
            <a:r>
              <a:rPr lang="en-US" dirty="0"/>
              <a:t> у </a:t>
            </a:r>
            <a:r>
              <a:rPr lang="en-US" dirty="0" err="1"/>
              <a:t>читавој</a:t>
            </a:r>
            <a:r>
              <a:rPr lang="en-US" dirty="0"/>
              <a:t> </a:t>
            </a:r>
            <a:r>
              <a:rPr lang="en-US" dirty="0" err="1"/>
              <a:t>Јевропи</a:t>
            </a:r>
            <a:r>
              <a:rPr lang="en-US" dirty="0"/>
              <a:t>.“</a:t>
            </a:r>
          </a:p>
          <a:p>
            <a:r>
              <a:rPr lang="en-US" b="1" dirty="0">
                <a:solidFill>
                  <a:srgbClr val="D1AB3F"/>
                </a:solidFill>
              </a:rPr>
              <a:t>ПАРАДОКС</a:t>
            </a:r>
            <a:r>
              <a:rPr lang="en-US" dirty="0"/>
              <a:t>: „</a:t>
            </a:r>
            <a:r>
              <a:rPr lang="en-US" dirty="0" err="1"/>
              <a:t>Све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купио</a:t>
            </a:r>
            <a:r>
              <a:rPr lang="en-US" dirty="0"/>
              <a:t> </a:t>
            </a:r>
            <a:r>
              <a:rPr lang="sr-Cyrl-RS" dirty="0"/>
              <a:t>џа</a:t>
            </a:r>
            <a:r>
              <a:rPr lang="en-US" dirty="0" err="1"/>
              <a:t>ба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суду</a:t>
            </a:r>
            <a:r>
              <a:rPr lang="en-US" dirty="0"/>
              <a:t>.“ </a:t>
            </a:r>
          </a:p>
          <a:p>
            <a:r>
              <a:rPr lang="sr-Cyrl-RS" sz="3600" dirty="0">
                <a:solidFill>
                  <a:srgbClr val="D1AB3F"/>
                </a:solidFill>
              </a:rPr>
              <a:t>ПЈЕСНИЧКЕ :</a:t>
            </a:r>
          </a:p>
          <a:p>
            <a:r>
              <a:rPr lang="en-US" dirty="0"/>
              <a:t>У </a:t>
            </a:r>
            <a:r>
              <a:rPr lang="en-US" dirty="0" err="1"/>
              <a:t>демонстрацијама</a:t>
            </a:r>
            <a:r>
              <a:rPr lang="en-US" dirty="0"/>
              <a:t> </a:t>
            </a:r>
            <a:r>
              <a:rPr lang="en-US" dirty="0" err="1"/>
              <a:t>народних</a:t>
            </a:r>
            <a:r>
              <a:rPr lang="en-US" dirty="0"/>
              <a:t> </a:t>
            </a:r>
            <a:r>
              <a:rPr lang="en-US" dirty="0" err="1"/>
              <a:t>спјевова</a:t>
            </a:r>
            <a:r>
              <a:rPr lang="en-US" dirty="0"/>
              <a:t> </a:t>
            </a:r>
            <a:r>
              <a:rPr lang="en-US" dirty="0" err="1"/>
              <a:t>писац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служи</a:t>
            </a:r>
            <a:r>
              <a:rPr lang="en-US" dirty="0"/>
              <a:t> </a:t>
            </a:r>
            <a:r>
              <a:rPr lang="en-US" dirty="0" err="1"/>
              <a:t>стилским</a:t>
            </a:r>
            <a:r>
              <a:rPr lang="en-US" dirty="0"/>
              <a:t> </a:t>
            </a:r>
            <a:r>
              <a:rPr lang="en-US" dirty="0" err="1"/>
              <a:t>фигурама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:</a:t>
            </a:r>
          </a:p>
          <a:p>
            <a:r>
              <a:rPr lang="en-US" b="1" dirty="0">
                <a:solidFill>
                  <a:srgbClr val="D1AB3F"/>
                </a:solidFill>
              </a:rPr>
              <a:t>АНАФОРА</a:t>
            </a:r>
            <a:r>
              <a:rPr lang="en-US" dirty="0"/>
              <a:t>:“</a:t>
            </a:r>
            <a:r>
              <a:rPr lang="en-US" dirty="0" err="1"/>
              <a:t>Хоће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ти</a:t>
            </a:r>
            <a:r>
              <a:rPr lang="en-US" dirty="0"/>
              <a:t> </a:t>
            </a:r>
            <a:r>
              <a:rPr lang="en-US" dirty="0" err="1"/>
              <a:t>бити</a:t>
            </a:r>
            <a:r>
              <a:rPr lang="en-US" dirty="0"/>
              <a:t> </a:t>
            </a:r>
            <a:r>
              <a:rPr lang="en-US" dirty="0" err="1"/>
              <a:t>храђаја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                  </a:t>
            </a:r>
            <a:r>
              <a:rPr lang="sr-Cyrl-RS" dirty="0"/>
              <a:t>  </a:t>
            </a:r>
            <a:r>
              <a:rPr lang="en-US" dirty="0" err="1"/>
              <a:t>Хоће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бити</a:t>
            </a:r>
            <a:r>
              <a:rPr lang="en-US" dirty="0"/>
              <a:t> т</a:t>
            </a:r>
            <a:r>
              <a:rPr lang="sr-Cyrl-RS" dirty="0"/>
              <a:t>в</a:t>
            </a:r>
            <a:r>
              <a:rPr lang="en-US" dirty="0" err="1"/>
              <a:t>рдо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душека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sr-Cyrl-RS" dirty="0"/>
              <a:t>   </a:t>
            </a:r>
            <a:r>
              <a:rPr lang="en-US" dirty="0"/>
              <a:t>                      </a:t>
            </a:r>
            <a:r>
              <a:rPr lang="en-US" dirty="0" err="1"/>
              <a:t>Хоће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бити</a:t>
            </a:r>
            <a:r>
              <a:rPr lang="en-US" dirty="0"/>
              <a:t> </a:t>
            </a:r>
            <a:r>
              <a:rPr lang="en-US" dirty="0" err="1"/>
              <a:t>меко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јастука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sr-Cyrl-RS" dirty="0"/>
              <a:t>  </a:t>
            </a:r>
            <a:r>
              <a:rPr lang="en-US" dirty="0"/>
              <a:t>  </a:t>
            </a:r>
            <a:r>
              <a:rPr lang="en-US" dirty="0" err="1"/>
              <a:t>Хоће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бити</a:t>
            </a:r>
            <a:r>
              <a:rPr lang="en-US" dirty="0"/>
              <a:t> </a:t>
            </a:r>
            <a:r>
              <a:rPr lang="en-US" dirty="0" err="1"/>
              <a:t>зима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јоргана</a:t>
            </a:r>
            <a:r>
              <a:rPr lang="en-US" dirty="0"/>
              <a:t>?...“</a:t>
            </a:r>
          </a:p>
          <a:p>
            <a:r>
              <a:rPr lang="en-US" b="1" dirty="0">
                <a:solidFill>
                  <a:srgbClr val="D1AB3F"/>
                </a:solidFill>
              </a:rPr>
              <a:t>АСИНДЕТОН</a:t>
            </a:r>
            <a:r>
              <a:rPr lang="en-US" dirty="0"/>
              <a:t>:“У </a:t>
            </a:r>
            <a:r>
              <a:rPr lang="en-US" dirty="0" err="1"/>
              <a:t>Омера</a:t>
            </a:r>
            <a:r>
              <a:rPr lang="en-US" dirty="0"/>
              <a:t> </a:t>
            </a:r>
            <a:r>
              <a:rPr lang="en-US" dirty="0" err="1"/>
              <a:t>више</a:t>
            </a:r>
            <a:r>
              <a:rPr lang="en-US" dirty="0"/>
              <a:t> </a:t>
            </a:r>
            <a:r>
              <a:rPr lang="en-US" dirty="0" err="1"/>
              <a:t>Сарајева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</a:t>
            </a:r>
            <a:r>
              <a:rPr lang="en-US" dirty="0" err="1"/>
              <a:t>Зелена</a:t>
            </a:r>
            <a:r>
              <a:rPr lang="en-US" dirty="0"/>
              <a:t> </a:t>
            </a:r>
            <a:r>
              <a:rPr lang="en-US" dirty="0" err="1"/>
              <a:t>гора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</a:t>
            </a:r>
            <a:r>
              <a:rPr lang="en-US" dirty="0" err="1"/>
              <a:t>двора</a:t>
            </a:r>
            <a:r>
              <a:rPr lang="en-US" dirty="0"/>
              <a:t>...“</a:t>
            </a:r>
          </a:p>
          <a:p>
            <a:endParaRPr lang="en-US" sz="3600" dirty="0">
              <a:solidFill>
                <a:srgbClr val="D1AB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62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3651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57224"/>
            <a:ext cx="11760200" cy="6111875"/>
          </a:xfrm>
        </p:spPr>
        <p:txBody>
          <a:bodyPr/>
          <a:lstStyle/>
          <a:p>
            <a:r>
              <a:rPr lang="en-US" b="1" dirty="0">
                <a:solidFill>
                  <a:srgbClr val="D1AB3F"/>
                </a:solidFill>
              </a:rPr>
              <a:t>РИМА</a:t>
            </a:r>
            <a:r>
              <a:rPr lang="en-US" dirty="0"/>
              <a:t>: </a:t>
            </a:r>
            <a:r>
              <a:rPr lang="sr-Cyrl-RS" dirty="0"/>
              <a:t>          </a:t>
            </a:r>
            <a:r>
              <a:rPr lang="en-US" dirty="0"/>
              <a:t> „</a:t>
            </a:r>
            <a:r>
              <a:rPr lang="en-US" dirty="0" err="1"/>
              <a:t>Фалила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Роса</a:t>
            </a:r>
            <a:r>
              <a:rPr lang="en-US" dirty="0"/>
              <a:t> </a:t>
            </a:r>
            <a:r>
              <a:rPr lang="en-US" dirty="0" err="1"/>
              <a:t>јединица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                           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ће</a:t>
            </a:r>
            <a:r>
              <a:rPr lang="en-US" dirty="0"/>
              <a:t> </a:t>
            </a:r>
            <a:r>
              <a:rPr lang="en-US" dirty="0" err="1"/>
              <a:t>брже</a:t>
            </a:r>
            <a:r>
              <a:rPr lang="en-US" dirty="0"/>
              <a:t> </a:t>
            </a:r>
            <a:r>
              <a:rPr lang="en-US" dirty="0" err="1"/>
              <a:t>постати</a:t>
            </a:r>
            <a:r>
              <a:rPr lang="en-US" dirty="0"/>
              <a:t> </a:t>
            </a:r>
            <a:r>
              <a:rPr lang="en-US" dirty="0" err="1"/>
              <a:t>газдиница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sr-Cyrl-RS" dirty="0"/>
              <a:t> </a:t>
            </a:r>
            <a:r>
              <a:rPr lang="en-US" dirty="0" err="1"/>
              <a:t>Додијала</a:t>
            </a:r>
            <a:r>
              <a:rPr lang="en-US" dirty="0"/>
              <a:t> </a:t>
            </a:r>
            <a:r>
              <a:rPr lang="en-US" dirty="0" err="1"/>
              <a:t>пура</a:t>
            </a:r>
            <a:r>
              <a:rPr lang="en-US" dirty="0"/>
              <a:t> и </a:t>
            </a:r>
            <a:r>
              <a:rPr lang="en-US" dirty="0" err="1"/>
              <a:t>кртола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sr-Cyrl-RS" dirty="0"/>
              <a:t> </a:t>
            </a:r>
            <a:r>
              <a:rPr lang="en-US" dirty="0" err="1"/>
              <a:t>Па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јела</a:t>
            </a:r>
            <a:r>
              <a:rPr lang="en-US" dirty="0"/>
              <a:t> </a:t>
            </a:r>
            <a:r>
              <a:rPr lang="en-US" dirty="0" err="1"/>
              <a:t>халве</a:t>
            </a:r>
            <a:r>
              <a:rPr lang="en-US" dirty="0"/>
              <a:t> и </a:t>
            </a:r>
            <a:r>
              <a:rPr lang="en-US" dirty="0" err="1"/>
              <a:t>печења</a:t>
            </a:r>
            <a:r>
              <a:rPr lang="en-US" dirty="0"/>
              <a:t>...“ </a:t>
            </a:r>
          </a:p>
          <a:p>
            <a:pPr marL="0" indent="0">
              <a:buNone/>
            </a:pPr>
            <a:r>
              <a:rPr lang="sr-Cyrl-RS" dirty="0"/>
              <a:t>              </a:t>
            </a:r>
          </a:p>
          <a:p>
            <a:pPr marL="0" indent="0">
              <a:buNone/>
            </a:pPr>
            <a:r>
              <a:rPr lang="sr-Cyrl-RS" dirty="0"/>
              <a:t>                         </a:t>
            </a:r>
            <a:r>
              <a:rPr lang="en-US" dirty="0"/>
              <a:t>„О </a:t>
            </a:r>
            <a:r>
              <a:rPr lang="en-US" dirty="0" err="1"/>
              <a:t>мој</a:t>
            </a:r>
            <a:r>
              <a:rPr lang="en-US" dirty="0"/>
              <a:t> </a:t>
            </a:r>
            <a:r>
              <a:rPr lang="en-US" dirty="0" err="1"/>
              <a:t>Симо</a:t>
            </a:r>
            <a:r>
              <a:rPr lang="en-US" dirty="0"/>
              <a:t>, </a:t>
            </a:r>
            <a:r>
              <a:rPr lang="en-US" dirty="0" err="1"/>
              <a:t>мили</a:t>
            </a:r>
            <a:r>
              <a:rPr lang="en-US" dirty="0"/>
              <a:t> </a:t>
            </a:r>
            <a:r>
              <a:rPr lang="en-US" dirty="0" err="1"/>
              <a:t>господаре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Cyrl-RS" dirty="0"/>
              <a:t>                          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си</a:t>
            </a:r>
            <a:r>
              <a:rPr lang="en-US" dirty="0"/>
              <a:t> </a:t>
            </a:r>
            <a:r>
              <a:rPr lang="en-US" dirty="0" err="1"/>
              <a:t>ми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тако</a:t>
            </a:r>
            <a:r>
              <a:rPr lang="en-US" dirty="0"/>
              <a:t> </a:t>
            </a:r>
            <a:r>
              <a:rPr lang="en-US" dirty="0" err="1"/>
              <a:t>опоравио</a:t>
            </a:r>
            <a:r>
              <a:rPr lang="en-US" dirty="0"/>
              <a:t>!                                         </a:t>
            </a:r>
          </a:p>
          <a:p>
            <a:pPr marL="0" indent="0">
              <a:buNone/>
            </a:pPr>
            <a:r>
              <a:rPr lang="sr-Cyrl-RS" dirty="0"/>
              <a:t>                          </a:t>
            </a:r>
            <a:r>
              <a:rPr lang="en-US" dirty="0" err="1"/>
              <a:t>Зар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пу</a:t>
            </a:r>
            <a:r>
              <a:rPr lang="sr-Cyrl-RS" dirty="0"/>
              <a:t>т</a:t>
            </a:r>
            <a:r>
              <a:rPr lang="en-US" dirty="0"/>
              <a:t> </a:t>
            </a:r>
            <a:r>
              <a:rPr lang="en-US" dirty="0" err="1"/>
              <a:t>данаске</a:t>
            </a:r>
            <a:r>
              <a:rPr lang="en-US" dirty="0"/>
              <a:t> </a:t>
            </a:r>
            <a:r>
              <a:rPr lang="en-US" dirty="0" err="1"/>
              <a:t>опремаш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Cyrl-RS" dirty="0"/>
              <a:t>                          </a:t>
            </a:r>
            <a:r>
              <a:rPr lang="en-US" dirty="0"/>
              <a:t>А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кажеш</a:t>
            </a:r>
            <a:r>
              <a:rPr lang="en-US" dirty="0"/>
              <a:t> </a:t>
            </a:r>
            <a:r>
              <a:rPr lang="en-US" dirty="0" err="1"/>
              <a:t>јел</a:t>
            </a:r>
            <a:r>
              <a:rPr lang="en-US" dirty="0"/>
              <a:t>' </a:t>
            </a:r>
            <a:r>
              <a:rPr lang="en-US" dirty="0" err="1"/>
              <a:t>ти</a:t>
            </a:r>
            <a:r>
              <a:rPr lang="en-US" dirty="0"/>
              <a:t> </a:t>
            </a:r>
            <a:r>
              <a:rPr lang="en-US" dirty="0" err="1"/>
              <a:t>жао</a:t>
            </a:r>
            <a:r>
              <a:rPr lang="en-US" dirty="0"/>
              <a:t> </a:t>
            </a:r>
            <a:r>
              <a:rPr lang="en-US" dirty="0" err="1"/>
              <a:t>Анђе</a:t>
            </a:r>
            <a:r>
              <a:rPr lang="en-US" dirty="0"/>
              <a:t>...“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                     </a:t>
            </a:r>
          </a:p>
          <a:p>
            <a:pPr marL="0" indent="0">
              <a:buNone/>
            </a:pPr>
            <a:r>
              <a:rPr lang="sr-Cyrl-RS" dirty="0"/>
              <a:t>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15875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ПАРНА РИМА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399363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ОБГРЉЕНА РИМА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24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Турцизми из дјела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6"/>
          <a:stretch/>
        </p:blipFill>
        <p:spPr>
          <a:xfrm>
            <a:off x="11404600" y="-123596"/>
            <a:ext cx="787400" cy="7159396"/>
          </a:xfrm>
        </p:spPr>
      </p:pic>
      <p:sp>
        <p:nvSpPr>
          <p:cNvPr id="5" name="TextBox 4"/>
          <p:cNvSpPr txBox="1"/>
          <p:nvPr/>
        </p:nvSpPr>
        <p:spPr>
          <a:xfrm>
            <a:off x="571500" y="1906588"/>
            <a:ext cx="1042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ЗИЈАНИТИ-  изгубити, имати штету у трговачким пословима;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ИБРИК- бакарни суд за воду, са уским грлом и кукастим поклопцем;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ФУКАРА- сиромах, сиротиња;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ИСПАТ – доказ, потврда;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ЂУТУРЕ – отприлике;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ЗЕМАН – </a:t>
            </a:r>
            <a:r>
              <a:rPr lang="sr-Cyrl-RS" sz="2400" dirty="0" err="1"/>
              <a:t>вријеме</a:t>
            </a:r>
            <a:r>
              <a:rPr lang="sr-Cyrl-RS" sz="2400" dirty="0"/>
              <a:t> , доба;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АМАНЕТ - препорука, повјерење, чување, </a:t>
            </a:r>
            <a:r>
              <a:rPr lang="sr-Cyrl-RS" sz="2400" dirty="0" err="1"/>
              <a:t>завјет</a:t>
            </a:r>
            <a:r>
              <a:rPr lang="sr-Cyrl-RS" sz="2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ХЕЋИМ -  доктор, </a:t>
            </a:r>
            <a:r>
              <a:rPr lang="sr-Cyrl-RS" sz="2400" dirty="0" err="1"/>
              <a:t>љекар</a:t>
            </a:r>
            <a:r>
              <a:rPr lang="sr-Cyrl-RS" sz="2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КУНДУРЕ – ципеле;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УЋАРИТИ – зарадити;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ЛЕТУРЂИЈА – литургија, служба божја.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7" b="43880"/>
          <a:stretch/>
        </p:blipFill>
        <p:spPr>
          <a:xfrm>
            <a:off x="8353280" y="149225"/>
            <a:ext cx="3000520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6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AB3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6000" b="1" dirty="0"/>
              <a:t>Идеје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8800" y="1718131"/>
            <a:ext cx="10795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/>
              <a:t>ПОУКА ДЈЕЛА</a:t>
            </a:r>
            <a:endParaRPr lang="en-US" sz="4000" dirty="0"/>
          </a:p>
          <a:p>
            <a:r>
              <a:rPr lang="en-US" sz="2400" dirty="0"/>
              <a:t>„ </a:t>
            </a:r>
            <a:r>
              <a:rPr lang="en-US" sz="2400" dirty="0" err="1"/>
              <a:t>Ауторитет</a:t>
            </a:r>
            <a:r>
              <a:rPr lang="en-US" sz="2400" dirty="0"/>
              <a:t> и </a:t>
            </a:r>
            <a:r>
              <a:rPr lang="en-US" sz="2400" dirty="0" err="1"/>
              <a:t>карактер</a:t>
            </a:r>
            <a:r>
              <a:rPr lang="en-US" sz="2400" dirty="0"/>
              <a:t> у </a:t>
            </a:r>
            <a:r>
              <a:rPr lang="en-US" sz="2400" dirty="0" err="1"/>
              <a:t>искривљеној</a:t>
            </a:r>
            <a:r>
              <a:rPr lang="en-US" sz="2400" dirty="0"/>
              <a:t>  </a:t>
            </a:r>
            <a:r>
              <a:rPr lang="en-US" sz="2400" dirty="0" err="1"/>
              <a:t>социјалној</a:t>
            </a:r>
            <a:r>
              <a:rPr lang="en-US" sz="2400" dirty="0"/>
              <a:t> </a:t>
            </a:r>
            <a:r>
              <a:rPr lang="en-US" sz="2400" dirty="0" err="1"/>
              <a:t>слици</a:t>
            </a:r>
            <a:r>
              <a:rPr lang="en-US" sz="2400" dirty="0"/>
              <a:t>  </a:t>
            </a:r>
            <a:r>
              <a:rPr lang="en-US" sz="2400" dirty="0" err="1"/>
              <a:t>штити</a:t>
            </a:r>
            <a:r>
              <a:rPr lang="en-US" sz="2400" dirty="0"/>
              <a:t> </a:t>
            </a:r>
            <a:r>
              <a:rPr lang="en-US" sz="2400" dirty="0" err="1"/>
              <a:t>само</a:t>
            </a:r>
            <a:r>
              <a:rPr lang="en-US" sz="2400" dirty="0"/>
              <a:t> </a:t>
            </a:r>
            <a:r>
              <a:rPr lang="en-US" sz="2400" dirty="0" err="1"/>
              <a:t>новац</a:t>
            </a:r>
            <a:r>
              <a:rPr lang="en-US" sz="2400" dirty="0"/>
              <a:t>“</a:t>
            </a:r>
            <a:r>
              <a:rPr lang="sr-Cyrl-RS" sz="2400" dirty="0"/>
              <a:t> Као што народ каже </a:t>
            </a:r>
            <a:r>
              <a:rPr lang="en-US" sz="2400" dirty="0"/>
              <a:t>-„</a:t>
            </a:r>
            <a:r>
              <a:rPr lang="en-US" sz="2400" dirty="0" err="1"/>
              <a:t>Новац</a:t>
            </a:r>
            <a:r>
              <a:rPr lang="en-US" sz="2400" dirty="0"/>
              <a:t> </a:t>
            </a:r>
            <a:r>
              <a:rPr lang="en-US" sz="2400" dirty="0" err="1"/>
              <a:t>квари</a:t>
            </a:r>
            <a:r>
              <a:rPr lang="en-US" sz="2400" dirty="0"/>
              <a:t> </a:t>
            </a:r>
            <a:r>
              <a:rPr lang="en-US" sz="2400" dirty="0" err="1"/>
              <a:t>људе</a:t>
            </a:r>
            <a:r>
              <a:rPr lang="en-US" sz="2400" dirty="0"/>
              <a:t>“( </a:t>
            </a:r>
            <a:r>
              <a:rPr lang="en-US" sz="2400" dirty="0" err="1"/>
              <a:t>јер</a:t>
            </a:r>
            <a:r>
              <a:rPr lang="en-US" sz="2400" dirty="0"/>
              <a:t> </a:t>
            </a:r>
            <a:r>
              <a:rPr lang="en-US" sz="2400" dirty="0" err="1"/>
              <a:t>нису</a:t>
            </a:r>
            <a:r>
              <a:rPr lang="en-US" sz="2400" dirty="0"/>
              <a:t> </a:t>
            </a:r>
            <a:r>
              <a:rPr lang="en-US" sz="2400" dirty="0" err="1"/>
              <a:t>једнаки</a:t>
            </a:r>
            <a:r>
              <a:rPr lang="en-US" sz="2400" dirty="0"/>
              <a:t>, </a:t>
            </a:r>
            <a:r>
              <a:rPr lang="en-US" sz="2400" dirty="0" err="1"/>
              <a:t>ускраћена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слобода</a:t>
            </a:r>
            <a:r>
              <a:rPr lang="en-US" sz="2400" dirty="0"/>
              <a:t> и </a:t>
            </a:r>
            <a:r>
              <a:rPr lang="en-US" sz="2400" dirty="0" err="1"/>
              <a:t>такву</a:t>
            </a:r>
            <a:r>
              <a:rPr lang="en-US" sz="2400" dirty="0"/>
              <a:t> </a:t>
            </a:r>
            <a:r>
              <a:rPr lang="en-US" sz="2400" dirty="0" err="1"/>
              <a:t>средину</a:t>
            </a:r>
            <a:r>
              <a:rPr lang="en-US" sz="2400" dirty="0"/>
              <a:t> </a:t>
            </a:r>
            <a:r>
              <a:rPr lang="en-US" sz="2400" dirty="0" err="1"/>
              <a:t>напушта</a:t>
            </a:r>
            <a:r>
              <a:rPr lang="en-US" sz="2400" dirty="0"/>
              <a:t> </a:t>
            </a:r>
            <a:r>
              <a:rPr lang="en-US" sz="2400" dirty="0" err="1"/>
              <a:t>мир</a:t>
            </a:r>
            <a:r>
              <a:rPr lang="en-US" sz="2400" dirty="0"/>
              <a:t>.)</a:t>
            </a:r>
          </a:p>
          <a:p>
            <a:r>
              <a:rPr lang="en-US" sz="2400" dirty="0"/>
              <a:t>„</a:t>
            </a:r>
            <a:r>
              <a:rPr lang="en-US" sz="2400" dirty="0" err="1"/>
              <a:t>Без</a:t>
            </a:r>
            <a:r>
              <a:rPr lang="en-US" sz="2400" dirty="0"/>
              <a:t> </a:t>
            </a:r>
            <a:r>
              <a:rPr lang="en-US" sz="2400" dirty="0" err="1"/>
              <a:t>здравља</a:t>
            </a:r>
            <a:r>
              <a:rPr lang="en-US" sz="2400" dirty="0"/>
              <a:t> </a:t>
            </a:r>
            <a:r>
              <a:rPr lang="en-US" sz="2400" dirty="0" err="1"/>
              <a:t>нема</a:t>
            </a:r>
            <a:r>
              <a:rPr lang="en-US" sz="2400" dirty="0"/>
              <a:t> </a:t>
            </a:r>
            <a:r>
              <a:rPr lang="en-US" sz="2400" dirty="0" err="1"/>
              <a:t>живота</a:t>
            </a:r>
            <a:r>
              <a:rPr lang="en-US" sz="2400" dirty="0"/>
              <a:t>“</a:t>
            </a:r>
            <a:r>
              <a:rPr lang="sr-Cyrl-RS" sz="2400" dirty="0"/>
              <a:t>.</a:t>
            </a:r>
            <a:endParaRPr lang="en-US" sz="2400" dirty="0"/>
          </a:p>
          <a:p>
            <a:r>
              <a:rPr lang="en-US" sz="2400" dirty="0"/>
              <a:t>„</a:t>
            </a:r>
            <a:r>
              <a:rPr lang="sr-Cyrl-RS" sz="2400" dirty="0"/>
              <a:t>Џаба било коња враних</a:t>
            </a:r>
            <a:br>
              <a:rPr lang="en-US" sz="2400" dirty="0"/>
            </a:br>
            <a:r>
              <a:rPr lang="sr-Cyrl-RS" sz="2400" dirty="0"/>
              <a:t>    По ливади разиграних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sr-Cyrl-RS" sz="2400" dirty="0"/>
              <a:t>Џаба било сата и салаша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sr-Cyrl-RS" sz="2400" dirty="0"/>
              <a:t>Џаба било њива плодних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sr-Cyrl-RS" sz="2400" dirty="0"/>
              <a:t>Винограда благородних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sr-Cyrl-RS" sz="2400" dirty="0"/>
              <a:t>Џаба било у каруца чилаша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Када</a:t>
            </a:r>
            <a:r>
              <a:rPr lang="en-US" sz="2400" dirty="0"/>
              <a:t> </a:t>
            </a:r>
            <a:r>
              <a:rPr lang="en-US" sz="2400" dirty="0" err="1"/>
              <a:t>нисам</a:t>
            </a:r>
            <a:r>
              <a:rPr lang="en-US" sz="2400" dirty="0"/>
              <a:t> с </a:t>
            </a:r>
            <a:r>
              <a:rPr lang="en-US" sz="2400" dirty="0" err="1"/>
              <a:t>оном</a:t>
            </a:r>
            <a:r>
              <a:rPr lang="en-US" sz="2400" dirty="0"/>
              <a:t> </a:t>
            </a:r>
            <a:r>
              <a:rPr lang="en-US" sz="2400" dirty="0" err="1"/>
              <a:t>коју</a:t>
            </a:r>
            <a:r>
              <a:rPr lang="en-US" sz="2400" dirty="0"/>
              <a:t> </a:t>
            </a:r>
            <a:r>
              <a:rPr lang="en-US" sz="2400" dirty="0" err="1"/>
              <a:t>волем</a:t>
            </a:r>
            <a:r>
              <a:rPr lang="en-US" sz="2400" dirty="0"/>
              <a:t>“</a:t>
            </a:r>
          </a:p>
          <a:p>
            <a:r>
              <a:rPr lang="en-US" sz="2400" dirty="0"/>
              <a:t>                                -</a:t>
            </a:r>
            <a:r>
              <a:rPr lang="en-US" sz="2400" dirty="0" err="1"/>
              <a:t>Ђорђе</a:t>
            </a:r>
            <a:r>
              <a:rPr lang="en-US" sz="2400" dirty="0"/>
              <a:t> </a:t>
            </a:r>
            <a:r>
              <a:rPr lang="en-US" sz="2400" dirty="0" err="1"/>
              <a:t>Балашевић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18" y="4599960"/>
            <a:ext cx="3622082" cy="19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939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вир за текст 1">
            <a:extLst>
              <a:ext uri="{FF2B5EF4-FFF2-40B4-BE49-F238E27FC236}">
                <a16:creationId xmlns:a16="http://schemas.microsoft.com/office/drawing/2014/main" id="{14AEC7A7-8CD6-4468-A3C5-00D3EB5486F1}"/>
              </a:ext>
            </a:extLst>
          </p:cNvPr>
          <p:cNvSpPr txBox="1"/>
          <p:nvPr/>
        </p:nvSpPr>
        <p:spPr>
          <a:xfrm>
            <a:off x="3604726" y="1772817"/>
            <a:ext cx="4982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/>
              <a:t>ХВАЛА НА ПАЖЊИ!</a:t>
            </a:r>
          </a:p>
        </p:txBody>
      </p:sp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10A5DD60-EE8B-47CC-BF4E-0AA2DB3E2E14}"/>
              </a:ext>
            </a:extLst>
          </p:cNvPr>
          <p:cNvSpPr txBox="1"/>
          <p:nvPr/>
        </p:nvSpPr>
        <p:spPr>
          <a:xfrm>
            <a:off x="7399176" y="4488024"/>
            <a:ext cx="3872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ТАМАРА ШАВИЈА </a:t>
            </a:r>
            <a:r>
              <a:rPr lang="sr-Latn-RS" dirty="0"/>
              <a:t>II </a:t>
            </a:r>
            <a:r>
              <a:rPr lang="sr-Latn-RS" sz="1400" dirty="0"/>
              <a:t>7</a:t>
            </a:r>
            <a:endParaRPr lang="sr-Latn-RS" dirty="0"/>
          </a:p>
          <a:p>
            <a:r>
              <a:rPr lang="sr-Cyrl-RS" b="1" dirty="0"/>
              <a:t>ПАВЛОВИЋ АНЂЕЛА </a:t>
            </a:r>
            <a:r>
              <a:rPr lang="sr-Latn-RS" dirty="0"/>
              <a:t>II </a:t>
            </a:r>
            <a:r>
              <a:rPr lang="sr-Latn-RS" sz="1400" dirty="0"/>
              <a:t>7</a:t>
            </a:r>
            <a:endParaRPr lang="sr-Cyrl-RS" sz="1400" dirty="0"/>
          </a:p>
          <a:p>
            <a:r>
              <a:rPr lang="sr-Cyrl-RS" sz="1600" b="1" dirty="0"/>
              <a:t>РАДЕТИЋ СОФИЈА </a:t>
            </a:r>
            <a:r>
              <a:rPr lang="sr-Latn-RS" dirty="0"/>
              <a:t>II </a:t>
            </a:r>
            <a:r>
              <a:rPr lang="sr-Latn-RS" sz="1400" dirty="0"/>
              <a:t>7</a:t>
            </a:r>
            <a:r>
              <a:rPr lang="sr-Cyrl-RS" dirty="0"/>
              <a:t> </a:t>
            </a:r>
          </a:p>
          <a:p>
            <a:r>
              <a:rPr lang="sr-Cyrl-RS" b="1" dirty="0"/>
              <a:t>ТРБИЋ АНЂЕЛА </a:t>
            </a:r>
            <a:r>
              <a:rPr lang="sr-Latn-RS" dirty="0"/>
              <a:t>II </a:t>
            </a:r>
            <a:r>
              <a:rPr lang="sr-Latn-RS" sz="1400" dirty="0"/>
              <a:t>7</a:t>
            </a:r>
            <a:endParaRPr lang="sr-Cyrl-RS" sz="1400" dirty="0"/>
          </a:p>
          <a:p>
            <a:r>
              <a:rPr lang="sr-Cyrl-RS" sz="1600" b="1" dirty="0"/>
              <a:t>ТАДИЋ НИКОЛИНА </a:t>
            </a:r>
            <a:r>
              <a:rPr lang="sr-Latn-RS" sz="1600" dirty="0"/>
              <a:t>II </a:t>
            </a:r>
            <a:r>
              <a:rPr lang="sr-Latn-RS" sz="1200" dirty="0"/>
              <a:t>7</a:t>
            </a:r>
            <a:endParaRPr lang="sr-Cyrl-RS" sz="1200" dirty="0"/>
          </a:p>
          <a:p>
            <a:r>
              <a:rPr lang="sr-Cyrl-RS" sz="1600" b="1" dirty="0"/>
              <a:t>НЕНАД АНА </a:t>
            </a:r>
            <a:r>
              <a:rPr lang="sr-Latn-RS" sz="2000" dirty="0"/>
              <a:t>II </a:t>
            </a:r>
            <a:r>
              <a:rPr lang="sr-Latn-RS" sz="1600" dirty="0"/>
              <a:t>7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307651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88900" y="1110403"/>
            <a:ext cx="10156873" cy="5214425"/>
          </a:xfrm>
          <a:prstGeom prst="verticalScroll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17" y="-23105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5400" b="1" dirty="0"/>
              <a:t>Светозар Ћоровић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67" y="2617642"/>
            <a:ext cx="2540133" cy="318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18893" y="2209433"/>
            <a:ext cx="849688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Светозар Ћоровић је био српски књижевник</a:t>
            </a:r>
            <a:r>
              <a:rPr lang="en-US" sz="2400" dirty="0"/>
              <a:t>. </a:t>
            </a:r>
            <a:r>
              <a:rPr lang="sr-Cyrl-RS" sz="2400" dirty="0"/>
              <a:t>Писао је романе</a:t>
            </a:r>
            <a:r>
              <a:rPr lang="en-US" sz="2400" dirty="0"/>
              <a:t>, </a:t>
            </a:r>
            <a:r>
              <a:rPr lang="sr-Cyrl-RS" sz="2400" dirty="0"/>
              <a:t>приповијетке</a:t>
            </a:r>
            <a:r>
              <a:rPr lang="en-US" sz="2400" dirty="0"/>
              <a:t>, </a:t>
            </a:r>
            <a:r>
              <a:rPr lang="sr-Cyrl-RS" sz="2400" dirty="0"/>
              <a:t>драме и </a:t>
            </a:r>
            <a:r>
              <a:rPr lang="sr-Cyrl-RS" sz="2400" dirty="0" err="1"/>
              <a:t>пјесме</a:t>
            </a:r>
            <a:r>
              <a:rPr lang="en-US" sz="2400" dirty="0"/>
              <a:t>.</a:t>
            </a:r>
            <a:r>
              <a:rPr lang="sr-Cyrl-RS" sz="2400" dirty="0"/>
              <a:t> Рођен </a:t>
            </a:r>
            <a:r>
              <a:rPr lang="en-US" sz="2400" dirty="0"/>
              <a:t>je 29.</a:t>
            </a:r>
            <a:r>
              <a:rPr lang="sr-Cyrl-RS" sz="2400" dirty="0"/>
              <a:t> маја </a:t>
            </a:r>
            <a:r>
              <a:rPr lang="en-US" sz="2400" dirty="0"/>
              <a:t> 1875. </a:t>
            </a:r>
            <a:r>
              <a:rPr lang="sr-Cyrl-RS" sz="2400" dirty="0"/>
              <a:t>године</a:t>
            </a:r>
            <a:r>
              <a:rPr lang="en-US" sz="2400" dirty="0"/>
              <a:t>, </a:t>
            </a:r>
            <a:r>
              <a:rPr lang="sr-Cyrl-RS" sz="2400" dirty="0"/>
              <a:t>а умро је</a:t>
            </a:r>
            <a:r>
              <a:rPr lang="en-US" sz="2400" dirty="0"/>
              <a:t> 17. </a:t>
            </a:r>
            <a:r>
              <a:rPr lang="sr-Cyrl-RS" sz="2400" dirty="0"/>
              <a:t>априла</a:t>
            </a:r>
            <a:r>
              <a:rPr lang="en-US" sz="2400" dirty="0"/>
              <a:t> 1919. </a:t>
            </a:r>
            <a:r>
              <a:rPr lang="sr-Cyrl-RS" sz="2400" dirty="0"/>
              <a:t>године. Рођен је и умро у Мостару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dirty="0"/>
            </a:br>
            <a:r>
              <a:rPr lang="sr-Cyrl-RS" dirty="0"/>
              <a:t>Објавио је десетак </a:t>
            </a:r>
            <a:r>
              <a:rPr lang="sr-Cyrl-RS" dirty="0" err="1"/>
              <a:t>приповиједака</a:t>
            </a:r>
            <a:r>
              <a:rPr lang="sr-Latn-BA" dirty="0"/>
              <a:t>, </a:t>
            </a:r>
            <a:r>
              <a:rPr lang="sr-Cyrl-RS" dirty="0"/>
              <a:t>исто толико романа и драма</a:t>
            </a:r>
            <a:r>
              <a:rPr lang="sr-Latn-BA" dirty="0"/>
              <a:t>.</a:t>
            </a:r>
            <a:endParaRPr lang="en-US" dirty="0"/>
          </a:p>
          <a:p>
            <a:r>
              <a:rPr lang="sr-Cyrl-RS" dirty="0"/>
              <a:t>Посебно издвајамо романе</a:t>
            </a:r>
            <a:r>
              <a:rPr lang="sr-Latn-BA" i="1" dirty="0"/>
              <a:t> ”</a:t>
            </a:r>
            <a:r>
              <a:rPr lang="sr-Cyrl-RS" i="1" dirty="0"/>
              <a:t>Мајчина султанија</a:t>
            </a:r>
            <a:r>
              <a:rPr lang="sr-Latn-BA" i="1" dirty="0"/>
              <a:t>” (1906) ; ”</a:t>
            </a:r>
            <a:r>
              <a:rPr lang="sr-Cyrl-RS" i="1" dirty="0"/>
              <a:t>Стојан Мутикаша</a:t>
            </a:r>
            <a:r>
              <a:rPr lang="sr-Latn-BA" i="1" dirty="0"/>
              <a:t>” (1907) </a:t>
            </a:r>
            <a:r>
              <a:rPr lang="sr-Cyrl-RS" i="1" dirty="0"/>
              <a:t>и </a:t>
            </a:r>
            <a:r>
              <a:rPr lang="sr-Latn-BA" i="1" dirty="0"/>
              <a:t>”</a:t>
            </a:r>
            <a:r>
              <a:rPr lang="sr-Cyrl-RS" i="1" dirty="0"/>
              <a:t>Јарани</a:t>
            </a:r>
            <a:r>
              <a:rPr lang="sr-Latn-BA" i="1" dirty="0"/>
              <a:t>” (1911)</a:t>
            </a:r>
            <a:endParaRPr lang="en-US" dirty="0"/>
          </a:p>
          <a:p>
            <a:br>
              <a:rPr lang="sr-Latn-BA" dirty="0"/>
            </a:br>
            <a:r>
              <a:rPr lang="sr-Cyrl-RS" b="1" dirty="0"/>
              <a:t>Остала позната дјела су</a:t>
            </a:r>
            <a:r>
              <a:rPr lang="sr-Latn-BA" b="1" dirty="0"/>
              <a:t> </a:t>
            </a:r>
            <a:r>
              <a:rPr lang="sr-Latn-BA" i="1" dirty="0"/>
              <a:t>: ” </a:t>
            </a:r>
            <a:r>
              <a:rPr lang="sr-Cyrl-RS" i="1" dirty="0"/>
              <a:t>Женидба Пере Карантана</a:t>
            </a:r>
            <a:r>
              <a:rPr lang="sr-Latn-BA" i="1" dirty="0"/>
              <a:t> ” (1905),” </a:t>
            </a:r>
            <a:r>
              <a:rPr lang="sr-Cyrl-RS" i="1" dirty="0"/>
              <a:t>У станицама</a:t>
            </a:r>
            <a:r>
              <a:rPr lang="sr-Latn-BA" i="1" dirty="0"/>
              <a:t> ” (1908), ” </a:t>
            </a:r>
            <a:r>
              <a:rPr lang="sr-Cyrl-RS" i="1" dirty="0"/>
              <a:t>У мраку </a:t>
            </a:r>
            <a:r>
              <a:rPr lang="sr-Latn-BA" i="1" dirty="0"/>
              <a:t> ”(1909), ”</a:t>
            </a:r>
            <a:r>
              <a:rPr lang="sr-Cyrl-RS" i="1" dirty="0"/>
              <a:t> Зулимћар</a:t>
            </a:r>
            <a:r>
              <a:rPr lang="sr-Latn-BA" i="1" dirty="0"/>
              <a:t>” (1913), ” </a:t>
            </a:r>
            <a:r>
              <a:rPr lang="sr-Cyrl-RS" i="1" dirty="0"/>
              <a:t>Као вихор</a:t>
            </a:r>
            <a:r>
              <a:rPr lang="sr-Latn-BA" i="1" dirty="0"/>
              <a:t> ” (1918), ” </a:t>
            </a:r>
            <a:r>
              <a:rPr lang="sr-Cyrl-RS" i="1" dirty="0"/>
              <a:t>Међу својима</a:t>
            </a:r>
            <a:r>
              <a:rPr lang="sr-Latn-BA" i="1" dirty="0"/>
              <a:t> ” (1921) </a:t>
            </a:r>
            <a:r>
              <a:rPr lang="en-US" i="1" dirty="0"/>
              <a:t>,</a:t>
            </a:r>
            <a:r>
              <a:rPr lang="sr-Cyrl-RS" i="1" dirty="0"/>
              <a:t>приповијетке</a:t>
            </a:r>
            <a:r>
              <a:rPr lang="sr-Latn-BA" i="1" dirty="0"/>
              <a:t> (” </a:t>
            </a:r>
            <a:r>
              <a:rPr lang="sr-Cyrl-RS" i="1" dirty="0"/>
              <a:t>Богојављенска ноћ</a:t>
            </a:r>
            <a:r>
              <a:rPr lang="sr-Latn-BA" i="1" dirty="0"/>
              <a:t>”, ” </a:t>
            </a:r>
            <a:r>
              <a:rPr lang="sr-Cyrl-RS" i="1" dirty="0"/>
              <a:t>Пријатељи</a:t>
            </a:r>
            <a:r>
              <a:rPr lang="sr-Latn-BA" i="1" dirty="0"/>
              <a:t> ”,  ” </a:t>
            </a:r>
            <a:r>
              <a:rPr lang="sr-Cyrl-RS" i="1" dirty="0"/>
              <a:t>Под пећинама </a:t>
            </a:r>
            <a:r>
              <a:rPr lang="sr-Latn-BA" i="1" dirty="0"/>
              <a:t>”, ” </a:t>
            </a:r>
            <a:r>
              <a:rPr lang="sr-Cyrl-RS" i="1" dirty="0"/>
              <a:t>На</a:t>
            </a:r>
            <a:r>
              <a:rPr lang="sr-Latn-BA" i="1" dirty="0"/>
              <a:t> </a:t>
            </a:r>
            <a:r>
              <a:rPr lang="sr-Cyrl-RS" i="1" dirty="0"/>
              <a:t>води</a:t>
            </a:r>
            <a:r>
              <a:rPr lang="sr-Latn-BA" i="1" dirty="0"/>
              <a:t> ”, ”</a:t>
            </a:r>
            <a:r>
              <a:rPr lang="sr-Cyrl-RS" i="1" dirty="0"/>
              <a:t>на Васкрс</a:t>
            </a:r>
            <a:r>
              <a:rPr lang="sr-Latn-BA" i="1" dirty="0"/>
              <a:t>”)</a:t>
            </a:r>
            <a:r>
              <a:rPr lang="sr-Cyrl-RS" i="1" dirty="0"/>
              <a:t> као и бројне позоришне представе.</a:t>
            </a:r>
            <a:r>
              <a:rPr lang="sr-Latn-BA" i="1" dirty="0"/>
              <a:t> 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414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78" y="2241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Проза</a:t>
            </a:r>
            <a:r>
              <a:rPr lang="sr-Latn-BA" dirty="0"/>
              <a:t> (lat. </a:t>
            </a:r>
            <a:r>
              <a:rPr lang="la-Latn" i="1" dirty="0"/>
              <a:t>proza oratio</a:t>
            </a:r>
            <a:r>
              <a:rPr lang="sr-Latn-BA" dirty="0"/>
              <a:t> – управни, директни говор)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442" y="2866663"/>
            <a:ext cx="9327243" cy="6492875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 </a:t>
            </a:r>
            <a:endParaRPr lang="en-US" dirty="0"/>
          </a:p>
          <a:p>
            <a:r>
              <a:rPr lang="sr-Cyrl-RS" sz="3200" dirty="0"/>
              <a:t>У овом дјелу обазиремо се  на  приповједачку прозу, кроз коју је представљен аутентични реализам српске нације. „Стојан Мутикаша“ настао је у епохи у којој је запажено разобличавање друштвених мана и моралних посрнућа појединаца</a:t>
            </a:r>
            <a:r>
              <a:rPr lang="sr-Cyrl-RS" dirty="0"/>
              <a:t>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10971" y="710807"/>
            <a:ext cx="914401" cy="51499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327320" y="780769"/>
            <a:ext cx="1" cy="8576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45714" y="796981"/>
            <a:ext cx="972457" cy="56692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Curved Right Arrow 19"/>
          <p:cNvSpPr/>
          <p:nvPr/>
        </p:nvSpPr>
        <p:spPr>
          <a:xfrm>
            <a:off x="97061" y="1830144"/>
            <a:ext cx="1016000" cy="1711629"/>
          </a:xfrm>
          <a:prstGeom prst="curvedRightArrow">
            <a:avLst>
              <a:gd name="adj1" fmla="val 13387"/>
              <a:gd name="adj2" fmla="val 35600"/>
              <a:gd name="adj3" fmla="val 25000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224642" y="1406395"/>
            <a:ext cx="2608944" cy="847498"/>
          </a:xfrm>
          <a:prstGeom prst="flowChartAlternateProcess">
            <a:avLst/>
          </a:prstGeom>
          <a:blipFill>
            <a:blip r:embed="rId2">
              <a:alphaModFix amt="78000"/>
            </a:blip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2285" y="1654629"/>
            <a:ext cx="291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/>
              <a:t>ПРИПОВЈЕДАЧКА</a:t>
            </a:r>
            <a:endParaRPr lang="en-US" sz="2400" b="1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4998357" y="1942588"/>
            <a:ext cx="2608944" cy="847498"/>
          </a:xfrm>
          <a:prstGeom prst="flowChartAlternateProcess">
            <a:avLst/>
          </a:prstGeom>
          <a:blipFill>
            <a:blip r:embed="rId2">
              <a:alphaModFix amt="78000"/>
            </a:blip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58920" y="211357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/>
              <a:t>НАУЧНА</a:t>
            </a:r>
            <a:endParaRPr lang="en-US" sz="2400" b="1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9318171" y="1461712"/>
            <a:ext cx="2608944" cy="847498"/>
          </a:xfrm>
          <a:prstGeom prst="flowChartAlternateProcess">
            <a:avLst/>
          </a:prstGeom>
          <a:blipFill>
            <a:blip r:embed="rId2">
              <a:alphaModFix amt="78000"/>
            </a:blip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91914" y="1651908"/>
            <a:ext cx="207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БЕСЈЕДНИЧКА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193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0" grpId="0" animBg="1"/>
      <p:bldP spid="4" grpId="0" animBg="1"/>
      <p:bldP spid="13" grpId="0"/>
      <p:bldP spid="12" grpId="0" animBg="1"/>
      <p:bldP spid="14" grpId="0"/>
      <p:bldP spid="1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314"/>
            <a:ext cx="10515600" cy="458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9314"/>
            <a:ext cx="12101286" cy="6492874"/>
          </a:xfrm>
        </p:spPr>
        <p:txBody>
          <a:bodyPr>
            <a:normAutofit/>
          </a:bodyPr>
          <a:lstStyle/>
          <a:p>
            <a:r>
              <a:rPr lang="sr-Cyrl-RS" sz="2400" dirty="0"/>
              <a:t>Стил писања једног од најистакнутијих књижевника тог времена веома је специфичан.</a:t>
            </a:r>
          </a:p>
          <a:p>
            <a:r>
              <a:rPr lang="sr-Cyrl-RS" sz="2400" dirty="0"/>
              <a:t> Карактеристична је прича о обичним људима и њиховим животима, кроз које проживљавају страх, наду, жеље, љубав, али и тугу.</a:t>
            </a:r>
            <a:endParaRPr lang="sr-Cyrl-RS" sz="1800" dirty="0"/>
          </a:p>
          <a:p>
            <a:pPr marL="0" indent="0">
              <a:buNone/>
            </a:pPr>
            <a:r>
              <a:rPr lang="sr-Cyrl-RS" sz="1800" dirty="0"/>
              <a:t>                                        </a:t>
            </a:r>
          </a:p>
          <a:p>
            <a:pPr marL="0" indent="0">
              <a:buNone/>
            </a:pPr>
            <a:r>
              <a:rPr lang="sr-Cyrl-RS" sz="1800" dirty="0"/>
              <a:t>                   СТРАХ          </a:t>
            </a:r>
            <a:r>
              <a:rPr lang="sr-Latn-RS" sz="1800" dirty="0"/>
              <a:t>              </a:t>
            </a:r>
            <a:r>
              <a:rPr lang="sr-Cyrl-RS" sz="1800" dirty="0"/>
              <a:t> НАДА                                        ЖЕЉА                                ЉУБАВ                                 ТУГА</a:t>
            </a:r>
            <a:endParaRPr lang="sr-Cyrl-RS" sz="2400" dirty="0"/>
          </a:p>
          <a:p>
            <a:endParaRPr lang="sr-Cyrl-RS" sz="2400" dirty="0"/>
          </a:p>
          <a:p>
            <a:endParaRPr lang="sr-Latn-RS" sz="2400" dirty="0"/>
          </a:p>
          <a:p>
            <a:endParaRPr lang="sr-Latn-RS" sz="2400" dirty="0"/>
          </a:p>
          <a:p>
            <a:endParaRPr lang="sr-Latn-RS" sz="2400" dirty="0"/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Cyrl-RS" sz="2400" dirty="0"/>
              <a:t> Роман је исприповиједан у трећем лицу, што значи да је наратор, у реалистичком поетичком маниру, објективни(дистанцирани) хроничар, који вјерно презентује догађаје. Служећи се најчешће дијалозима, сценама, и сасвим ријетко, описима, писац је структуру романа  обликовао као повезницу одабраних  епизода из живота главног протагонисте.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3" y="2287359"/>
            <a:ext cx="1781175" cy="207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77" y="2454273"/>
            <a:ext cx="21907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30" y="2452460"/>
            <a:ext cx="160020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33" y="2452460"/>
            <a:ext cx="180022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36" y="2524578"/>
            <a:ext cx="2072054" cy="137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14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Ћоровић је композицијски роман организовао тако што је подијелио  на двије цјелине.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4" y="2549525"/>
            <a:ext cx="2479675" cy="380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2882900" y="1816100"/>
            <a:ext cx="8509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00950" y="1816100"/>
            <a:ext cx="6985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Horizontal Scroll 9"/>
          <p:cNvSpPr/>
          <p:nvPr/>
        </p:nvSpPr>
        <p:spPr>
          <a:xfrm>
            <a:off x="1203323" y="3155209"/>
            <a:ext cx="2425700" cy="1295400"/>
          </a:xfrm>
          <a:prstGeom prst="horizontalScroll">
            <a:avLst/>
          </a:prstGeom>
          <a:blipFill>
            <a:blip r:embed="rId3">
              <a:alphaModFix amt="78000"/>
            </a:blip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8138886" y="3155209"/>
            <a:ext cx="2425700" cy="1295400"/>
          </a:xfrm>
          <a:prstGeom prst="horizontalScroll">
            <a:avLst/>
          </a:prstGeom>
          <a:blipFill>
            <a:blip r:embed="rId3">
              <a:alphaModFix amt="78000"/>
            </a:blip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87259" y="3541299"/>
            <a:ext cx="185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ПРВИ ДИО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72928" y="3541299"/>
            <a:ext cx="195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ДРУГИ ДИО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4140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093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915886"/>
            <a:ext cx="4190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2800" dirty="0"/>
              <a:t> Први дио завршава се Стојановом женидбом бившом газдиницом Анђом и преузимањем радње свога покојног газда-Симе. Тада се дешава одлучујући заокрет у његовом животу.</a:t>
            </a:r>
            <a:endParaRPr lang="en-US" sz="2800" dirty="0"/>
          </a:p>
        </p:txBody>
      </p:sp>
      <p:sp>
        <p:nvSpPr>
          <p:cNvPr id="4" name="Bevel 3"/>
          <p:cNvSpPr/>
          <p:nvPr/>
        </p:nvSpPr>
        <p:spPr>
          <a:xfrm>
            <a:off x="985157" y="105526"/>
            <a:ext cx="10221685" cy="1216931"/>
          </a:xfrm>
          <a:prstGeom prst="bevel">
            <a:avLst/>
          </a:prstGeom>
          <a:solidFill>
            <a:srgbClr val="FFE285"/>
          </a:solidFill>
          <a:ln>
            <a:solidFill>
              <a:srgbClr val="D1A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1836" y="465592"/>
            <a:ext cx="986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Ова подјела представља прелом радње и </a:t>
            </a:r>
            <a:r>
              <a:rPr lang="sr-Cyrl-RS" sz="2400" b="1" dirty="0" err="1"/>
              <a:t>измијењену</a:t>
            </a:r>
            <a:r>
              <a:rPr lang="sr-Cyrl-RS" sz="2400" b="1" dirty="0"/>
              <a:t> судбину самог лика.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76143" y="1915886"/>
            <a:ext cx="41737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dirty="0"/>
              <a:t> </a:t>
            </a:r>
            <a:r>
              <a:rPr lang="sr-Cyrl-RS" sz="2800" dirty="0"/>
              <a:t>Други дио романа тематизује материјални успон Стојана Мутикаше, обавијен срећним околностима али и нечасним радњама.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0"/>
          <a:stretch/>
        </p:blipFill>
        <p:spPr>
          <a:xfrm>
            <a:off x="4552950" y="5024429"/>
            <a:ext cx="3145173" cy="172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81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C:\Users\Goran\Desktop\download.jp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7B7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3743" y="188688"/>
            <a:ext cx="2717800" cy="181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Goran\Desktop\download.jpg"/>
          <p:cNvPicPr/>
          <p:nvPr/>
        </p:nvPicPr>
        <p:blipFill>
          <a:blip r:embed="rId3">
            <a:duotone>
              <a:prstClr val="black"/>
              <a:srgbClr val="D1AB3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88678" y="188688"/>
            <a:ext cx="2816588" cy="181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Goran\Desktop\download.jpg"/>
          <p:cNvPicPr/>
          <p:nvPr/>
        </p:nvPicPr>
        <p:blipFill>
          <a:blip r:embed="rId4">
            <a:duotone>
              <a:prstClr val="black"/>
              <a:srgbClr val="D7B7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90143" y="221911"/>
            <a:ext cx="2669315" cy="174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Goran\Desktop\download.jpg"/>
          <p:cNvPicPr/>
          <p:nvPr/>
        </p:nvPicPr>
        <p:blipFill>
          <a:blip r:embed="rId5">
            <a:duotone>
              <a:prstClr val="black"/>
              <a:srgbClr val="D1AB3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644335" y="232230"/>
            <a:ext cx="2006600" cy="172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wn Arrow 7"/>
          <p:cNvSpPr/>
          <p:nvPr/>
        </p:nvSpPr>
        <p:spPr>
          <a:xfrm>
            <a:off x="5842001" y="2022814"/>
            <a:ext cx="1074057" cy="1349829"/>
          </a:xfrm>
          <a:prstGeom prst="downArrow">
            <a:avLst>
              <a:gd name="adj1" fmla="val 33784"/>
              <a:gd name="adj2" fmla="val 45946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Goran\Desktop\images.jpg"/>
          <p:cNvPicPr/>
          <p:nvPr/>
        </p:nvPicPr>
        <p:blipFill>
          <a:blip r:embed="rId7">
            <a:duotone>
              <a:prstClr val="black"/>
              <a:srgbClr val="D7B7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49780" y="3372643"/>
            <a:ext cx="2656114" cy="196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3541486" y="4601029"/>
            <a:ext cx="1255486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58702" y="4601029"/>
            <a:ext cx="1124857" cy="789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C:\Users\Goran\Desktop\download.jpg"/>
          <p:cNvPicPr/>
          <p:nvPr/>
        </p:nvPicPr>
        <p:blipFill>
          <a:blip r:embed="rId8">
            <a:duotone>
              <a:prstClr val="black"/>
              <a:srgbClr val="D1AB3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4601029"/>
            <a:ext cx="2550478" cy="176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C:\Users\Goran\Desktop\download.jpg"/>
          <p:cNvPicPr/>
          <p:nvPr/>
        </p:nvPicPr>
        <p:blipFill>
          <a:blip r:embed="rId9">
            <a:duotone>
              <a:prstClr val="black"/>
              <a:srgbClr val="D1AB3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59458" y="4601029"/>
            <a:ext cx="2483939" cy="176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Down Arrow 17"/>
          <p:cNvSpPr/>
          <p:nvPr/>
        </p:nvSpPr>
        <p:spPr>
          <a:xfrm>
            <a:off x="6006062" y="5727857"/>
            <a:ext cx="745933" cy="979670"/>
          </a:xfrm>
          <a:prstGeom prst="downArrow">
            <a:avLst>
              <a:gd name="adj1" fmla="val 33784"/>
              <a:gd name="adj2" fmla="val 45946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0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551716" y="106928"/>
            <a:ext cx="1074057" cy="1349829"/>
          </a:xfrm>
          <a:prstGeom prst="downArrow">
            <a:avLst>
              <a:gd name="adj1" fmla="val 33784"/>
              <a:gd name="adj2" fmla="val 4594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7B7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19" y="1685925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628572" y="3521643"/>
            <a:ext cx="928914" cy="1117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69869" y="3521643"/>
            <a:ext cx="1066799" cy="1052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E2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/>
          <a:stretch/>
        </p:blipFill>
        <p:spPr>
          <a:xfrm>
            <a:off x="943428" y="4573929"/>
            <a:ext cx="2409372" cy="198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E2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6" y="457392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22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57" y="365124"/>
            <a:ext cx="11185072" cy="6151789"/>
          </a:xfrm>
        </p:spPr>
        <p:txBody>
          <a:bodyPr>
            <a:normAutofit/>
          </a:bodyPr>
          <a:lstStyle/>
          <a:p>
            <a:r>
              <a:rPr lang="sr-Cyrl-RS" sz="3200" dirty="0"/>
              <a:t>Примарно усмјерен на сјенчење животне путање главног јунака, Ћоровић готово узгредно, али веома упечатљиво, приказује средину из које је израстао Стојан Мутикаша и наговјештава због чега је у њој могућ његов финансијски и друштвени успон.</a:t>
            </a:r>
          </a:p>
          <a:p>
            <a:endParaRPr lang="sr-Cyrl-RS" sz="3200" dirty="0"/>
          </a:p>
          <a:p>
            <a:endParaRPr lang="sr-Cyrl-RS" sz="3200" dirty="0"/>
          </a:p>
          <a:p>
            <a:endParaRPr lang="sr-Cyrl-RS" sz="3200" dirty="0"/>
          </a:p>
          <a:p>
            <a:r>
              <a:rPr lang="sr-Cyrl-RS" sz="3200" dirty="0"/>
              <a:t> То је друштво у којем односи почивају на рачуници, неискрености и неморалу.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3D99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/>
          <a:stretch/>
        </p:blipFill>
        <p:spPr>
          <a:xfrm>
            <a:off x="9267825" y="2307771"/>
            <a:ext cx="2085975" cy="205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3D99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07" y="4981801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944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1167</Words>
  <Application>Microsoft Office PowerPoint</Application>
  <PresentationFormat>Широки екран</PresentationFormat>
  <Paragraphs>116</Paragraphs>
  <Slides>18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Прозни рад Светозара Ћоровића на примјеру дјела „Стојан Мутикаша“</vt:lpstr>
      <vt:lpstr>Светозар Ћоровић</vt:lpstr>
      <vt:lpstr>Проза (lat. proza oratio – управни, директни говор) </vt:lpstr>
      <vt:lpstr>PowerPoint презентација</vt:lpstr>
      <vt:lpstr>Ћоровић је композицијски роман организовао тако што је подијелио  на двије цјелине.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ЛИКОВИ</vt:lpstr>
      <vt:lpstr>PowerPoint презентација</vt:lpstr>
      <vt:lpstr>Стилске фигуре   </vt:lpstr>
      <vt:lpstr>PowerPoint презентација</vt:lpstr>
      <vt:lpstr>PowerPoint презентација</vt:lpstr>
      <vt:lpstr>PowerPoint презентација</vt:lpstr>
      <vt:lpstr>Турцизми из дјела </vt:lpstr>
      <vt:lpstr>Идеје</vt:lpstr>
      <vt:lpstr>PowerPoint презентација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Andjela pavlovic</dc:creator>
  <cp:lastModifiedBy>Sanja D</cp:lastModifiedBy>
  <cp:revision>57</cp:revision>
  <dcterms:created xsi:type="dcterms:W3CDTF">2021-05-22T09:52:50Z</dcterms:created>
  <dcterms:modified xsi:type="dcterms:W3CDTF">2021-06-02T21:10:19Z</dcterms:modified>
</cp:coreProperties>
</file>