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E0A6-6FD5-4EC8-A08F-34177D720997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899A-C6A9-45F4-96D3-0CD001F4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8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E0A6-6FD5-4EC8-A08F-34177D720997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899A-C6A9-45F4-96D3-0CD001F4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7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E0A6-6FD5-4EC8-A08F-34177D720997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899A-C6A9-45F4-96D3-0CD001F4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34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E0A6-6FD5-4EC8-A08F-34177D720997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899A-C6A9-45F4-96D3-0CD001F4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8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E0A6-6FD5-4EC8-A08F-34177D720997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899A-C6A9-45F4-96D3-0CD001F4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49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E0A6-6FD5-4EC8-A08F-34177D720997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899A-C6A9-45F4-96D3-0CD001F4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1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E0A6-6FD5-4EC8-A08F-34177D720997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899A-C6A9-45F4-96D3-0CD001F4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85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E0A6-6FD5-4EC8-A08F-34177D720997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899A-C6A9-45F4-96D3-0CD001F4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6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E0A6-6FD5-4EC8-A08F-34177D720997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899A-C6A9-45F4-96D3-0CD001F4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E0A6-6FD5-4EC8-A08F-34177D720997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899A-C6A9-45F4-96D3-0CD001F4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3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E0A6-6FD5-4EC8-A08F-34177D720997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899A-C6A9-45F4-96D3-0CD001F4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35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2E0A6-6FD5-4EC8-A08F-34177D720997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7899A-C6A9-45F4-96D3-0CD001F4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4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7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170938" y="1556792"/>
            <a:ext cx="5040560" cy="324036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3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Дијалектске карактеристике као благо српске књижевности</a:t>
            </a:r>
            <a:endParaRPr lang="en-US" sz="36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Оквир за текст 1">
            <a:extLst>
              <a:ext uri="{FF2B5EF4-FFF2-40B4-BE49-F238E27FC236}">
                <a16:creationId xmlns:a16="http://schemas.microsoft.com/office/drawing/2014/main" id="{50E8057A-0A5A-76E8-DB13-95861C4478D5}"/>
              </a:ext>
            </a:extLst>
          </p:cNvPr>
          <p:cNvSpPr txBox="1"/>
          <p:nvPr/>
        </p:nvSpPr>
        <p:spPr>
          <a:xfrm>
            <a:off x="1043608" y="5517232"/>
            <a:ext cx="3528392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dirty="0"/>
              <a:t>Ања </a:t>
            </a:r>
            <a:r>
              <a:rPr lang="sr-Cyrl-RS" dirty="0" err="1"/>
              <a:t>Тривуновић</a:t>
            </a:r>
            <a:r>
              <a:rPr lang="sr-Cyrl-RS" dirty="0"/>
              <a:t> </a:t>
            </a:r>
            <a:r>
              <a:rPr lang="sr-Latn-RS"/>
              <a:t>III7</a:t>
            </a:r>
            <a:endParaRPr lang="sr-Cyrl-RS" dirty="0"/>
          </a:p>
          <a:p>
            <a:r>
              <a:rPr lang="sr-Cyrl-RS" dirty="0"/>
              <a:t>Медицинска школа </a:t>
            </a:r>
          </a:p>
          <a:p>
            <a:r>
              <a:rPr lang="sr-Cyrl-RS" dirty="0"/>
              <a:t>Бања Лука</a:t>
            </a:r>
          </a:p>
        </p:txBody>
      </p:sp>
    </p:spTree>
    <p:extLst>
      <p:ext uri="{BB962C8B-B14F-4D97-AF65-F5344CB8AC3E}">
        <p14:creationId xmlns:p14="http://schemas.microsoft.com/office/powerpoint/2010/main" val="286685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39" y="21098"/>
            <a:ext cx="8229600" cy="1143000"/>
          </a:xfrm>
        </p:spPr>
        <p:txBody>
          <a:bodyPr/>
          <a:lstStyle/>
          <a:p>
            <a:r>
              <a:rPr lang="sr-Cyrl-BA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Коштана</a:t>
            </a:r>
            <a:endParaRPr lang="en-US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r-Cyrl-BA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                                                     </a:t>
            </a:r>
            <a:r>
              <a:rPr lang="sr-Cyrl-BA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Борисав Станковић</a:t>
            </a:r>
          </a:p>
          <a:p>
            <a:pPr marL="0" indent="0">
              <a:buNone/>
            </a:pPr>
            <a:r>
              <a:rPr lang="sr-Cyrl-BA" sz="2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                                                                          </a:t>
            </a:r>
          </a:p>
          <a:p>
            <a:pPr marL="0" indent="0">
              <a:buNone/>
            </a:pPr>
            <a:r>
              <a:rPr lang="sr-Cyrl-BA" sz="2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                                                                  „</a:t>
            </a:r>
            <a:r>
              <a:rPr lang="sr-Cyrl-BA" sz="2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Ћути,</a:t>
            </a:r>
            <a:r>
              <a:rPr lang="sr-Cyrl-BA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sr-Cyrl-BA" sz="2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слатка, чуће ко.</a:t>
            </a:r>
          </a:p>
          <a:p>
            <a:pPr marL="0" indent="0">
              <a:buNone/>
            </a:pPr>
            <a:r>
              <a:rPr lang="sr-Cyrl-BA" sz="2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                                                                              А зар ја не бех млада?Бех ваљда</a:t>
            </a:r>
          </a:p>
          <a:p>
            <a:pPr marL="0" indent="0">
              <a:buNone/>
            </a:pPr>
            <a:r>
              <a:rPr lang="sr-Cyrl-BA" sz="2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                                                                              слеп, сакат, те ме ни једна не </a:t>
            </a:r>
          </a:p>
          <a:p>
            <a:pPr marL="0" indent="0">
              <a:buNone/>
            </a:pPr>
            <a:r>
              <a:rPr lang="sr-Cyrl-BA" sz="2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                                                                              погледа и памет ми не помери</a:t>
            </a:r>
          </a:p>
          <a:p>
            <a:pPr marL="0" indent="0">
              <a:buNone/>
            </a:pPr>
            <a:r>
              <a:rPr lang="sr-Cyrl-BA" sz="2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                                                                               Зар ја не?....откад ожењен, </a:t>
            </a:r>
          </a:p>
          <a:p>
            <a:pPr marL="0" indent="0">
              <a:buNone/>
            </a:pPr>
            <a:r>
              <a:rPr lang="sr-Cyrl-BA" sz="2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                                                                              хаџија већ, па не смем у механу</a:t>
            </a:r>
          </a:p>
          <a:p>
            <a:pPr marL="0" indent="0">
              <a:buNone/>
            </a:pPr>
            <a:r>
              <a:rPr lang="sr-Cyrl-BA" sz="2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                                                                               да уђем. Бојим се видеће ме</a:t>
            </a:r>
          </a:p>
          <a:p>
            <a:pPr marL="0" indent="0">
              <a:buNone/>
            </a:pPr>
            <a:r>
              <a:rPr lang="sr-Cyrl-BA" sz="2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                                                                               старији, трговци људи“......</a:t>
            </a:r>
          </a:p>
          <a:p>
            <a:pPr marL="0" indent="0">
              <a:buNone/>
            </a:pPr>
            <a:r>
              <a:rPr lang="sr-Cyrl-BA" sz="2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                                                               </a:t>
            </a:r>
          </a:p>
          <a:p>
            <a:pPr marL="0" indent="0">
              <a:buNone/>
            </a:pPr>
            <a:r>
              <a:rPr lang="sr-Cyrl-BA" sz="2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                                                                        </a:t>
            </a:r>
          </a:p>
          <a:p>
            <a:pPr marL="0" indent="0">
              <a:buNone/>
            </a:pPr>
            <a:r>
              <a:rPr lang="sr-Cyrl-BA" sz="24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                                                                       </a:t>
            </a:r>
            <a:r>
              <a:rPr lang="sr-Cyrl-BA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                                                </a:t>
            </a:r>
            <a:endParaRPr lang="en-US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507058" y="1834070"/>
            <a:ext cx="3888432" cy="3327364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Књига је написана 1902. године. Мјесто радње је смјештено у Врању, вријеме радње је послије турске окупације. </a:t>
            </a:r>
          </a:p>
          <a:p>
            <a:pPr algn="ctr"/>
            <a:r>
              <a:rPr lang="sr-Cyrl-BA" dirty="0"/>
              <a:t>Призренско-тимочки дијалекат као и у већини Станковићевих књига.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52" y="10826"/>
            <a:ext cx="244827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18" y="4922893"/>
            <a:ext cx="392392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Curved Connector 8"/>
          <p:cNvCxnSpPr/>
          <p:nvPr/>
        </p:nvCxnSpPr>
        <p:spPr>
          <a:xfrm>
            <a:off x="5076056" y="5661248"/>
            <a:ext cx="864096" cy="504056"/>
          </a:xfrm>
          <a:prstGeom prst="curvedConnector3">
            <a:avLst/>
          </a:prstGeom>
          <a:ln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Flowchart: Preparation 9"/>
          <p:cNvSpPr/>
          <p:nvPr/>
        </p:nvSpPr>
        <p:spPr>
          <a:xfrm>
            <a:off x="6267947" y="5566928"/>
            <a:ext cx="2592288" cy="1196752"/>
          </a:xfrm>
          <a:prstGeom prst="flowChartPreparation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Филм је изашао 1976. године.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3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  <a:solidFill>
            <a:schemeClr val="bg2"/>
          </a:solidFill>
        </p:spPr>
        <p:txBody>
          <a:bodyPr/>
          <a:lstStyle/>
          <a:p>
            <a:r>
              <a:rPr lang="sr-Cyrl-BA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Ивкова слава</a:t>
            </a:r>
            <a:endParaRPr lang="en-US" b="1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marL="0" indent="0">
              <a:buNone/>
            </a:pPr>
            <a:r>
              <a:rPr lang="sr-Cyrl-BA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                                                              Стеван Сремац  </a:t>
            </a:r>
          </a:p>
          <a:p>
            <a:pPr marL="0" indent="0">
              <a:buNone/>
            </a:pPr>
            <a:r>
              <a:rPr lang="sr-Cyrl-BA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                                          </a:t>
            </a:r>
          </a:p>
          <a:p>
            <a:pPr marL="0" indent="0">
              <a:buNone/>
            </a:pPr>
            <a:endParaRPr lang="sr-Cyrl-BA" b="1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sr-Cyrl-BA" sz="2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„Кој неје пија кафу’?-стаде питати             </a:t>
            </a:r>
          </a:p>
          <a:p>
            <a:pPr marL="0" indent="0">
              <a:buNone/>
            </a:pPr>
            <a:r>
              <a:rPr lang="sr-Cyrl-BA" sz="2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девојче и окретати се по соби.</a:t>
            </a:r>
          </a:p>
          <a:p>
            <a:pPr marL="0" indent="0">
              <a:buNone/>
            </a:pPr>
            <a:r>
              <a:rPr lang="sr-Cyrl-BA" sz="2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Хајде баш да вас ослободим </a:t>
            </a:r>
          </a:p>
          <a:p>
            <a:pPr marL="0" indent="0">
              <a:buNone/>
            </a:pPr>
            <a:r>
              <a:rPr lang="sr-Cyrl-BA" sz="2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терета!-рече један гост и попи</a:t>
            </a:r>
          </a:p>
          <a:p>
            <a:pPr marL="0" indent="0">
              <a:buNone/>
            </a:pPr>
            <a:r>
              <a:rPr lang="sr-Cyrl-BA" sz="2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оба филџана кафе.</a:t>
            </a:r>
          </a:p>
          <a:p>
            <a:pPr marL="0" indent="0">
              <a:buNone/>
            </a:pPr>
            <a:r>
              <a:rPr lang="sr-Cyrl-BA" sz="2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Па ела-те, изволевајте јутре берем</a:t>
            </a:r>
          </a:p>
          <a:p>
            <a:pPr marL="0" indent="0">
              <a:buNone/>
            </a:pPr>
            <a:r>
              <a:rPr lang="sr-Cyrl-BA" sz="2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на патерицу; патерица се вика  женски </a:t>
            </a:r>
          </a:p>
          <a:p>
            <a:pPr marL="0" indent="0">
              <a:buNone/>
            </a:pPr>
            <a:r>
              <a:rPr lang="sr-Cyrl-BA" sz="2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светак! вели домаћица“.</a:t>
            </a:r>
            <a:endParaRPr lang="en-US" sz="24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4453"/>
            <a:ext cx="2238375" cy="1764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56" y="1785036"/>
            <a:ext cx="4104456" cy="2847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5"/>
          <p:cNvSpPr/>
          <p:nvPr/>
        </p:nvSpPr>
        <p:spPr>
          <a:xfrm>
            <a:off x="5292080" y="4869160"/>
            <a:ext cx="3600400" cy="1800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Књига је издата 1895. године, мјесто дешавања је Ниш. </a:t>
            </a:r>
          </a:p>
          <a:p>
            <a:pPr algn="ctr"/>
            <a:r>
              <a:rPr lang="sr-Cyrl-BA" dirty="0"/>
              <a:t>И у овој књизи заступљен је </a:t>
            </a:r>
          </a:p>
          <a:p>
            <a:pPr algn="ctr"/>
            <a:r>
              <a:rPr lang="sr-Cyrl-BA" dirty="0"/>
              <a:t>Призренско-тимочки дијалект.</a:t>
            </a:r>
          </a:p>
          <a:p>
            <a:pPr algn="ctr"/>
            <a:r>
              <a:rPr lang="sr-Cyrl-BA" dirty="0"/>
              <a:t>Филм је изашао 2005. године </a:t>
            </a:r>
          </a:p>
          <a:p>
            <a:pPr algn="ctr"/>
            <a:r>
              <a:rPr lang="sr-Cyrl-BA" dirty="0"/>
              <a:t>режијом Здравка Шотре.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89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988"/>
            <a:ext cx="8229600" cy="1143000"/>
          </a:xfrm>
        </p:spPr>
        <p:txBody>
          <a:bodyPr/>
          <a:lstStyle/>
          <a:p>
            <a:r>
              <a:rPr lang="sr-Cyrl-BA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Поп Ћира и поп Спира</a:t>
            </a:r>
            <a:endParaRPr lang="en-US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                                                          </a:t>
            </a:r>
            <a:r>
              <a:rPr lang="sr-Cyrl-BA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Стеван Сремац</a:t>
            </a:r>
          </a:p>
          <a:p>
            <a:pPr marL="0" indent="0">
              <a:buNone/>
            </a:pPr>
            <a:r>
              <a:rPr lang="sr-Cyrl-BA" sz="28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Књига је издата 1898. године</a:t>
            </a:r>
          </a:p>
          <a:p>
            <a:pPr marL="0" indent="0">
              <a:buNone/>
            </a:pPr>
            <a:r>
              <a:rPr lang="sr-Cyrl-BA" sz="28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на основу књиге снимљен је         </a:t>
            </a:r>
          </a:p>
          <a:p>
            <a:pPr marL="0" indent="0">
              <a:buNone/>
            </a:pPr>
            <a:r>
              <a:rPr lang="sr-Cyrl-BA" sz="28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и филм 1957. године.                        </a:t>
            </a:r>
          </a:p>
          <a:p>
            <a:pPr marL="0" indent="0">
              <a:buNone/>
            </a:pPr>
            <a:r>
              <a:rPr lang="sr-Cyrl-BA" sz="28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С обзиром на то да је </a:t>
            </a:r>
          </a:p>
          <a:p>
            <a:pPr marL="0" indent="0">
              <a:buNone/>
            </a:pPr>
            <a:r>
              <a:rPr lang="sr-Cyrl-BA" sz="28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радња смјештена у селу</a:t>
            </a:r>
          </a:p>
          <a:p>
            <a:pPr marL="0" indent="0">
              <a:buNone/>
            </a:pPr>
            <a:r>
              <a:rPr lang="sr-Cyrl-BA" sz="28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код Баната, у том подручју</a:t>
            </a:r>
          </a:p>
          <a:p>
            <a:pPr marL="0" indent="0">
              <a:buNone/>
            </a:pPr>
            <a:r>
              <a:rPr lang="sr-Cyrl-BA" sz="28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се користи дијалекат</a:t>
            </a:r>
          </a:p>
          <a:p>
            <a:pPr marL="0" indent="0">
              <a:buNone/>
            </a:pPr>
            <a:r>
              <a:rPr lang="sr-Cyrl-BA" sz="28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Шумадијско-војвођански.</a:t>
            </a:r>
          </a:p>
          <a:p>
            <a:endParaRPr lang="sr-Cyrl-BA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4930342" y="1772816"/>
            <a:ext cx="3960440" cy="2376264"/>
          </a:xfrm>
          <a:prstGeom prst="snip2Diag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Ријечи које су карактеристичне за ово дјело су: дешперат(очајање),</a:t>
            </a:r>
          </a:p>
          <a:p>
            <a:pPr algn="ctr"/>
            <a:r>
              <a:rPr lang="sr-Cyrl-BA" dirty="0"/>
              <a:t>надежда(нада), нобал(отмјен),</a:t>
            </a:r>
          </a:p>
          <a:p>
            <a:pPr algn="ctr"/>
            <a:r>
              <a:rPr lang="sr-Cyrl-BA" dirty="0"/>
              <a:t>кера(пас), кинстлер(умјетник),</a:t>
            </a:r>
          </a:p>
          <a:p>
            <a:pPr algn="ctr"/>
            <a:r>
              <a:rPr lang="sr-Cyrl-BA" dirty="0"/>
              <a:t>уфате(ухвате)....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490" y="4287782"/>
            <a:ext cx="3582144" cy="2411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355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63905" y="589330"/>
            <a:ext cx="3600400" cy="25922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Дијалекти српског језика су варијације српског, засноване на штокавском наречју. Штокавско наречје, поред српског, чине некадашњи српскохрватски, бошњачки, хрватски и ново предложени црногорски.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2700808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Curved Right Arrow 9"/>
          <p:cNvSpPr/>
          <p:nvPr/>
        </p:nvSpPr>
        <p:spPr>
          <a:xfrm>
            <a:off x="2447764" y="3140967"/>
            <a:ext cx="900100" cy="18722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28362" y="4365104"/>
            <a:ext cx="3744416" cy="22322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Дијалекти већих области се могу дијелити на више поддијалеката мањих области, које могу даље да се дијеле на још мање области и тако даље.</a:t>
            </a:r>
            <a:endParaRPr lang="en-US" dirty="0"/>
          </a:p>
        </p:txBody>
      </p:sp>
      <p:sp>
        <p:nvSpPr>
          <p:cNvPr id="12" name="Curved Up Arrow 11"/>
          <p:cNvSpPr/>
          <p:nvPr/>
        </p:nvSpPr>
        <p:spPr>
          <a:xfrm rot="17745219">
            <a:off x="6931609" y="3544436"/>
            <a:ext cx="1674696" cy="1249506"/>
          </a:xfrm>
          <a:prstGeom prst="curvedUpArrow">
            <a:avLst>
              <a:gd name="adj1" fmla="val 25000"/>
              <a:gd name="adj2" fmla="val 50000"/>
              <a:gd name="adj3" fmla="val 26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5" y="404664"/>
            <a:ext cx="3944305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53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393" y="0"/>
            <a:ext cx="8229600" cy="1143000"/>
          </a:xfrm>
        </p:spPr>
        <p:txBody>
          <a:bodyPr/>
          <a:lstStyle/>
          <a:p>
            <a:r>
              <a:rPr lang="sr-Cyrl-BA" dirty="0">
                <a:solidFill>
                  <a:schemeClr val="tx1">
                    <a:lumMod val="20000"/>
                    <a:lumOff val="80000"/>
                  </a:schemeClr>
                </a:solidFill>
              </a:rPr>
              <a:t>ПОДЈЕЛА ДИЈАЛЕКАТА</a:t>
            </a:r>
            <a:endParaRPr lang="en-US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25" y="1124744"/>
            <a:ext cx="91440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sr-Cyrl-BA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sr-Cyrl-BA" b="1" dirty="0">
                <a:solidFill>
                  <a:srgbClr val="00B050"/>
                </a:solidFill>
              </a:rPr>
              <a:t>1. ШУМАДИЈСКО-ВОЈВОЂАНСКИ</a:t>
            </a:r>
          </a:p>
          <a:p>
            <a:pPr marL="0" indent="0">
              <a:buNone/>
            </a:pPr>
            <a:r>
              <a:rPr lang="sr-Cyrl-BA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   Новоштокавски дијалекат </a:t>
            </a:r>
          </a:p>
          <a:p>
            <a:pPr marL="0" indent="0">
              <a:buNone/>
            </a:pPr>
            <a:r>
              <a:rPr lang="sr-Cyrl-BA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    Заступљен у сјеверозападном </a:t>
            </a:r>
            <a:br>
              <a:rPr lang="sr-Cyrl-BA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sr-Cyrl-BA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дијелу Србије(Бачка, Банат, Срем,</a:t>
            </a:r>
          </a:p>
          <a:p>
            <a:pPr marL="0" indent="0">
              <a:buNone/>
            </a:pPr>
            <a:r>
              <a:rPr lang="sr-Cyrl-BA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Београд и Шумадија).</a:t>
            </a:r>
          </a:p>
          <a:p>
            <a:pPr marL="0" indent="0">
              <a:buNone/>
            </a:pPr>
            <a:r>
              <a:rPr lang="sr-Cyrl-BA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    Може се подијелити на мање</a:t>
            </a:r>
          </a:p>
          <a:p>
            <a:pPr marL="0" indent="0">
              <a:buNone/>
            </a:pPr>
            <a:r>
              <a:rPr lang="sr-Cyrl-BA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поддијалекте: сјеверносрбијански,</a:t>
            </a:r>
          </a:p>
          <a:p>
            <a:pPr marL="0" indent="0">
              <a:buNone/>
            </a:pPr>
            <a:r>
              <a:rPr lang="sr-Cyrl-BA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београђански и војвођански.</a:t>
            </a:r>
          </a:p>
          <a:p>
            <a:pPr marL="0" indent="0">
              <a:buNone/>
            </a:pPr>
            <a:endParaRPr lang="sr-Cyrl-BA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125615" y="2204864"/>
            <a:ext cx="216024" cy="216024"/>
          </a:xfrm>
          <a:prstGeom prst="star5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5" y="2651102"/>
            <a:ext cx="3286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34" y="3887688"/>
            <a:ext cx="3286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28800"/>
            <a:ext cx="3635896" cy="4239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405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944" y="260648"/>
            <a:ext cx="4860032" cy="4536504"/>
          </a:xfrm>
        </p:spPr>
        <p:txBody>
          <a:bodyPr/>
          <a:lstStyle/>
          <a:p>
            <a:pPr marL="0" indent="0">
              <a:buNone/>
            </a:pPr>
            <a:r>
              <a:rPr lang="sr-Cyrl-BA" sz="2800" b="1" dirty="0">
                <a:solidFill>
                  <a:srgbClr val="002060"/>
                </a:solidFill>
              </a:rPr>
              <a:t>2.КОСОВСКО-РЕСАВСКИ</a:t>
            </a:r>
          </a:p>
          <a:p>
            <a:pPr marL="0" indent="0">
              <a:buNone/>
            </a:pPr>
            <a:r>
              <a:rPr lang="sr-Cyrl-BA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 </a:t>
            </a:r>
            <a:r>
              <a:rPr lang="sr-Cyrl-BA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Староштокавски дијалекат</a:t>
            </a:r>
          </a:p>
          <a:p>
            <a:pPr marL="0" indent="0">
              <a:buNone/>
            </a:pPr>
            <a:r>
              <a:rPr lang="sr-Cyrl-BA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 Заступљен у централном </a:t>
            </a:r>
          </a:p>
          <a:p>
            <a:pPr marL="0" indent="0">
              <a:buNone/>
            </a:pPr>
            <a:r>
              <a:rPr lang="sr-Cyrl-BA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подручју Србије(Метохија,</a:t>
            </a:r>
          </a:p>
          <a:p>
            <a:pPr marL="0" indent="0">
              <a:buNone/>
            </a:pPr>
            <a:r>
              <a:rPr lang="sr-Cyrl-BA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Копаоник, долина Западне</a:t>
            </a:r>
          </a:p>
          <a:p>
            <a:pPr marL="0" indent="0">
              <a:buNone/>
            </a:pPr>
            <a:r>
              <a:rPr lang="sr-Cyrl-BA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И Велике Мораве, Неготин,</a:t>
            </a:r>
          </a:p>
          <a:p>
            <a:pPr marL="0" indent="0">
              <a:buNone/>
            </a:pPr>
            <a:r>
              <a:rPr lang="sr-Cyrl-BA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Зајечар).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76415"/>
            <a:ext cx="3238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655" y="1467663"/>
            <a:ext cx="3238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647"/>
            <a:ext cx="3851920" cy="4943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066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18" y="3573016"/>
            <a:ext cx="9420494" cy="3644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2800" b="1" dirty="0">
                <a:solidFill>
                  <a:srgbClr val="FFC000"/>
                </a:solidFill>
              </a:rPr>
              <a:t>3. ПРИЗРЕНСКО-ТИМОЧКИ</a:t>
            </a:r>
          </a:p>
          <a:p>
            <a:pPr marL="0" indent="0">
              <a:buNone/>
            </a:pPr>
            <a:r>
              <a:rPr lang="sr-Cyrl-BA" sz="2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   </a:t>
            </a:r>
            <a:r>
              <a:rPr lang="sr-Cyrl-BA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Скуп дијалеката староштокавског нарјечја. </a:t>
            </a:r>
          </a:p>
          <a:p>
            <a:pPr marL="0" indent="0">
              <a:buNone/>
            </a:pPr>
            <a:r>
              <a:rPr lang="sr-Cyrl-BA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  Говорно подручје је од Тимока До Призрена.</a:t>
            </a:r>
          </a:p>
          <a:p>
            <a:pPr marL="0" indent="0">
              <a:buNone/>
            </a:pPr>
            <a:r>
              <a:rPr lang="sr-Cyrl-BA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  Дијели се на три поддијалекта:призренско-јужноморавски,сврљишко-заплањски,тимочко-лужнички.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3" y="4149080"/>
            <a:ext cx="3286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3" y="4653136"/>
            <a:ext cx="3286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5" y="5157192"/>
            <a:ext cx="3286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7101121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39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6672"/>
            <a:ext cx="86868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2800" b="1" dirty="0">
                <a:solidFill>
                  <a:srgbClr val="FFFF00"/>
                </a:solidFill>
              </a:rPr>
              <a:t>4. ИСТОЧНОХЕРЦЕГОВАЧКИ</a:t>
            </a:r>
          </a:p>
          <a:p>
            <a:pPr marL="0" indent="0">
              <a:buNone/>
            </a:pPr>
            <a:r>
              <a:rPr lang="sr-Cyrl-BA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  Млађи штокавски дијалекат. </a:t>
            </a:r>
          </a:p>
          <a:p>
            <a:pPr marL="0" indent="0">
              <a:buNone/>
            </a:pPr>
            <a:r>
              <a:rPr lang="sr-Cyrl-BA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  Њиме се говори у источној</a:t>
            </a:r>
          </a:p>
          <a:p>
            <a:pPr marL="0" indent="0">
              <a:buNone/>
            </a:pPr>
            <a:r>
              <a:rPr lang="sr-Cyrl-BA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Херцеговини, Црној Гори, западној</a:t>
            </a:r>
          </a:p>
          <a:p>
            <a:pPr marL="0" indent="0">
              <a:buNone/>
            </a:pPr>
            <a:r>
              <a:rPr lang="sr-Cyrl-BA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Србији и Хрватској.</a:t>
            </a:r>
          </a:p>
          <a:p>
            <a:pPr marL="0" indent="0">
              <a:buNone/>
            </a:pPr>
            <a:r>
              <a:rPr lang="sr-Cyrl-BA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 Глас „јат“ замијењен је са „ије“ и „је“. </a:t>
            </a:r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" y="1052736"/>
            <a:ext cx="3238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" y="1556792"/>
            <a:ext cx="3238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" y="3086502"/>
            <a:ext cx="3238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632" y="382602"/>
            <a:ext cx="3312368" cy="4990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769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86868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Cyrl-BA" sz="2800" b="1" dirty="0">
                <a:solidFill>
                  <a:srgbClr val="FF0000"/>
                </a:solidFill>
              </a:rPr>
              <a:t>5. ЗЕТСКО-ЈУЖНОСАНЏАЧКИ</a:t>
            </a:r>
          </a:p>
          <a:p>
            <a:pPr marL="0" indent="0">
              <a:buNone/>
            </a:pPr>
            <a:r>
              <a:rPr lang="sr-Cyrl-BA" sz="2800" b="1" dirty="0">
                <a:solidFill>
                  <a:srgbClr val="FF0000"/>
                </a:solidFill>
              </a:rPr>
              <a:t>   </a:t>
            </a:r>
            <a:r>
              <a:rPr lang="sr-Cyrl-BA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Припада групи староштокавских </a:t>
            </a:r>
          </a:p>
          <a:p>
            <a:pPr marL="0" indent="0">
              <a:buNone/>
            </a:pPr>
            <a:r>
              <a:rPr lang="sr-Cyrl-BA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дијалеката.</a:t>
            </a:r>
          </a:p>
          <a:p>
            <a:pPr marL="0" indent="0">
              <a:buNone/>
            </a:pPr>
            <a:r>
              <a:rPr lang="sr-Cyrl-BA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 Овим дијалектом се говори </a:t>
            </a:r>
          </a:p>
          <a:p>
            <a:pPr marL="0" indent="0">
              <a:buNone/>
            </a:pPr>
            <a:r>
              <a:rPr lang="sr-Cyrl-BA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у југоисточним и сјевероисточним</a:t>
            </a:r>
          </a:p>
          <a:p>
            <a:pPr marL="0" indent="0">
              <a:buNone/>
            </a:pPr>
            <a:r>
              <a:rPr lang="sr-Cyrl-BA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дијеловима Црне Горе, као и у </a:t>
            </a:r>
          </a:p>
          <a:p>
            <a:pPr marL="0" indent="0">
              <a:buNone/>
            </a:pPr>
            <a:r>
              <a:rPr lang="sr-Cyrl-BA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југозападним дијеловима Србије.</a:t>
            </a:r>
          </a:p>
          <a:p>
            <a:pPr marL="0" indent="0">
              <a:buNone/>
            </a:pPr>
            <a:r>
              <a:rPr lang="sr-Cyrl-BA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 Већи градови у којима се говори </a:t>
            </a:r>
          </a:p>
          <a:p>
            <a:pPr marL="0" indent="0">
              <a:buNone/>
            </a:pPr>
            <a:r>
              <a:rPr lang="sr-Cyrl-BA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овим дијалектом су: Подгорица, </a:t>
            </a:r>
          </a:p>
          <a:p>
            <a:pPr marL="0" indent="0">
              <a:buNone/>
            </a:pPr>
            <a:r>
              <a:rPr lang="sr-Cyrl-BA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Бар, Нови Пазар.</a:t>
            </a:r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0391"/>
            <a:ext cx="3286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3877"/>
            <a:ext cx="3286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1381"/>
            <a:ext cx="3286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2656"/>
            <a:ext cx="4052081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856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r-Cyrl-BA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Зона Замфирова</a:t>
            </a:r>
            <a:endParaRPr lang="en-US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88" y="959188"/>
            <a:ext cx="9053612" cy="58988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r-Cyrl-BA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                                                              </a:t>
            </a:r>
            <a:r>
              <a:rPr lang="sr-Cyrl-BA" sz="33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Стеван Сремац</a:t>
            </a:r>
          </a:p>
          <a:p>
            <a:pPr marL="0" indent="0">
              <a:buNone/>
            </a:pPr>
            <a:endParaRPr lang="sr-Cyrl-BA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sr-Cyrl-BA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                                                   </a:t>
            </a:r>
            <a:r>
              <a:rPr lang="sr-Cyrl-BA" sz="2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Књига је написана на </a:t>
            </a:r>
          </a:p>
          <a:p>
            <a:pPr marL="0" indent="0">
              <a:buNone/>
            </a:pPr>
            <a:r>
              <a:rPr lang="sr-Cyrl-BA" sz="2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                                                               Призренско-тимочком дијалекту.</a:t>
            </a:r>
          </a:p>
          <a:p>
            <a:pPr marL="0" indent="0">
              <a:buNone/>
            </a:pPr>
            <a:r>
              <a:rPr lang="sr-Cyrl-BA" sz="2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                                                             „Дом да си идеш!-повикаше и</a:t>
            </a:r>
          </a:p>
          <a:p>
            <a:pPr marL="0" indent="0">
              <a:buNone/>
            </a:pPr>
            <a:r>
              <a:rPr lang="sr-Cyrl-BA" sz="2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                                                              скочише на њу. –Кој те је зваја?..</a:t>
            </a:r>
          </a:p>
          <a:p>
            <a:pPr marL="0" indent="0">
              <a:buNone/>
            </a:pPr>
            <a:r>
              <a:rPr lang="sr-Cyrl-BA" sz="2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                                                              Ај си дом!..-Кој да си иде дом?</a:t>
            </a:r>
          </a:p>
          <a:p>
            <a:pPr marL="0" indent="0">
              <a:buNone/>
            </a:pPr>
            <a:r>
              <a:rPr lang="sr-Cyrl-BA" sz="2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                                                              Ја ли? –Плану Дока и скиде једну </a:t>
            </a:r>
          </a:p>
          <a:p>
            <a:pPr marL="0" indent="0">
              <a:buNone/>
            </a:pPr>
            <a:r>
              <a:rPr lang="sr-Cyrl-BA" sz="2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                                                              папучу и стеже је. –Рушка нек си </a:t>
            </a:r>
          </a:p>
          <a:p>
            <a:pPr marL="0" indent="0">
              <a:buNone/>
            </a:pPr>
            <a:r>
              <a:rPr lang="sr-Cyrl-BA" sz="2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                                                              искочи!Каква ми је оно теткаа?..</a:t>
            </a:r>
          </a:p>
          <a:p>
            <a:pPr marL="0" indent="0">
              <a:buNone/>
            </a:pPr>
            <a:r>
              <a:rPr lang="sr-Cyrl-BA" sz="2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                                                              А кад буде ништо зорт, ја ћу се тепам и</a:t>
            </a:r>
          </a:p>
          <a:p>
            <a:pPr marL="0" indent="0">
              <a:buNone/>
            </a:pPr>
            <a:r>
              <a:rPr lang="sr-Cyrl-BA" sz="2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                                                              карам заради нашег  Манчу, а ви јок“.</a:t>
            </a:r>
          </a:p>
          <a:p>
            <a:pPr marL="0" indent="0">
              <a:buNone/>
            </a:pPr>
            <a:r>
              <a:rPr lang="sr-Cyrl-BA" sz="2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                                                             </a:t>
            </a:r>
          </a:p>
          <a:p>
            <a:pPr marL="0" indent="0">
              <a:buNone/>
            </a:pPr>
            <a:r>
              <a:rPr lang="sr-Cyrl-BA" sz="2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                                                              </a:t>
            </a:r>
          </a:p>
          <a:p>
            <a:pPr marL="0" indent="0">
              <a:buNone/>
            </a:pPr>
            <a:r>
              <a:rPr lang="sr-Cyrl-BA" sz="2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                                 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4500" l="12270" r="92025">
                        <a14:foregroundMark x1="36196" y1="23500" x2="33742" y2="9000"/>
                        <a14:foregroundMark x1="34969" y1="12500" x2="78528" y2="12000"/>
                        <a14:foregroundMark x1="78528" y1="12000" x2="87730" y2="39000"/>
                        <a14:foregroundMark x1="84663" y1="38500" x2="70552" y2="55500"/>
                        <a14:foregroundMark x1="71166" y1="55500" x2="71779" y2="61500"/>
                        <a14:foregroundMark x1="71779" y1="62500" x2="93252" y2="71500"/>
                        <a14:foregroundMark x1="30061" y1="12500" x2="32515" y2="23500"/>
                        <a14:foregroundMark x1="30061" y1="25500" x2="27607" y2="45500"/>
                        <a14:foregroundMark x1="26994" y1="47000" x2="20859" y2="57000"/>
                        <a14:foregroundMark x1="26994" y1="58000" x2="11043" y2="72000"/>
                        <a14:foregroundMark x1="13497" y1="73000" x2="3681" y2="79000"/>
                        <a14:foregroundMark x1="5521" y1="81000" x2="21472" y2="95000"/>
                        <a14:foregroundMark x1="23313" y1="94500" x2="59509" y2="95000"/>
                        <a14:foregroundMark x1="57055" y1="94500" x2="79755" y2="89500"/>
                        <a14:foregroundMark x1="78528" y1="91500" x2="92025" y2="70000"/>
                        <a14:foregroundMark x1="58896" y1="73000" x2="59509" y2="8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-161449"/>
            <a:ext cx="207010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263"/>
            <a:ext cx="2097584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Heart 8"/>
          <p:cNvSpPr/>
          <p:nvPr/>
        </p:nvSpPr>
        <p:spPr>
          <a:xfrm>
            <a:off x="323528" y="1905764"/>
            <a:ext cx="3203848" cy="2425569"/>
          </a:xfrm>
          <a:prstGeom prst="hear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 dirty="0">
              <a:solidFill>
                <a:schemeClr val="tx1"/>
              </a:solidFill>
            </a:endParaRPr>
          </a:p>
          <a:p>
            <a:pPr algn="ctr"/>
            <a:r>
              <a:rPr lang="sr-Cyrl-BA" dirty="0">
                <a:solidFill>
                  <a:schemeClr val="tx1"/>
                </a:solidFill>
              </a:rPr>
              <a:t>Књига је написана 1907. године, мјесто радње Ниш 19. вијек.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43041"/>
            <a:ext cx="3735064" cy="2198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Curved Connector 12"/>
          <p:cNvCxnSpPr/>
          <p:nvPr/>
        </p:nvCxnSpPr>
        <p:spPr>
          <a:xfrm>
            <a:off x="3995936" y="5805264"/>
            <a:ext cx="1512168" cy="576064"/>
          </a:xfrm>
          <a:prstGeom prst="curvedConnector3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5796136" y="5805264"/>
            <a:ext cx="3096344" cy="93610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Филм је режирао Здравко Шотра 2002. године.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39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8636"/>
            <a:ext cx="8229600" cy="1143000"/>
          </a:xfrm>
        </p:spPr>
        <p:txBody>
          <a:bodyPr/>
          <a:lstStyle/>
          <a:p>
            <a:r>
              <a:rPr lang="sr-Cyrl-BA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Нечиста крв</a:t>
            </a:r>
            <a:endParaRPr lang="en-US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08045"/>
            <a:ext cx="9144000" cy="57499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Cyrl-BA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                                                   </a:t>
            </a:r>
            <a:r>
              <a:rPr lang="sr-Cyrl-BA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Борисав Станковић</a:t>
            </a:r>
          </a:p>
          <a:p>
            <a:pPr marL="0" indent="0">
              <a:buNone/>
            </a:pPr>
            <a:endParaRPr lang="sr-Cyrl-BA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sr-Cyrl-BA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                                                                „</a:t>
            </a:r>
            <a:r>
              <a:rPr lang="sr-Cyrl-BA" sz="2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Ево, газда Марко. Ово је мој серај.</a:t>
            </a:r>
          </a:p>
          <a:p>
            <a:pPr marL="0" indent="0">
              <a:buNone/>
            </a:pPr>
            <a:r>
              <a:rPr lang="sr-Cyrl-BA" sz="2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                                                             Ово је та „ефенди-Митина кућа“. </a:t>
            </a:r>
          </a:p>
          <a:p>
            <a:pPr marL="0" indent="0">
              <a:buNone/>
            </a:pPr>
            <a:r>
              <a:rPr lang="sr-Cyrl-BA" sz="2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                                                            „Ама ти ли си, Магдо?А ја не могу,</a:t>
            </a:r>
          </a:p>
          <a:p>
            <a:pPr marL="0" indent="0">
              <a:buNone/>
            </a:pPr>
            <a:r>
              <a:rPr lang="sr-Cyrl-BA" sz="2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                                                               мори, да те познам“.</a:t>
            </a:r>
          </a:p>
          <a:p>
            <a:pPr marL="0" indent="0">
              <a:buNone/>
            </a:pPr>
            <a:r>
              <a:rPr lang="sr-Cyrl-BA" sz="2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                                                            „Софка умало углас што не поче</a:t>
            </a:r>
          </a:p>
          <a:p>
            <a:pPr marL="0" indent="0">
              <a:buNone/>
            </a:pPr>
            <a:r>
              <a:rPr lang="sr-Cyrl-BA" sz="2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                                                              да рида, али он, кад то виде, брзо</a:t>
            </a:r>
          </a:p>
          <a:p>
            <a:pPr marL="0" indent="0">
              <a:buNone/>
            </a:pPr>
            <a:r>
              <a:rPr lang="sr-Cyrl-BA" sz="2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                                                              се трже од ње“. </a:t>
            </a:r>
          </a:p>
          <a:p>
            <a:pPr marL="0" indent="0">
              <a:buNone/>
            </a:pPr>
            <a:r>
              <a:rPr lang="sr-Cyrl-BA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sr-Cyrl-BA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sr-Cyrl-BA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sr-Cyrl-BA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   </a:t>
            </a:r>
          </a:p>
          <a:p>
            <a:pPr marL="0" indent="0">
              <a:buNone/>
            </a:pPr>
            <a:endParaRPr lang="en-US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85" y="134693"/>
            <a:ext cx="2096681" cy="1916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6"/>
          <p:cNvSpPr/>
          <p:nvPr/>
        </p:nvSpPr>
        <p:spPr>
          <a:xfrm>
            <a:off x="356809" y="2051526"/>
            <a:ext cx="3402435" cy="241481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Радња је смјештена у Врању. Књига је написана 1910. године. Заступљен је Призренско-тимочки дијалекат.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3995936" y="2139203"/>
            <a:ext cx="288032" cy="288032"/>
          </a:xfrm>
          <a:prstGeom prst="wedgeEllipseCallou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136" y="2893807"/>
            <a:ext cx="3349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136" y="3765299"/>
            <a:ext cx="3286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86" y="4725144"/>
            <a:ext cx="354645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" name="Elbow Connector 13"/>
          <p:cNvCxnSpPr/>
          <p:nvPr/>
        </p:nvCxnSpPr>
        <p:spPr>
          <a:xfrm>
            <a:off x="3995936" y="5517232"/>
            <a:ext cx="1224136" cy="648072"/>
          </a:xfrm>
          <a:prstGeom prst="bentConnector3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364088" y="5373216"/>
            <a:ext cx="3528392" cy="136815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Режисер филма је Милутин Петровић</a:t>
            </a:r>
          </a:p>
          <a:p>
            <a:pPr algn="ctr"/>
            <a:r>
              <a:rPr lang="sr-Cyrl-BA" dirty="0"/>
              <a:t>(2022. година)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80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7">
      <a:dk1>
        <a:srgbClr val="C0504D"/>
      </a:dk1>
      <a:lt1>
        <a:srgbClr val="C0504D"/>
      </a:lt1>
      <a:dk2>
        <a:srgbClr val="C0504D"/>
      </a:dk2>
      <a:lt2>
        <a:srgbClr val="C0504D"/>
      </a:lt2>
      <a:accent1>
        <a:srgbClr val="C0504D"/>
      </a:accent1>
      <a:accent2>
        <a:srgbClr val="C0504D"/>
      </a:accent2>
      <a:accent3>
        <a:srgbClr val="C0504D"/>
      </a:accent3>
      <a:accent4>
        <a:srgbClr val="C0504D"/>
      </a:accent4>
      <a:accent5>
        <a:srgbClr val="C0504D"/>
      </a:accent5>
      <a:accent6>
        <a:srgbClr val="C0504D"/>
      </a:accent6>
      <a:hlink>
        <a:srgbClr val="C0504D"/>
      </a:hlink>
      <a:folHlink>
        <a:srgbClr val="F2DCD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</TotalTime>
  <Words>758</Words>
  <Application>Microsoft Office PowerPoint</Application>
  <PresentationFormat>Пројекција на екрану (4:3)</PresentationFormat>
  <Paragraphs>126</Paragraphs>
  <Slides>12</Slides>
  <Notes>0</Notes>
  <HiddenSlides>0</HiddenSlides>
  <MMClips>0</MMClips>
  <ScaleCrop>false</ScaleCrop>
  <HeadingPairs>
    <vt:vector size="6" baseType="variant">
      <vt:variant>
        <vt:lpstr>Коришћени фонтови</vt:lpstr>
      </vt:variant>
      <vt:variant>
        <vt:i4>2</vt:i4>
      </vt:variant>
      <vt:variant>
        <vt:lpstr>Тема</vt:lpstr>
      </vt:variant>
      <vt:variant>
        <vt:i4>1</vt:i4>
      </vt:variant>
      <vt:variant>
        <vt:lpstr>Наслови слајдова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презентација</vt:lpstr>
      <vt:lpstr>PowerPoint презентација</vt:lpstr>
      <vt:lpstr>ПОДЈЕЛА ДИЈАЛЕКАТА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Зона Замфирова</vt:lpstr>
      <vt:lpstr>Нечиста крв</vt:lpstr>
      <vt:lpstr>Коштана</vt:lpstr>
      <vt:lpstr>Ивкова слава</vt:lpstr>
      <vt:lpstr>Поп Ћира и поп Спира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Sanja D</cp:lastModifiedBy>
  <cp:revision>45</cp:revision>
  <dcterms:created xsi:type="dcterms:W3CDTF">2022-05-31T13:51:49Z</dcterms:created>
  <dcterms:modified xsi:type="dcterms:W3CDTF">2022-06-08T19:09:00Z</dcterms:modified>
</cp:coreProperties>
</file>