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7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818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0365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88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1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9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4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6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1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9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BC207-0B2B-4806-B183-4CDC21A93D9C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365DF6-FDE8-41CE-A1FA-464709284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1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9403" y="2434106"/>
            <a:ext cx="10165209" cy="1249251"/>
          </a:xfrm>
        </p:spPr>
        <p:txBody>
          <a:bodyPr>
            <a:normAutofit/>
          </a:bodyPr>
          <a:lstStyle/>
          <a:p>
            <a:pPr algn="ctr"/>
            <a:r>
              <a:rPr lang="sr-Cyrl-RS" i="1" dirty="0">
                <a:latin typeface="Algerian" panose="04020705040A02060702" pitchFamily="82" charset="0"/>
              </a:rPr>
              <a:t>ЖАК ПРЕВЕР</a:t>
            </a:r>
            <a:endParaRPr lang="en-US" i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95" y="533957"/>
            <a:ext cx="10654605" cy="5351687"/>
          </a:xfrm>
        </p:spPr>
        <p:txBody>
          <a:bodyPr>
            <a:normAutofit/>
          </a:bodyPr>
          <a:lstStyle/>
          <a:p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Ох Барбара 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Још увек киша пада над Брестом 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Као што је падала некада.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Али није то исто , јер све је порушено.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То су само посмртне капи ужаса и очаја ,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То више није ни пљусак 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Гвожђа , ћелика и крви,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Већ само облаци који нестају као пси,                                       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као пси што промину 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воденим струјама дуж Бреста,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да иструну негде далеко,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врло далеко од Бреста,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од кога није остало ништа.</a:t>
            </a:r>
            <a:b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i="1" dirty="0">
                <a:solidFill>
                  <a:srgbClr val="002060"/>
                </a:solidFill>
              </a:rPr>
              <a:t>                                                                                        </a:t>
            </a:r>
            <a:r>
              <a:rPr lang="ru-RU" sz="2000" i="1" dirty="0">
                <a:solidFill>
                  <a:srgbClr val="002060"/>
                </a:solidFill>
              </a:rPr>
              <a:t>~Ратно стање, као једна од честих тема у 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                                                                Преверовим дјелима. Револт према онима 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                                                                који нарушавају људску срећу. Писац кроз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                                                                лик прелијепе дјевојке, којој је запамтио име 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                                                                описује само неке од свих ратних губитака,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                                                                некласична љубавна пјесма, која говори</a:t>
            </a:r>
            <a:br>
              <a:rPr lang="ru-RU" sz="2000" i="1" dirty="0">
                <a:solidFill>
                  <a:srgbClr val="002060"/>
                </a:solidFill>
              </a:rPr>
            </a:br>
            <a:r>
              <a:rPr lang="ru-RU" sz="2000" i="1" dirty="0">
                <a:solidFill>
                  <a:srgbClr val="002060"/>
                </a:solidFill>
              </a:rPr>
              <a:t>                                                                о љубави према животу, животу без рата~</a:t>
            </a:r>
            <a:endParaRPr lang="en-US" sz="1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3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202" y="437612"/>
            <a:ext cx="5051222" cy="687253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БУКЕТ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1028124"/>
            <a:ext cx="4198513" cy="36726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7583" y="1028123"/>
            <a:ext cx="10264461" cy="5499279"/>
          </a:xfrm>
        </p:spPr>
        <p:txBody>
          <a:bodyPr>
            <a:normAutofit/>
          </a:bodyPr>
          <a:lstStyle/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Шта ту радиш девојчице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 тим цвећем тек убраним?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sr-Cyrl-R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Шта ту радиш девојко 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  тим цвећем не више свежим?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Шта ту радиш лепа жено 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 тим цвећем које вене?                                          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Шта ту радиш старице 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 тим цвећем давно увелим?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1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Чекам победника.</a:t>
            </a:r>
            <a:endParaRPr lang="en-US" sz="18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43" y="482442"/>
            <a:ext cx="10603090" cy="5892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Wave 2"/>
          <p:cNvSpPr/>
          <p:nvPr/>
        </p:nvSpPr>
        <p:spPr>
          <a:xfrm>
            <a:off x="1339403" y="1120462"/>
            <a:ext cx="9710669" cy="4262907"/>
          </a:xfrm>
          <a:prstGeom prst="wave">
            <a:avLst>
              <a:gd name="adj1" fmla="val 12500"/>
              <a:gd name="adj2" fmla="val 15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  ~</a:t>
            </a:r>
            <a:r>
              <a:rPr lang="sr-Cyrl-RS" sz="2353" dirty="0"/>
              <a:t>Пјесма</a:t>
            </a:r>
            <a:r>
              <a:rPr lang="sr-Cyrl-RS" dirty="0"/>
              <a:t> „Букет“ може да се посматра са различитих аспеката. Срж је јасна алузија на трајање рата, представљена кроз животни вијек једне женске особе ~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4411" cy="708338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ТАКВА САМ КАКВА САМ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0"/>
            <a:ext cx="5868988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Потпетица ми је сувише висока,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струк ми је сувише витак,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а груди сувише чврсте.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колути под очима сувише модри.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А онда и затим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Таква сам каква сам!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Допадам се ономе коме се допадам.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шта се то вас тиче?!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Оно што ми се догодило ...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Да , ја сам волела некога.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Некога ко ме је волео.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Као деца што се међу собом воле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знају просто да воле,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да воле , воле , воле ...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зашто ме онда испитивати?!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Ја сам овде само да вам се допадам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ништа се ту не може изменити!</a:t>
            </a:r>
            <a:endParaRPr lang="en-US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953037"/>
            <a:ext cx="6094411" cy="5904962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Таква сам каква сам.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Баш сам таква створена.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Кад имам жељу да се смејем,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смејем се грохотом.</a:t>
            </a:r>
          </a:p>
          <a:p>
            <a:pPr algn="ctr"/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Волим оног ко ме воли.</a:t>
            </a:r>
          </a:p>
          <a:p>
            <a:pPr algn="ctr"/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Па зар сам за то крива?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Што није увијек исти онај кога волим.</a:t>
            </a:r>
          </a:p>
          <a:p>
            <a:pPr algn="ctr"/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Таква сам каква сам.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Баш сам таква створена.</a:t>
            </a:r>
          </a:p>
          <a:p>
            <a:pPr algn="ctr"/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Па шта сад хоћете?!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Шта хоћете од мене?!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Створена сам да се допадам 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и ту се ништа не може изменити.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54193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00" y="90152"/>
            <a:ext cx="11947300" cy="67678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Vertical Scroll 2"/>
          <p:cNvSpPr/>
          <p:nvPr/>
        </p:nvSpPr>
        <p:spPr>
          <a:xfrm>
            <a:off x="1068946" y="643943"/>
            <a:ext cx="4185634" cy="5795493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~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Пјесма „Таква сам каква сам“ само је једна у мору „посебних“ пјесама Жака Превера .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Један од разлога је чињеница је да је комплетна написана у женском роду, пуна емоција </a:t>
            </a:r>
            <a:r>
              <a:rPr lang="sr-Cyrl-RS" i="1" dirty="0" err="1">
                <a:solidFill>
                  <a:schemeClr val="accent1">
                    <a:lumMod val="75000"/>
                  </a:schemeClr>
                </a:solidFill>
              </a:rPr>
              <a:t>самосвјесне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 жене. На овај начин писац је описао одређене погледе тадашњег друштва, од кога савремено друштво није много одмакло. У својим пјесмама се залагао за срећу, а био против оних који је, на било који начин, уништавају~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826" y="1159099"/>
            <a:ext cx="4291886" cy="40439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7953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4411" cy="695459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ПОСЕТА МУЗЕЈУ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614" y="0"/>
            <a:ext cx="6409386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музика његовог циркуса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окретаће своју излизану плочу,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ислабљену али одушевљену,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плоча ће се окретати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као мјесец крвави и ожалошћени,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очарани, оживљени, </a:t>
            </a:r>
            <a:r>
              <a:rPr lang="sr-Cyrl-RS" sz="1400" i="1" dirty="0" err="1">
                <a:solidFill>
                  <a:schemeClr val="accent1">
                    <a:lumMod val="75000"/>
                  </a:schemeClr>
                </a:solidFill>
              </a:rPr>
              <a:t>насмијани</a:t>
            </a: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, обасјани,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задивљени, и задивљујући...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биће то музика народа птица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музика птица народа ..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Посјетиоци слушајте ту музику и добро је чујте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 не да само обраћате пажњу на ту музику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на тај шум, већ предајте јој се сасвим.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Она ће вам се спокојно исплатити једног лијепог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дана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>
                    <a:lumMod val="75000"/>
                  </a:schemeClr>
                </a:solidFill>
              </a:rPr>
              <a:t>или неког другог дана та музика народа птица љубави.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914400"/>
            <a:ext cx="6094411" cy="5943599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У музеју воштаних Успомена 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прођите галеријом Промашених намера,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ходником Неискрених жеља,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степеницама безвољних жудњи,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и упашћете у клопку Кајања,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и ту моћи ћете да урежете по зидовима 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са малим ножем-успоменом купљеним на улазу 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зарезе Неспоразума...</a:t>
            </a:r>
          </a:p>
          <a:p>
            <a:pPr algn="ctr"/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Али изнад сале Изгубљених доброчинстава,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везаних очију акробата Љубав 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играће на жици укочен од среће једва </a:t>
            </a:r>
            <a:r>
              <a:rPr lang="sr-Cyrl-RS" i="1" dirty="0" err="1">
                <a:solidFill>
                  <a:schemeClr val="accent1">
                    <a:lumMod val="75000"/>
                  </a:schemeClr>
                </a:solidFill>
              </a:rPr>
              <a:t>назарене</a:t>
            </a:r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sr-Cyrl-RS" i="1" dirty="0">
                <a:solidFill>
                  <a:schemeClr val="accent1">
                    <a:lumMod val="75000"/>
                  </a:schemeClr>
                </a:solidFill>
              </a:rPr>
              <a:t>од среће никад не заборављене...</a:t>
            </a:r>
          </a:p>
          <a:p>
            <a:pPr algn="ctr"/>
            <a:endParaRPr lang="sr-Cyrl-RS" dirty="0"/>
          </a:p>
          <a:p>
            <a:pPr algn="ctr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8272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4411" cy="721217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/>
                </a:solidFill>
              </a:rPr>
              <a:t>ТА ЉУБАВ 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0"/>
            <a:ext cx="5868988" cy="6857999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Та љубав која је изазивала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страх код других,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гонила их да говоре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и приморавала да бледе,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Та љубав тако вребана,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јер те друге ми смо вребали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гањани, рањавани, гажени, </a:t>
            </a:r>
            <a:r>
              <a:rPr lang="sr-Cyrl-RS" sz="1400" i="1" dirty="0" err="1">
                <a:solidFill>
                  <a:schemeClr val="accent1"/>
                </a:solidFill>
              </a:rPr>
              <a:t>дотуцавани</a:t>
            </a:r>
            <a:r>
              <a:rPr lang="sr-Cyrl-RS" sz="1400" i="1" dirty="0">
                <a:solidFill>
                  <a:schemeClr val="accent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порицани, заборављани,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зато што смо ту исту љубав ми гањали,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рањавали, газили, </a:t>
            </a:r>
            <a:r>
              <a:rPr lang="sr-Cyrl-RS" sz="1400" i="1" dirty="0" err="1">
                <a:solidFill>
                  <a:schemeClr val="accent1"/>
                </a:solidFill>
              </a:rPr>
              <a:t>дотуцавали</a:t>
            </a:r>
            <a:r>
              <a:rPr lang="sr-Cyrl-RS" sz="1400" i="1" dirty="0">
                <a:solidFill>
                  <a:schemeClr val="accent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порицали, заборављали.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Та љубав цела целцата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још толико жива а сва озарена,</a:t>
            </a:r>
          </a:p>
          <a:p>
            <a:pPr marL="0" indent="0" algn="ctr">
              <a:buNone/>
            </a:pPr>
            <a:endParaRPr lang="sr-Cyrl-RS" sz="14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То је твоја љубав, то је моја љубав,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она која је била,</a:t>
            </a:r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721216"/>
            <a:ext cx="6094411" cy="6136783"/>
          </a:xfrm>
        </p:spPr>
        <p:txBody>
          <a:bodyPr/>
          <a:lstStyle/>
          <a:p>
            <a:pPr algn="ctr"/>
            <a:endParaRPr lang="sr-Cyrl-RS" dirty="0"/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 љубав тако силна,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тако дрхтава, тако очајна,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тако нежна,</a:t>
            </a:r>
          </a:p>
          <a:p>
            <a:pPr algn="ctr"/>
            <a:endParaRPr lang="sr-Cyrl-RS" i="1" dirty="0">
              <a:solidFill>
                <a:schemeClr val="accent1"/>
              </a:solidFill>
            </a:endParaRP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 љубав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лепа као дан,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и ружна као време,</a:t>
            </a:r>
          </a:p>
          <a:p>
            <a:pPr algn="ctr"/>
            <a:endParaRPr lang="sr-Cyrl-RS" i="1" dirty="0">
              <a:solidFill>
                <a:schemeClr val="accent1"/>
              </a:solidFill>
            </a:endParaRP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 љубав тако стварна,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 љубав тако дивна,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тако срећна,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тако весела,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и тако јадно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дрхтећи од страха као дете у мраку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а тако сигурна у себе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као неки спокојни човек у сред ноћи.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4411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0002" y="12879"/>
            <a:ext cx="5721998" cy="6812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Гледа нас смешећи се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и казује много не говорећи ништа,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а ја је слушам говорећи и вичем,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вичем за тебе,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вичем за себе,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и преклињем те,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за тебе за себе и за све оне који се воле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и који су се волели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да, ја им вичем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за тебе за себе и за све друге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да не знам,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остани ту, ту где си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где си била ту остани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не помичи се, не иди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ми који смо волели,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ми смо те заборавили,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али ти нас не заборави,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јер немамо другог до тебе на земљи,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не допусти нам да постанемо хладни, </a:t>
            </a:r>
          </a:p>
          <a:p>
            <a:pPr marL="0" indent="0" algn="ctr">
              <a:buNone/>
            </a:pPr>
            <a:r>
              <a:rPr lang="sr-Cyrl-RS" sz="1400" i="1" dirty="0">
                <a:solidFill>
                  <a:schemeClr val="accent1"/>
                </a:solidFill>
              </a:rPr>
              <a:t>да се удаљавамо све више – одемо било где.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6094411" cy="6858000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/>
                </a:solidFill>
              </a:rPr>
              <a:t>то осећање је увек ново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и није се изменило,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толико стварно као нека биљка,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толико дрхтаво као нека птица,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толико топло и живо као лето,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можемо обоје отићи и вратити се,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можемо заборавити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а затим поново заспати,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сањати и смрт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затим пробудити се, осмехнути се,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смејати се и подмладити се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наша љубав застаје ту,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тврдоглава као магаре,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жива као жеља,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свирепа као сећање,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хладна као кајање,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нежна као успомена,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хладна као мермер,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лепа као дан, </a:t>
            </a:r>
          </a:p>
          <a:p>
            <a:pPr algn="ctr"/>
            <a:r>
              <a:rPr lang="sr-Cyrl-RS" i="1" dirty="0">
                <a:solidFill>
                  <a:schemeClr val="accent1"/>
                </a:solidFill>
              </a:rPr>
              <a:t>нежна као дете,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4302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43234"/>
          </a:xfrm>
        </p:spPr>
        <p:txBody>
          <a:bodyPr>
            <a:normAutofit/>
          </a:bodyPr>
          <a:lstStyle/>
          <a:p>
            <a:pPr algn="ctr"/>
            <a:br>
              <a:rPr lang="sr-Cyrl-RS" sz="1400" dirty="0"/>
            </a:br>
            <a:br>
              <a:rPr lang="sr-Cyrl-RS" sz="1400" dirty="0"/>
            </a:br>
            <a:br>
              <a:rPr lang="sr-Cyrl-RS" sz="1400" dirty="0"/>
            </a:br>
            <a:r>
              <a:rPr lang="sr-Cyrl-RS" sz="1400" i="1" dirty="0">
                <a:solidFill>
                  <a:schemeClr val="accent1"/>
                </a:solidFill>
              </a:rPr>
              <a:t>Дај нам знак да си жива, </a:t>
            </a:r>
            <a:br>
              <a:rPr lang="sr-Cyrl-RS" sz="1400" i="1" dirty="0">
                <a:solidFill>
                  <a:schemeClr val="accent1"/>
                </a:solidFill>
              </a:rPr>
            </a:br>
            <a:r>
              <a:rPr lang="sr-Cyrl-RS" sz="1400" i="1" dirty="0">
                <a:solidFill>
                  <a:schemeClr val="accent1"/>
                </a:solidFill>
              </a:rPr>
              <a:t>а много касније </a:t>
            </a:r>
            <a:br>
              <a:rPr lang="sr-Cyrl-RS" sz="1400" i="1" dirty="0">
                <a:solidFill>
                  <a:schemeClr val="accent1"/>
                </a:solidFill>
              </a:rPr>
            </a:br>
            <a:r>
              <a:rPr lang="sr-Cyrl-RS" sz="1400" i="1" dirty="0">
                <a:solidFill>
                  <a:schemeClr val="accent1"/>
                </a:solidFill>
              </a:rPr>
              <a:t>на ивици неког шипражја </a:t>
            </a:r>
            <a:br>
              <a:rPr lang="sr-Cyrl-RS" sz="1400" i="1" dirty="0">
                <a:solidFill>
                  <a:schemeClr val="accent1"/>
                </a:solidFill>
              </a:rPr>
            </a:br>
            <a:r>
              <a:rPr lang="sr-Cyrl-RS" sz="1400" i="1" dirty="0">
                <a:solidFill>
                  <a:schemeClr val="accent1"/>
                </a:solidFill>
              </a:rPr>
              <a:t>у шуми успомена </a:t>
            </a:r>
            <a:br>
              <a:rPr lang="sr-Cyrl-RS" sz="1400" i="1" dirty="0">
                <a:solidFill>
                  <a:schemeClr val="accent1"/>
                </a:solidFill>
              </a:rPr>
            </a:br>
            <a:r>
              <a:rPr lang="sr-Cyrl-RS" sz="1400" i="1" dirty="0">
                <a:solidFill>
                  <a:schemeClr val="accent1"/>
                </a:solidFill>
              </a:rPr>
              <a:t>искрсни одједном, </a:t>
            </a:r>
            <a:br>
              <a:rPr lang="sr-Cyrl-RS" sz="1400" i="1" dirty="0">
                <a:solidFill>
                  <a:schemeClr val="accent1"/>
                </a:solidFill>
              </a:rPr>
            </a:br>
            <a:r>
              <a:rPr lang="sr-Cyrl-RS" sz="1400" i="1" dirty="0">
                <a:solidFill>
                  <a:schemeClr val="accent1"/>
                </a:solidFill>
              </a:rPr>
              <a:t>пружи нам руку </a:t>
            </a:r>
            <a:br>
              <a:rPr lang="sr-Cyrl-RS" sz="1400" i="1" dirty="0">
                <a:solidFill>
                  <a:schemeClr val="accent1"/>
                </a:solidFill>
              </a:rPr>
            </a:br>
            <a:r>
              <a:rPr lang="sr-Cyrl-RS" sz="1400" i="1" dirty="0">
                <a:solidFill>
                  <a:schemeClr val="accent1"/>
                </a:solidFill>
              </a:rPr>
              <a:t>и спаси нас.</a:t>
            </a:r>
            <a:endParaRPr lang="en-US" sz="1400" i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6" y="2305318"/>
            <a:ext cx="8461420" cy="3825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395502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Heart 2"/>
          <p:cNvSpPr/>
          <p:nvPr/>
        </p:nvSpPr>
        <p:spPr>
          <a:xfrm>
            <a:off x="495836" y="1271788"/>
            <a:ext cx="1751527" cy="1622738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>
                <a:solidFill>
                  <a:schemeClr val="bg1"/>
                </a:solidFill>
              </a:rPr>
              <a:t>~Љубав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2498501" y="412124"/>
            <a:ext cx="1043189" cy="888642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као</a:t>
            </a:r>
            <a:endParaRPr lang="en-US" i="1" dirty="0"/>
          </a:p>
        </p:txBody>
      </p:sp>
      <p:sp>
        <p:nvSpPr>
          <p:cNvPr id="5" name="Heart 4"/>
          <p:cNvSpPr/>
          <p:nvPr/>
        </p:nvSpPr>
        <p:spPr>
          <a:xfrm>
            <a:off x="2924578" y="1510048"/>
            <a:ext cx="1895340" cy="1094704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једина ,</a:t>
            </a:r>
            <a:endParaRPr lang="en-US" i="1" dirty="0"/>
          </a:p>
        </p:txBody>
      </p:sp>
      <p:sp>
        <p:nvSpPr>
          <p:cNvPr id="6" name="Heart 5"/>
          <p:cNvSpPr/>
          <p:nvPr/>
        </p:nvSpPr>
        <p:spPr>
          <a:xfrm>
            <a:off x="4548389" y="296213"/>
            <a:ext cx="3269087" cy="1532587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непревазиђена  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7" name="Heart 6"/>
          <p:cNvSpPr/>
          <p:nvPr/>
        </p:nvSpPr>
        <p:spPr>
          <a:xfrm>
            <a:off x="7662930" y="1326524"/>
            <a:ext cx="1004552" cy="901521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и</a:t>
            </a:r>
            <a:endParaRPr lang="en-US" i="1" dirty="0"/>
          </a:p>
        </p:txBody>
      </p:sp>
      <p:sp>
        <p:nvSpPr>
          <p:cNvPr id="8" name="Heart 7"/>
          <p:cNvSpPr/>
          <p:nvPr/>
        </p:nvSpPr>
        <p:spPr>
          <a:xfrm>
            <a:off x="9169758" y="798490"/>
            <a:ext cx="2459865" cy="1455313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довољно</a:t>
            </a:r>
          </a:p>
          <a:p>
            <a:pPr algn="ctr"/>
            <a:r>
              <a:rPr lang="sr-Cyrl-RS" i="1" dirty="0"/>
              <a:t>моћна</a:t>
            </a:r>
            <a:endParaRPr lang="en-US" i="1" dirty="0"/>
          </a:p>
        </p:txBody>
      </p:sp>
      <p:sp>
        <p:nvSpPr>
          <p:cNvPr id="9" name="Heart 8"/>
          <p:cNvSpPr/>
          <p:nvPr/>
        </p:nvSpPr>
        <p:spPr>
          <a:xfrm>
            <a:off x="525887" y="2987900"/>
            <a:ext cx="1996225" cy="1416676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сила ,</a:t>
            </a:r>
            <a:endParaRPr lang="en-US" i="1" dirty="0"/>
          </a:p>
        </p:txBody>
      </p:sp>
      <p:sp>
        <p:nvSpPr>
          <p:cNvPr id="10" name="Heart 9"/>
          <p:cNvSpPr/>
          <p:nvPr/>
        </p:nvSpPr>
        <p:spPr>
          <a:xfrm>
            <a:off x="3457977" y="2814034"/>
            <a:ext cx="1210614" cy="1068946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која</a:t>
            </a:r>
            <a:endParaRPr lang="en-US" i="1" dirty="0"/>
          </a:p>
        </p:txBody>
      </p:sp>
      <p:sp>
        <p:nvSpPr>
          <p:cNvPr id="11" name="Heart 10"/>
          <p:cNvSpPr/>
          <p:nvPr/>
        </p:nvSpPr>
        <p:spPr>
          <a:xfrm>
            <a:off x="4932608" y="3593206"/>
            <a:ext cx="1519707" cy="1184856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је</a:t>
            </a:r>
            <a:endParaRPr lang="en-US" i="1" dirty="0"/>
          </a:p>
        </p:txBody>
      </p:sp>
      <p:sp>
        <p:nvSpPr>
          <p:cNvPr id="12" name="Heart 11"/>
          <p:cNvSpPr/>
          <p:nvPr/>
        </p:nvSpPr>
        <p:spPr>
          <a:xfrm>
            <a:off x="6664816" y="2942822"/>
            <a:ext cx="2588654" cy="1326524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побједница</a:t>
            </a:r>
            <a:endParaRPr lang="en-US" i="1" dirty="0"/>
          </a:p>
        </p:txBody>
      </p:sp>
      <p:sp>
        <p:nvSpPr>
          <p:cNvPr id="13" name="Heart 12"/>
          <p:cNvSpPr/>
          <p:nvPr/>
        </p:nvSpPr>
        <p:spPr>
          <a:xfrm>
            <a:off x="10122794" y="3007218"/>
            <a:ext cx="1386626" cy="907960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у</a:t>
            </a:r>
            <a:endParaRPr lang="en-US" i="1" dirty="0"/>
          </a:p>
        </p:txBody>
      </p:sp>
      <p:sp>
        <p:nvSpPr>
          <p:cNvPr id="14" name="Heart 13"/>
          <p:cNvSpPr/>
          <p:nvPr/>
        </p:nvSpPr>
        <p:spPr>
          <a:xfrm>
            <a:off x="940158" y="4932608"/>
            <a:ext cx="1558343" cy="1429555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животу</a:t>
            </a:r>
            <a:endParaRPr lang="en-US" i="1" dirty="0"/>
          </a:p>
        </p:txBody>
      </p:sp>
      <p:sp>
        <p:nvSpPr>
          <p:cNvPr id="15" name="Heart 14"/>
          <p:cNvSpPr/>
          <p:nvPr/>
        </p:nvSpPr>
        <p:spPr>
          <a:xfrm>
            <a:off x="3372117" y="4726546"/>
            <a:ext cx="1738648" cy="1287888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сваког</a:t>
            </a:r>
            <a:endParaRPr lang="en-US" i="1" dirty="0"/>
          </a:p>
        </p:txBody>
      </p:sp>
      <p:sp>
        <p:nvSpPr>
          <p:cNvPr id="16" name="Heart 15"/>
          <p:cNvSpPr/>
          <p:nvPr/>
        </p:nvSpPr>
        <p:spPr>
          <a:xfrm>
            <a:off x="6452315" y="5267459"/>
            <a:ext cx="2343955" cy="1287887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појединца</a:t>
            </a:r>
            <a:endParaRPr lang="en-US" i="1" dirty="0"/>
          </a:p>
        </p:txBody>
      </p:sp>
      <p:sp>
        <p:nvSpPr>
          <p:cNvPr id="17" name="Heart 16"/>
          <p:cNvSpPr/>
          <p:nvPr/>
        </p:nvSpPr>
        <p:spPr>
          <a:xfrm>
            <a:off x="9824433" y="5074276"/>
            <a:ext cx="1135488" cy="991674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/>
              <a:t>!</a:t>
            </a:r>
            <a:r>
              <a:rPr lang="sr-Cyrl-RS" dirty="0"/>
              <a:t> </a:t>
            </a:r>
            <a:r>
              <a:rPr lang="sr-Cyrl-RS" i="1" dirty="0"/>
              <a:t>~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03258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088"/>
            <a:ext cx="3505199" cy="648616"/>
          </a:xfrm>
        </p:spPr>
        <p:txBody>
          <a:bodyPr>
            <a:normAutofit/>
          </a:bodyPr>
          <a:lstStyle/>
          <a:p>
            <a:r>
              <a:rPr lang="sr-Cyrl-RS" sz="2400" i="1" dirty="0">
                <a:latin typeface="+mn-lt"/>
              </a:rPr>
              <a:t>ЖИВОТ ПИСЦА</a:t>
            </a:r>
            <a:endParaRPr lang="en-US" sz="2400" i="1" dirty="0"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321" y="1094703"/>
            <a:ext cx="3618964" cy="525458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249251"/>
            <a:ext cx="5180011" cy="4611798"/>
          </a:xfrm>
        </p:spPr>
        <p:txBody>
          <a:bodyPr>
            <a:normAutofit/>
          </a:bodyPr>
          <a:lstStyle/>
          <a:p>
            <a:r>
              <a:rPr lang="sr-Cyrl-RS" sz="2400" i="1" dirty="0"/>
              <a:t>-Рођен је 1900. године у предграђу Нејиу на Сени .</a:t>
            </a:r>
          </a:p>
          <a:p>
            <a:r>
              <a:rPr lang="sr-Cyrl-RS" sz="2400" i="1" dirty="0"/>
              <a:t>-Био је прослављен писац , анархиста , одметник и сањар </a:t>
            </a:r>
          </a:p>
          <a:p>
            <a:pPr marL="342900" indent="-342900">
              <a:buFontTx/>
              <a:buChar char="-"/>
            </a:pPr>
            <a:r>
              <a:rPr lang="sr-Cyrl-RS" sz="2400" i="1" dirty="0"/>
              <a:t>„ Пјесник Париза „</a:t>
            </a:r>
          </a:p>
          <a:p>
            <a:pPr marL="342900" indent="-342900">
              <a:buFontTx/>
              <a:buChar char="-"/>
            </a:pPr>
            <a:r>
              <a:rPr lang="sr-Cyrl-RS" sz="2400" i="1" dirty="0"/>
              <a:t>Писао је о нарушеној срећи , малограђанштини , милитаристима и политичарима , стварајући један осврт на друштво Француске.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8287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10" y="2356834"/>
            <a:ext cx="10828500" cy="1879242"/>
          </a:xfrm>
        </p:spPr>
        <p:txBody>
          <a:bodyPr/>
          <a:lstStyle/>
          <a:p>
            <a:pPr algn="ctr"/>
            <a:r>
              <a:rPr lang="sr-Cyrl-RS" i="1" dirty="0">
                <a:solidFill>
                  <a:schemeClr val="accent1"/>
                </a:solidFill>
              </a:rPr>
              <a:t>ХВАЛА НА </a:t>
            </a:r>
            <a:r>
              <a:rPr lang="sr-Cyrl-RS" i="1">
                <a:solidFill>
                  <a:schemeClr val="accent1"/>
                </a:solidFill>
              </a:rPr>
              <a:t>ПАЖЊИ !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0" y="446088"/>
            <a:ext cx="5295921" cy="674374"/>
          </a:xfrm>
        </p:spPr>
        <p:txBody>
          <a:bodyPr/>
          <a:lstStyle/>
          <a:p>
            <a:r>
              <a:rPr lang="sr-Cyrl-RS" sz="2400" i="1" dirty="0"/>
              <a:t>ДЈЕТИЊСТВО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8490" y="1390918"/>
            <a:ext cx="5295921" cy="4470131"/>
          </a:xfrm>
        </p:spPr>
        <p:txBody>
          <a:bodyPr>
            <a:normAutofit/>
          </a:bodyPr>
          <a:lstStyle/>
          <a:p>
            <a:r>
              <a:rPr lang="sr-Cyrl-RS" sz="2000" i="1" dirty="0"/>
              <a:t>-Жакова породица је имала великих финансијских потешкоћа.</a:t>
            </a:r>
          </a:p>
          <a:p>
            <a:r>
              <a:rPr lang="sr-Cyrl-RS" sz="2000" i="1" dirty="0"/>
              <a:t>-Често је мијењао школе , јер су се често селили.</a:t>
            </a:r>
          </a:p>
          <a:p>
            <a:r>
              <a:rPr lang="sr-Cyrl-RS" sz="2000" i="1" dirty="0"/>
              <a:t>-Живјели су у немаштини , усљед напете атмосфере пред почетак Првог </a:t>
            </a:r>
            <a:r>
              <a:rPr lang="sr-Cyrl-RS" sz="2000" i="1" dirty="0" err="1"/>
              <a:t>свјетског</a:t>
            </a:r>
            <a:r>
              <a:rPr lang="sr-Cyrl-RS" sz="2000" i="1" dirty="0"/>
              <a:t> рата.</a:t>
            </a:r>
          </a:p>
          <a:p>
            <a:r>
              <a:rPr lang="sr-Cyrl-RS" sz="2000" i="1" dirty="0"/>
              <a:t>-Већ од 15. године почео је да ради тешке физичке послове.</a:t>
            </a:r>
            <a:endParaRPr lang="en-US" sz="2000" i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073" y="1366084"/>
            <a:ext cx="3171065" cy="2696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35" y="1584102"/>
            <a:ext cx="2846383" cy="29946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437826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944" y="508199"/>
            <a:ext cx="10921284" cy="5969873"/>
          </a:xfrm>
        </p:spPr>
        <p:txBody>
          <a:bodyPr/>
          <a:lstStyle/>
          <a:p>
            <a:r>
              <a:rPr lang="sr-Cyrl-RS" i="1" dirty="0"/>
              <a:t>-</a:t>
            </a:r>
            <a:r>
              <a:rPr lang="sr-Cyrl-RS" sz="2000" i="1" dirty="0"/>
              <a:t>Године 1925. придружио се надреалистичком покрету,</a:t>
            </a:r>
            <a:br>
              <a:rPr lang="sr-Cyrl-RS" sz="2000" i="1" dirty="0"/>
            </a:br>
            <a:r>
              <a:rPr lang="sr-Cyrl-RS" sz="2000" i="1" dirty="0"/>
              <a:t>-Са братом Пјером Превером 1930. године радио је на реализацији неколико филмова , као глумац , асистент и сценариста,</a:t>
            </a:r>
            <a:br>
              <a:rPr lang="sr-Cyrl-RS" sz="2000" i="1" dirty="0"/>
            </a:br>
            <a:r>
              <a:rPr lang="sr-Cyrl-RS" sz="2000" i="1" dirty="0"/>
              <a:t>-Писао је за кабарее , кафе-театре и авангардне позоришне групе,</a:t>
            </a:r>
            <a:br>
              <a:rPr lang="sr-Cyrl-RS" sz="2000" i="1" dirty="0"/>
            </a:br>
            <a:r>
              <a:rPr lang="sr-Cyrl-RS" sz="2000" i="1" dirty="0"/>
              <a:t>-Прва збирка „Ријечи“ објавио је 1946. године – 150 000 </a:t>
            </a:r>
            <a:r>
              <a:rPr lang="sr-Cyrl-RS" sz="2000" i="1" dirty="0" err="1"/>
              <a:t>примјерака</a:t>
            </a:r>
            <a:r>
              <a:rPr lang="sr-Cyrl-RS" sz="2000" i="1" dirty="0"/>
              <a:t>,</a:t>
            </a:r>
            <a:br>
              <a:rPr lang="sr-Cyrl-RS" sz="2000" i="1" dirty="0"/>
            </a:br>
            <a:r>
              <a:rPr lang="sr-Cyrl-RS" sz="2000" i="1" dirty="0"/>
              <a:t>- „Приче“ – 1946.године,</a:t>
            </a:r>
            <a:br>
              <a:rPr lang="sr-Cyrl-RS" sz="2000" i="1" dirty="0"/>
            </a:br>
            <a:r>
              <a:rPr lang="sr-Cyrl-RS" sz="2000" i="1" dirty="0"/>
              <a:t>- „Ријечи“ – 1947. проширено издање, </a:t>
            </a:r>
            <a:br>
              <a:rPr lang="sr-Cyrl-RS" sz="2000" i="1" dirty="0"/>
            </a:br>
            <a:r>
              <a:rPr lang="sr-Cyrl-RS" sz="2000" i="1" dirty="0"/>
              <a:t>- „Представа“ – 1951.године,</a:t>
            </a:r>
            <a:br>
              <a:rPr lang="sr-Cyrl-RS" sz="2000" i="1" dirty="0"/>
            </a:br>
            <a:r>
              <a:rPr lang="sr-Cyrl-RS" sz="2000" i="1" dirty="0"/>
              <a:t>- „Киша и лијепо вријеме“ – 1955.године,</a:t>
            </a:r>
            <a:br>
              <a:rPr lang="sr-Cyrl-RS" sz="2000" i="1" dirty="0"/>
            </a:br>
            <a:r>
              <a:rPr lang="sr-Cyrl-RS" sz="2000" i="1" dirty="0"/>
              <a:t>- „Приче“ – 1963. проширено издање, </a:t>
            </a:r>
            <a:br>
              <a:rPr lang="sr-Cyrl-RS" sz="2000" i="1" dirty="0"/>
            </a:br>
            <a:r>
              <a:rPr lang="sr-Cyrl-RS" sz="2000" i="1" dirty="0"/>
              <a:t>- „Збрда здола“ – 1966. године,</a:t>
            </a:r>
            <a:br>
              <a:rPr lang="sr-Cyrl-RS" sz="2000" i="1" dirty="0"/>
            </a:br>
            <a:r>
              <a:rPr lang="sr-Cyrl-RS" sz="2000" i="1" dirty="0"/>
              <a:t>- „Ствари и остало“- 1972. године,</a:t>
            </a:r>
            <a:br>
              <a:rPr lang="sr-Cyrl-RS" sz="2000" i="1" dirty="0"/>
            </a:br>
            <a:r>
              <a:rPr lang="sr-Cyrl-RS" sz="2000" i="1" dirty="0"/>
              <a:t>- „Грбаве недјеље“ – збирка текстова у сарадњи са </a:t>
            </a:r>
            <a:r>
              <a:rPr lang="sr-Cyrl-RS" sz="2000" i="1" dirty="0" err="1"/>
              <a:t>Познером</a:t>
            </a:r>
            <a:r>
              <a:rPr lang="sr-Cyrl-RS" sz="2000" i="1" dirty="0"/>
              <a:t>, </a:t>
            </a:r>
            <a:br>
              <a:rPr lang="sr-Cyrl-RS" sz="2000" i="1" dirty="0"/>
            </a:br>
            <a:r>
              <a:rPr lang="sr-Cyrl-RS" sz="2000" i="1" dirty="0"/>
              <a:t>- „Дрвеће“ – 1976. године, </a:t>
            </a:r>
            <a:br>
              <a:rPr lang="sr-Cyrl-RS" sz="2000" i="1" dirty="0"/>
            </a:br>
            <a:br>
              <a:rPr lang="sr-Cyrl-RS" sz="2000" i="1" dirty="0"/>
            </a:br>
            <a:r>
              <a:rPr lang="sr-Cyrl-RS" sz="2000" i="1" dirty="0"/>
              <a:t>-Умро је 1977. године у Омонвил ла </a:t>
            </a:r>
            <a:r>
              <a:rPr lang="sr-Cyrl-RS" sz="2000" i="1" dirty="0" err="1"/>
              <a:t>Петиту</a:t>
            </a:r>
            <a:r>
              <a:rPr lang="sr-Cyrl-RS" sz="2000" i="1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996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280" y="446088"/>
            <a:ext cx="5167132" cy="700132"/>
          </a:xfrm>
        </p:spPr>
        <p:txBody>
          <a:bodyPr>
            <a:normAutofit/>
          </a:bodyPr>
          <a:lstStyle/>
          <a:p>
            <a:pPr algn="ctr"/>
            <a:r>
              <a:rPr lang="sr-Cyrl-RS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БАШТА </a:t>
            </a:r>
            <a:endParaRPr lang="en-US" sz="2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ПАРИЗ У НОЋИ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Три шибице креснух у ноћи ,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Прву да ти видим лице ,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Другу да ти видим очи ,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Последњу да ти видим уста .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Онда помрчина – да се свега сећам,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Док те у наручју свом стежем срећан.</a:t>
            </a:r>
          </a:p>
          <a:p>
            <a:pPr marL="0" indent="0" algn="ctr">
              <a:buNone/>
            </a:pPr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2000" i="1" dirty="0">
                <a:solidFill>
                  <a:srgbClr val="002060"/>
                </a:solidFill>
              </a:rPr>
              <a:t>- пјесме о људској љубави -</a:t>
            </a:r>
            <a:endParaRPr lang="en-US" sz="2000" i="1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280" y="1326524"/>
            <a:ext cx="5167131" cy="4534525"/>
          </a:xfrm>
        </p:spPr>
        <p:txBody>
          <a:bodyPr>
            <a:normAutofit/>
          </a:bodyPr>
          <a:lstStyle/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Хиљаде и хиљаде година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неће бити довољно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 искажу 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онај трен вечности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кад си ме пољубила ,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кад сам те пољубио ,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једнога зимског праскозорја 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 парку Монсури у Паризу , 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земљи</a:t>
            </a:r>
          </a:p>
          <a:p>
            <a:pPr algn="ctr"/>
            <a:r>
              <a:rPr lang="sr-Cyrl-R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која се у звезде рачуна.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444" y="446088"/>
            <a:ext cx="3505199" cy="635737"/>
          </a:xfrm>
        </p:spPr>
        <p:txBody>
          <a:bodyPr>
            <a:normAutofit/>
          </a:bodyPr>
          <a:lstStyle/>
          <a:p>
            <a:pPr algn="ctr"/>
            <a:r>
              <a:rPr lang="sr-Cyrl-RS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ЈЕДНОГ ЛЕПОГ ЈУТРА </a:t>
            </a:r>
            <a:endParaRPr lang="en-US" sz="2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6302441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имао је право 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тако како је он схватао ствари 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није ни било никог 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али га одједном ухвати страх 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разумеде да је сам 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али ипак није баш сасвим сам,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тек тада виде :</a:t>
            </a:r>
          </a:p>
          <a:p>
            <a:pPr marL="0" indent="0" algn="ctr">
              <a:buNone/>
            </a:pPr>
            <a:r>
              <a:rPr lang="sr-Cyrl-R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Нико и Ништа стоје испред њега.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097" y="1238004"/>
            <a:ext cx="5283042" cy="551052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Никог се није бојао 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ничег се није плашио 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али једног јутра 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једног лепог јутра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учини му се се да је видео нешто,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ал’ рече себи :“Вероватно ништа.“</a:t>
            </a:r>
          </a:p>
          <a:p>
            <a:pPr algn="ctr"/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имао је право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тако како је он схватио ствари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то и није било ништа 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али тог јутра 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тистог јутра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учини му се да је неког чуо 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отвори врата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затвори их рекавши :“Нико.“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88429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02" y="446088"/>
            <a:ext cx="5424710" cy="609980"/>
          </a:xfrm>
        </p:spPr>
        <p:txBody>
          <a:bodyPr>
            <a:normAutofit/>
          </a:bodyPr>
          <a:lstStyle/>
          <a:p>
            <a:pPr algn="ctr"/>
            <a:r>
              <a:rPr lang="sr-Cyrl-RS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ТИШИНА</a:t>
            </a:r>
            <a:endParaRPr lang="en-US" sz="2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7003" y="446088"/>
            <a:ext cx="6507609" cy="64119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r-Cyrl-RS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ЉУБАВ НА РОБОТСКИ НАЧИН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Неки човек пише на машини љубавно писмо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машина одговара човеку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Својеручно и уместо примаоца.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Толико је савршена та машина,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Машина за продају чекова и љубавних писама.</a:t>
            </a:r>
          </a:p>
          <a:p>
            <a:pPr marL="0" indent="0" algn="ctr">
              <a:buNone/>
            </a:pPr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човек удобно смештен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 својој машини за становање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Чита машини за читање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Одговор машине за писање.</a:t>
            </a:r>
          </a:p>
          <a:p>
            <a:pPr marL="0" indent="0" algn="ctr">
              <a:buNone/>
            </a:pPr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у својој машини за снивање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 машином за рачунање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Купује машину за љубав.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у својој машини за испуњавање снова 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Води љубав са машином за љубав.</a:t>
            </a:r>
          </a:p>
          <a:p>
            <a:pPr marL="0" indent="0" algn="ctr">
              <a:buNone/>
            </a:pPr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 та га машина вара с нечим,</a:t>
            </a:r>
          </a:p>
          <a:p>
            <a:pPr marL="0" indent="0" algn="ctr">
              <a:buNone/>
            </a:pPr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 нечим да пукнеш од смеха.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702" y="1056068"/>
            <a:ext cx="5424709" cy="58019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Нећу ништа да учим,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нећу ништа да разумем,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 упамтим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 мртвог гласа.</a:t>
            </a:r>
          </a:p>
          <a:p>
            <a:pPr algn="ctr"/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Нећу више да чујем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 буку глуву и нему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реченица и бројки,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бројева и мисли...</a:t>
            </a:r>
          </a:p>
          <a:p>
            <a:pPr algn="ctr"/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Већ дуго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чак и када ћути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живот пева у мени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нешто лепо...</a:t>
            </a:r>
          </a:p>
          <a:p>
            <a:pPr algn="ctr"/>
            <a:endParaRPr lang="sr-Cyrl-RS" sz="20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 чујем ваш говор,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 треба ми друга памет,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каже ми дивље дете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препуштено себи.</a:t>
            </a:r>
          </a:p>
        </p:txBody>
      </p:sp>
    </p:spTree>
    <p:extLst>
      <p:ext uri="{BB962C8B-B14F-4D97-AF65-F5344CB8AC3E}">
        <p14:creationId xmlns:p14="http://schemas.microsoft.com/office/powerpoint/2010/main" val="270472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6" y="624109"/>
            <a:ext cx="10422786" cy="6021389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Horizontal Scroll 2"/>
          <p:cNvSpPr/>
          <p:nvPr/>
        </p:nvSpPr>
        <p:spPr>
          <a:xfrm>
            <a:off x="746976" y="167425"/>
            <a:ext cx="9916732" cy="6690575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sr-Cyrl-RS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Пјесма „Једног лепог јутра“ је мисаона пјесма о схватању сопствене позиције у животу;</a:t>
            </a:r>
          </a:p>
          <a:p>
            <a:pPr marL="285750" indent="-285750">
              <a:buFontTx/>
              <a:buChar char="-"/>
            </a:pPr>
            <a:r>
              <a:rPr lang="sr-Cyrl-RS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-</a:t>
            </a:r>
            <a:r>
              <a:rPr lang="sr-Cyrl-RS" sz="20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Пјесма „Тишина“ говори о разумијевању у индивидуални животу и људску интиму схватања себе; </a:t>
            </a:r>
          </a:p>
          <a:p>
            <a:r>
              <a:rPr lang="sr-Cyrl-RS" sz="20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-Пјесма „Љубав на роботски начин“ говори о доласку новог </a:t>
            </a:r>
            <a:r>
              <a:rPr lang="sr-Cyrl-RS" sz="2000" b="1" i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свијета</a:t>
            </a:r>
            <a:r>
              <a:rPr lang="sr-Cyrl-RS" sz="20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чињеници да важност емоција блиједи при модернизацији друштва. </a:t>
            </a:r>
            <a:r>
              <a:rPr lang="sr-Cyrl-RS" sz="2000" b="1" i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Пјесма</a:t>
            </a:r>
            <a:r>
              <a:rPr lang="sr-Cyrl-RS" sz="20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је пуна ироније и </a:t>
            </a:r>
            <a:r>
              <a:rPr lang="sr-Cyrl-RS" sz="2000" b="1" i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наизглед</a:t>
            </a:r>
            <a:r>
              <a:rPr lang="sr-Cyrl-RS" sz="20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шаљивих момената, али у сржи је, упркос ритму, тужна</a:t>
            </a:r>
            <a:r>
              <a:rPr lang="sr-Cyrl-RS" sz="20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en-US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6" y="180304"/>
            <a:ext cx="5695165" cy="39924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400" i="1" dirty="0">
                <a:solidFill>
                  <a:schemeClr val="accent1">
                    <a:lumMod val="75000"/>
                  </a:schemeClr>
                </a:solidFill>
              </a:rPr>
              <a:t>БАРБАРА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9229" y="180304"/>
            <a:ext cx="672277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Сећаш се тога , Барбара,                                            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И не љути се што ти кажем ти,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Јер кажем ти сваком кога волим,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Чак и кад га не познајем.</a:t>
            </a:r>
          </a:p>
          <a:p>
            <a:pPr marL="0" indent="0" algn="ctr">
              <a:buNone/>
            </a:pPr>
            <a:endParaRPr lang="sr-Cyrl-RS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Сећаш ли се , Барбара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И не заборави никад –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Ту мудру и  радосну кишу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На твом срећном лицу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Ту кишу над морем,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По бродоградилишту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Над лађом из Цезана...</a:t>
            </a:r>
          </a:p>
          <a:p>
            <a:pPr marL="0" indent="0">
              <a:buNone/>
            </a:pPr>
            <a:endParaRPr lang="sr-Cyrl-RS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Ох , Барбара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Каква је свињарија тај рат,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И шта је са тобом сада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Под кишом од гвожђа,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Од ватре , челика , крви.</a:t>
            </a:r>
          </a:p>
          <a:p>
            <a:pPr marL="0" indent="0">
              <a:buNone/>
            </a:pPr>
            <a:endParaRPr lang="sr-Cyrl-RS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И онај који те је стезао у загрљају,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Заљубљено , страсно </a:t>
            </a:r>
          </a:p>
          <a:p>
            <a:pPr marL="0" indent="0">
              <a:buNone/>
            </a:pPr>
            <a:r>
              <a:rPr lang="sr-Cyrl-RS" sz="1100" i="1" dirty="0">
                <a:solidFill>
                  <a:schemeClr val="accent1">
                    <a:lumMod val="75000"/>
                  </a:schemeClr>
                </a:solidFill>
              </a:rPr>
              <a:t>Да ли је мртав , нестао или још жив .</a:t>
            </a:r>
          </a:p>
          <a:p>
            <a:pPr marL="0" indent="0" algn="ctr">
              <a:buNone/>
            </a:pPr>
            <a:endParaRPr lang="sr-Cyrl-R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9246" y="579549"/>
            <a:ext cx="5695166" cy="6278451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Сећаш ли се Барбара,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Падала је киша непрестана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Над Брестом тога дана,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А ти си ишла насмејана,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Покисла , устрептала , блистава,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Под крупним капима кише ...</a:t>
            </a:r>
          </a:p>
          <a:p>
            <a:pPr algn="ctr"/>
            <a:endParaRPr lang="sr-Cyrl-R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Сети се , Барбара,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Сретох те у улици Сијам,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Смејала си се – и ја сам ти се осмехнуо,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Сећаш ли се , Барбара ?</a:t>
            </a:r>
          </a:p>
          <a:p>
            <a:pPr algn="ctr"/>
            <a:endParaRPr lang="sr-Cyrl-R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Нисам те познавао,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А ниси ни ти мене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Сећаш ли се,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Сети се ипак тога дана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И не заборави га.</a:t>
            </a:r>
          </a:p>
          <a:p>
            <a:pPr algn="ctr"/>
            <a:endParaRPr lang="sr-Cyrl-R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Један човек што стајао је под стрехом заклоњен,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Зовну те , Барбара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И ти си потрчала њему по киши,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Покисла , устрептала , блистава </a:t>
            </a:r>
          </a:p>
          <a:p>
            <a:pPr algn="ctr"/>
            <a:r>
              <a:rPr lang="sr-Cyrl-RS" sz="2000" i="1" dirty="0">
                <a:solidFill>
                  <a:schemeClr val="accent1">
                    <a:lumMod val="75000"/>
                  </a:schemeClr>
                </a:solidFill>
              </a:rPr>
              <a:t>И бацила му се у загрљај.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0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471</TotalTime>
  <Words>2038</Words>
  <Application>Microsoft Office PowerPoint</Application>
  <PresentationFormat>Широки екран</PresentationFormat>
  <Paragraphs>328</Paragraphs>
  <Slides>20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20</vt:i4>
      </vt:variant>
    </vt:vector>
  </HeadingPairs>
  <TitlesOfParts>
    <vt:vector size="25" baseType="lpstr">
      <vt:lpstr>Algerian</vt:lpstr>
      <vt:lpstr>Arial</vt:lpstr>
      <vt:lpstr>Century Gothic</vt:lpstr>
      <vt:lpstr>Wingdings 3</vt:lpstr>
      <vt:lpstr>Wisp</vt:lpstr>
      <vt:lpstr>ЖАК ПРЕВЕР</vt:lpstr>
      <vt:lpstr>ЖИВОТ ПИСЦА</vt:lpstr>
      <vt:lpstr>ДЈЕТИЊСТВО </vt:lpstr>
      <vt:lpstr>-Године 1925. придружио се надреалистичком покрету, -Са братом Пјером Превером 1930. године радио је на реализацији неколико филмова , као глумац , асистент и сценариста, -Писао је за кабарее , кафе-театре и авангардне позоришне групе, -Прва збирка „Ријечи“ објавио је 1946. године – 150 000 примјерака, - „Приче“ – 1946.године, - „Ријечи“ – 1947. проширено издање,  - „Представа“ – 1951.године, - „Киша и лијепо вријеме“ – 1955.године, - „Приче“ – 1963. проширено издање,  - „Збрда здола“ – 1966. године, - „Ствари и остало“- 1972. године, - „Грбаве недјеље“ – збирка текстова у сарадњи са Познером,  - „Дрвеће“ – 1976. године,   -Умро је 1977. године у Омонвил ла Петиту.</vt:lpstr>
      <vt:lpstr>БАШТА </vt:lpstr>
      <vt:lpstr>ЈЕДНОГ ЛЕПОГ ЈУТРА </vt:lpstr>
      <vt:lpstr>ТИШИНА</vt:lpstr>
      <vt:lpstr>PowerPoint презентација</vt:lpstr>
      <vt:lpstr>БАРБАРА</vt:lpstr>
      <vt:lpstr>Ох Барбара  Још увек киша пада над Брестом  Као што је падала некада. Али није то исто , јер све је порушено. То су само посмртне капи ужаса и очаја , То више није ни пљусак  Гвожђа , ћелика и крви, Већ само облаци који нестају као пси,                                        као пси што промину  воденим струјама дуж Бреста, да иструну негде далеко, врло далеко од Бреста, од кога није остало ништа.                                                                                         ~Ратно стање, као једна од честих тема у                                                                  Преверовим дјелима. Револт према онима                                                                  који нарушавају људску срећу. Писац кроз                                                                 лик прелијепе дјевојке, којој је запамтио име                                                                  описује само неке од свих ратних губитака,                                                                 некласична љубавна пјесма, која говори                                                                 о љубави према животу, животу без рата~</vt:lpstr>
      <vt:lpstr>БУКЕТ</vt:lpstr>
      <vt:lpstr>PowerPoint презентација</vt:lpstr>
      <vt:lpstr>ТАКВА САМ КАКВА САМ </vt:lpstr>
      <vt:lpstr>PowerPoint презентација</vt:lpstr>
      <vt:lpstr>ПОСЕТА МУЗЕЈУ</vt:lpstr>
      <vt:lpstr>ТА ЉУБАВ </vt:lpstr>
      <vt:lpstr>PowerPoint презентација</vt:lpstr>
      <vt:lpstr>   Дај нам знак да си жива,  а много касније  на ивици неког шипражја  у шуми успомена  искрсни одједном,  пружи нам руку  и спаси нас.</vt:lpstr>
      <vt:lpstr>PowerPoint презентација</vt:lpstr>
      <vt:lpstr>ХВАЛА НА ПАЖЊИ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ЖАК ПРЕВЕР</dc:title>
  <dc:creator>ASUS</dc:creator>
  <cp:lastModifiedBy>Sanja D</cp:lastModifiedBy>
  <cp:revision>46</cp:revision>
  <dcterms:created xsi:type="dcterms:W3CDTF">2022-10-01T13:51:31Z</dcterms:created>
  <dcterms:modified xsi:type="dcterms:W3CDTF">2022-11-06T07:49:56Z</dcterms:modified>
</cp:coreProperties>
</file>