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8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5FA0D-46A7-47D8-B8F9-96498261A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21AF-B06A-4943-A5D0-A4DF88C3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6000" b="-1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solidFill>
                  <a:srgbClr val="FF0000"/>
                </a:solidFill>
              </a:rPr>
              <a:t>МАРИНА ИВАНОВНА ЦВЕТАЈЕВА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sr-Cyrl-BA" sz="6400" dirty="0"/>
              <a:t>                                                                                                          </a:t>
            </a:r>
            <a:r>
              <a:rPr lang="sr-Cyrl-BA" sz="6400" dirty="0">
                <a:solidFill>
                  <a:srgbClr val="FFFF00"/>
                </a:solidFill>
              </a:rPr>
              <a:t>УЧЕНИЦЕ: Милица Малешевић</a:t>
            </a:r>
          </a:p>
          <a:p>
            <a:pPr algn="r"/>
            <a:r>
              <a:rPr lang="sr-Cyrl-BA" sz="6400" dirty="0">
                <a:solidFill>
                  <a:srgbClr val="FFFF00"/>
                </a:solidFill>
              </a:rPr>
              <a:t>                                                                                                                       Бланка Ратковић</a:t>
            </a:r>
          </a:p>
          <a:p>
            <a:pPr algn="r"/>
            <a:r>
              <a:rPr lang="sr-Cyrl-BA" sz="6400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Александра Тодоровић</a:t>
            </a:r>
          </a:p>
          <a:p>
            <a:pPr algn="r"/>
            <a:r>
              <a:rPr lang="sr-Cyrl-BA" sz="6400" dirty="0">
                <a:solidFill>
                  <a:srgbClr val="FFFF00"/>
                </a:solidFill>
              </a:rPr>
              <a:t>                                                                                                                      Анђела Штрбац</a:t>
            </a:r>
          </a:p>
          <a:p>
            <a:pPr algn="r"/>
            <a:r>
              <a:rPr lang="sr-Cyrl-BA" sz="6400" dirty="0">
                <a:solidFill>
                  <a:srgbClr val="FFFF00"/>
                </a:solidFill>
              </a:rPr>
              <a:t>                                                                                                                     Анђела Шуман</a:t>
            </a:r>
            <a:endParaRPr lang="en-US" sz="6400" dirty="0">
              <a:solidFill>
                <a:srgbClr val="FFFF00"/>
              </a:solidFill>
            </a:endParaRPr>
          </a:p>
          <a:p>
            <a:pPr algn="l"/>
            <a:r>
              <a:rPr lang="sr-Cyrl-BA" sz="6400" dirty="0">
                <a:solidFill>
                  <a:srgbClr val="FFFF00"/>
                </a:solidFill>
              </a:rPr>
              <a:t>РАЗРЕД: </a:t>
            </a:r>
            <a:r>
              <a:rPr lang="en-US" sz="6400" dirty="0">
                <a:solidFill>
                  <a:srgbClr val="FFFF00"/>
                </a:solidFill>
              </a:rPr>
              <a:t>IV-8</a:t>
            </a:r>
          </a:p>
          <a:p>
            <a:pPr algn="l"/>
            <a:r>
              <a:rPr lang="sr-Cyrl-BA" sz="6400" dirty="0">
                <a:solidFill>
                  <a:srgbClr val="FFFF00"/>
                </a:solidFill>
              </a:rPr>
              <a:t>ПРОФЕСОР: 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39129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47675"/>
            <a:ext cx="10839450" cy="59400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b="1" dirty="0">
                <a:solidFill>
                  <a:srgbClr val="FFFF00"/>
                </a:solidFill>
              </a:rPr>
              <a:t>Жене често воде у ____________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пакао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рај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маглу</a:t>
            </a:r>
          </a:p>
          <a:p>
            <a:r>
              <a:rPr lang="sr-Cyrl-BA" sz="2000" b="1" dirty="0">
                <a:solidFill>
                  <a:srgbClr val="FFFF00"/>
                </a:solidFill>
              </a:rPr>
              <a:t>Тачан одговор под 3)</a:t>
            </a: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r>
              <a:rPr lang="sr-Cyrl-BA" sz="2000" b="1" dirty="0">
                <a:solidFill>
                  <a:srgbClr val="FFFF00"/>
                </a:solidFill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BA" sz="2000" b="1" dirty="0">
                <a:solidFill>
                  <a:srgbClr val="FFFF00"/>
                </a:solidFill>
              </a:rPr>
              <a:t>Свијет има ограничен број душа и неограничен број ___________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тијела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људи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глава</a:t>
            </a:r>
          </a:p>
          <a:p>
            <a:r>
              <a:rPr lang="sr-Cyrl-BA" sz="2000" b="1" dirty="0">
                <a:solidFill>
                  <a:srgbClr val="FFFF00"/>
                </a:solidFill>
              </a:rPr>
              <a:t>Тачан одговор под 1)</a:t>
            </a: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endParaRPr lang="sr-Cyrl-BA" sz="2000" b="1" dirty="0">
              <a:solidFill>
                <a:srgbClr val="FFFF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r-Cyrl-BA" sz="2000" b="1" dirty="0">
                <a:solidFill>
                  <a:srgbClr val="FFFF00"/>
                </a:solidFill>
              </a:rPr>
              <a:t>Једини коме није позната туга је _________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здрав човјек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Бог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sr-Cyrl-BA" sz="2000" b="1" dirty="0">
                <a:solidFill>
                  <a:srgbClr val="FFFF00"/>
                </a:solidFill>
              </a:rPr>
              <a:t>животиња</a:t>
            </a:r>
          </a:p>
          <a:p>
            <a:pPr algn="ctr"/>
            <a:r>
              <a:rPr lang="sr-Cyrl-BA" sz="2000" b="1" dirty="0">
                <a:solidFill>
                  <a:srgbClr val="FFFF00"/>
                </a:solidFill>
              </a:rPr>
              <a:t>       Тачан одговор под 2)</a:t>
            </a:r>
          </a:p>
        </p:txBody>
      </p:sp>
    </p:spTree>
    <p:extLst>
      <p:ext uri="{BB962C8B-B14F-4D97-AF65-F5344CB8AC3E}">
        <p14:creationId xmlns:p14="http://schemas.microsoft.com/office/powerpoint/2010/main" val="23545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53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4" y="1672046"/>
            <a:ext cx="9370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8800" dirty="0">
                <a:solidFill>
                  <a:srgbClr val="00B050"/>
                </a:solidFill>
              </a:rPr>
              <a:t>ХВАЛА НА ПАЖЊИ!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303" y="522514"/>
            <a:ext cx="1144306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Марина Ивановна Цветајева  (8. октобар 1892 – 31. август 1941) рођена у Москви,је била руска и совјетска лирска пјесникиња и писац,</a:t>
            </a:r>
          </a:p>
          <a:p>
            <a:endParaRPr lang="sr-Cyrl-BA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Бавила се темама женске сексуалности и емоција,</a:t>
            </a:r>
          </a:p>
          <a:p>
            <a:endParaRPr lang="sr-Cyrl-BA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У својим дјелима је комбиновала супростављене школе акмеизма и симболизма,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BA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Студије је завршила на познатом француском универзитету Сорбона,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BA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Свог будућег супруга – царског вишег официра Сергеја Ефрона упознала је у мјесту Плава Висина, које је било познато као уточиште за књижевнике, пјеснике и умјетнике,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BA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Она је имала деветнаест, а он осамнаест година када су се заљубили, а одмах послије тога, 1912. године, и вјенчали,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BA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Њихова љубав је била страсна и интензивна, али то Марину Цветајеву није спријечило да повремено улази у афере са другим мушкарцима,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BA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</a:rPr>
              <a:t>У једном тренутку Цветајева је чак ушла у везу са пјесникињом Софијом Парнок, која је била седам година старија од ње,</a:t>
            </a:r>
          </a:p>
          <a:p>
            <a:endParaRPr lang="sr-Cyrl-BA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83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" y="174171"/>
            <a:ext cx="118175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Када је извршила самоубиство у забаченом граду, стотинама километара од Москве, Цветајева је била без пара,усамљена и готово заборављена.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Умрла је прије него што је њено дјело препознато. 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Полиција је преузела тијело, а на сахрани није било никога. 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Не зна се чак ни гдје је сахрањена.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Прије него што се убила оставила је биљешке сину и супругу.</a:t>
            </a:r>
          </a:p>
          <a:p>
            <a:endParaRPr lang="sr-Cyrl-BA" dirty="0"/>
          </a:p>
          <a:p>
            <a:r>
              <a:rPr lang="sr-Cyrl-BA" b="1" dirty="0">
                <a:solidFill>
                  <a:srgbClr val="FF0000"/>
                </a:solidFill>
              </a:rPr>
              <a:t>Биљешке сину:                                                                                                                                                     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Мурљига! Опрости ми,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али више нисам могла.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Озбиљно сам болестна,то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више нисам ја. Волим те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лудо. Схвати да више не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могу да живим. Реци тати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и Аријадни – ако их видиш – 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да сам их вољела до 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последњег тренутка. </a:t>
            </a:r>
          </a:p>
          <a:p>
            <a:pPr algn="r"/>
            <a:endParaRPr lang="sr-Cyrl-BA" b="1" dirty="0">
              <a:solidFill>
                <a:srgbClr val="FF0000"/>
              </a:solidFill>
            </a:endParaRPr>
          </a:p>
          <a:p>
            <a:pPr algn="r"/>
            <a:endParaRPr lang="sr-Cyrl-B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0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57051"/>
            <a:ext cx="11382103" cy="64633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r-Cyrl-BA" b="1" dirty="0">
                <a:solidFill>
                  <a:srgbClr val="C00000"/>
                </a:solidFill>
              </a:rPr>
              <a:t>Биљешке Асејеву: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Драги Николају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Николајевичу! Поштоване 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Сестре Сињаков! Замолила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бих Вас да Мура поведете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 собом у Чистопољ – 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тамо га упишите на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студије. Не могу ништа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друго учинити за њега и 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само бих га упропастила.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Имам четири стотине педесет рубаља у торби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покушај да продаш све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моје ствари. У сандуку је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неколико рукописних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књига поезије и свежањ са 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празним дјелима. Ја Вам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их повјеравам. Пазите на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мог драгог Мура, он је врло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крхког здравља. Волите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га као сина, заслужио је. 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 мени опростите. Нисам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могла више да издржим. </a:t>
            </a:r>
          </a:p>
          <a:p>
            <a:r>
              <a:rPr lang="sr-Cyrl-BA" b="1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 напуштајте га. Била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Бих изузетно срећна да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живи са Вама. Ако одете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Водите га са собом. Не</a:t>
            </a:r>
          </a:p>
          <a:p>
            <a:r>
              <a:rPr lang="sr-Cyrl-B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напуштајте га!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" y="304800"/>
            <a:ext cx="11878492" cy="59093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r-Cyrl-BA" u="sng" dirty="0">
                <a:solidFill>
                  <a:srgbClr val="002060"/>
                </a:solidFill>
              </a:rPr>
              <a:t>Нека од њених дјела:</a:t>
            </a:r>
          </a:p>
          <a:p>
            <a:endParaRPr lang="sr-Cyrl-B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002060"/>
                </a:solidFill>
              </a:rPr>
              <a:t>Збирке стихова: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Вечерњи албум – Вечерний ал</a:t>
            </a:r>
            <a:r>
              <a:rPr lang="ru-RU" dirty="0"/>
              <a:t>ь</a:t>
            </a:r>
            <a:r>
              <a:rPr lang="sr-Cyrl-BA" dirty="0"/>
              <a:t>бом (1910)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Чаробна лампа – Волшебн</a:t>
            </a:r>
            <a:r>
              <a:rPr lang="ru-RU" dirty="0"/>
              <a:t>ый </a:t>
            </a:r>
            <a:r>
              <a:rPr lang="sr-Cyrl-BA" dirty="0"/>
              <a:t>фонар</a:t>
            </a:r>
            <a:r>
              <a:rPr lang="ru-RU" dirty="0"/>
              <a:t>ь </a:t>
            </a:r>
            <a:r>
              <a:rPr lang="sr-Cyrl-BA" dirty="0"/>
              <a:t>(1912)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Стан лабуда – Лебедин</a:t>
            </a:r>
            <a:r>
              <a:rPr lang="ru-RU" dirty="0"/>
              <a:t>ый </a:t>
            </a:r>
            <a:r>
              <a:rPr lang="sr-Cyrl-BA" dirty="0"/>
              <a:t>стан (1921)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Одвајање – Разлука (1922)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Занат – Ремесло (1923)</a:t>
            </a:r>
          </a:p>
          <a:p>
            <a:endParaRPr lang="sr-Cyrl-BA" dirty="0"/>
          </a:p>
          <a:p>
            <a:endParaRPr lang="sr-Cyrl-B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002060"/>
                </a:solidFill>
              </a:rPr>
              <a:t>Драме: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Жандар херц – Червонн</a:t>
            </a:r>
            <a:r>
              <a:rPr lang="ru-RU" dirty="0"/>
              <a:t>ый </a:t>
            </a:r>
            <a:r>
              <a:rPr lang="sr-Cyrl-BA" dirty="0"/>
              <a:t>валет (1918)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Метеж – Метел</a:t>
            </a:r>
            <a:r>
              <a:rPr lang="ru-RU" dirty="0"/>
              <a:t>ь</a:t>
            </a:r>
            <a:r>
              <a:rPr lang="en-US" dirty="0"/>
              <a:t> (1918)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Фортуна – Фортуна (1918)</a:t>
            </a:r>
          </a:p>
          <a:p>
            <a:endParaRPr lang="sr-Cyrl-BA" dirty="0"/>
          </a:p>
          <a:p>
            <a:endParaRPr lang="sr-Cyrl-B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002060"/>
                </a:solidFill>
              </a:rPr>
              <a:t>Есејистичка проза: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Живи о живом – Живое о живом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Дух који плијени</a:t>
            </a:r>
            <a:r>
              <a:rPr lang="en-US" dirty="0"/>
              <a:t> – </a:t>
            </a:r>
            <a:r>
              <a:rPr lang="sr-Cyrl-BA" dirty="0"/>
              <a:t>Пленн</a:t>
            </a:r>
            <a:r>
              <a:rPr lang="ru-RU" dirty="0"/>
              <a:t>ый </a:t>
            </a:r>
            <a:r>
              <a:rPr lang="sr-Cyrl-BA" dirty="0"/>
              <a:t>дух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Мој Пушкин – Мо</a:t>
            </a:r>
            <a:r>
              <a:rPr lang="ru-RU" dirty="0"/>
              <a:t>й </a:t>
            </a:r>
            <a:r>
              <a:rPr lang="sr-Cyrl-BA" dirty="0"/>
              <a:t>Пушкин</a:t>
            </a:r>
          </a:p>
          <a:p>
            <a:endParaRPr lang="sr-Cyrl-BA" dirty="0"/>
          </a:p>
          <a:p>
            <a:r>
              <a:rPr lang="sr-Cyrl-BA" dirty="0">
                <a:solidFill>
                  <a:srgbClr val="C00000"/>
                </a:solidFill>
              </a:rPr>
              <a:t>Марина Цветајевна у свом раду користи тако необично за руски језик, знак апостроф: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„Д’ну по доскам башко</a:t>
            </a:r>
            <a:r>
              <a:rPr lang="ru-RU" dirty="0">
                <a:solidFill>
                  <a:srgbClr val="C00000"/>
                </a:solidFill>
              </a:rPr>
              <a:t>й</a:t>
            </a:r>
            <a:r>
              <a:rPr lang="sr-Cyrl-BA" dirty="0">
                <a:solidFill>
                  <a:srgbClr val="C00000"/>
                </a:solidFill>
              </a:rPr>
              <a:t> л</a:t>
            </a:r>
            <a:r>
              <a:rPr lang="ru-RU" dirty="0">
                <a:solidFill>
                  <a:srgbClr val="C00000"/>
                </a:solidFill>
              </a:rPr>
              <a:t>ы</a:t>
            </a:r>
            <a:r>
              <a:rPr lang="sr-Cyrl-BA" dirty="0">
                <a:solidFill>
                  <a:srgbClr val="C00000"/>
                </a:solidFill>
              </a:rPr>
              <a:t>со</a:t>
            </a:r>
            <a:r>
              <a:rPr lang="ru-RU" dirty="0">
                <a:solidFill>
                  <a:srgbClr val="C00000"/>
                </a:solidFill>
              </a:rPr>
              <a:t>й </a:t>
            </a:r>
            <a:r>
              <a:rPr lang="sr-Cyrl-BA" dirty="0">
                <a:solidFill>
                  <a:srgbClr val="C00000"/>
                </a:solidFill>
              </a:rPr>
              <a:t>пл</a:t>
            </a:r>
            <a:r>
              <a:rPr lang="ru-RU" dirty="0">
                <a:solidFill>
                  <a:srgbClr val="C00000"/>
                </a:solidFill>
              </a:rPr>
              <a:t>я</a:t>
            </a:r>
            <a:r>
              <a:rPr lang="sr-Cyrl-BA" dirty="0">
                <a:solidFill>
                  <a:srgbClr val="C00000"/>
                </a:solidFill>
              </a:rPr>
              <a:t>сат</a:t>
            </a:r>
            <a:r>
              <a:rPr lang="ru-RU" dirty="0">
                <a:solidFill>
                  <a:srgbClr val="C00000"/>
                </a:solidFill>
              </a:rPr>
              <a:t>ь!</a:t>
            </a:r>
            <a:r>
              <a:rPr lang="sr-Cyrl-BA" dirty="0">
                <a:solidFill>
                  <a:srgbClr val="C00000"/>
                </a:solidFill>
              </a:rPr>
              <a:t>“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„Д’ну сапожки лизат</a:t>
            </a:r>
            <a:r>
              <a:rPr lang="ru-RU" dirty="0">
                <a:solidFill>
                  <a:srgbClr val="C00000"/>
                </a:solidFill>
              </a:rPr>
              <a:t>ь</a:t>
            </a:r>
            <a:r>
              <a:rPr lang="sr-Cyrl-BA" dirty="0">
                <a:solidFill>
                  <a:srgbClr val="C00000"/>
                </a:solidFill>
              </a:rPr>
              <a:t>, лоснит</a:t>
            </a:r>
            <a:r>
              <a:rPr lang="ru-RU" dirty="0">
                <a:solidFill>
                  <a:srgbClr val="C00000"/>
                </a:solidFill>
              </a:rPr>
              <a:t>ь, сосать</a:t>
            </a:r>
            <a:r>
              <a:rPr lang="sr-Cyrl-BA" dirty="0">
                <a:solidFill>
                  <a:srgbClr val="C00000"/>
                </a:solidFill>
              </a:rPr>
              <a:t>! Д’как бр</a:t>
            </a:r>
            <a:r>
              <a:rPr lang="ru-RU" dirty="0">
                <a:solidFill>
                  <a:srgbClr val="C00000"/>
                </a:solidFill>
              </a:rPr>
              <a:t>ы</a:t>
            </a:r>
            <a:r>
              <a:rPr lang="sr-Cyrl-BA" dirty="0">
                <a:solidFill>
                  <a:srgbClr val="C00000"/>
                </a:solidFill>
              </a:rPr>
              <a:t>кнёт его тут...“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Њена поезија је поезија живог живота, људска душа, а не измишљене „високе до неба“ нерационалне конструкције.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Лирска хероина, њене пјесме су она сама, њено љубавно срце, немирна душа.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Цветајева је била једна од ријетких која је љубав разумјела у правом смислу те ријечи.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Вољети упркос свему, вољети, дајући се и не захтјевајући ништа заузврат, вољети искрено и лијепо, њежно, вољети својом чудном, лудом, свепожељном љубављу.</a:t>
            </a:r>
          </a:p>
        </p:txBody>
      </p:sp>
    </p:spTree>
    <p:extLst>
      <p:ext uri="{BB962C8B-B14F-4D97-AF65-F5344CB8AC3E}">
        <p14:creationId xmlns:p14="http://schemas.microsoft.com/office/powerpoint/2010/main" val="1753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97" y="426720"/>
            <a:ext cx="11146972" cy="590931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lvl="1" algn="ctr"/>
            <a:r>
              <a:rPr lang="sr-Cyrl-BA" dirty="0"/>
              <a:t>                     </a:t>
            </a:r>
            <a:r>
              <a:rPr lang="sr-Cyrl-B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 ХОДАШ КАО ЈА</a:t>
            </a:r>
          </a:p>
          <a:p>
            <a:endParaRPr lang="sr-Cyrl-BA" dirty="0"/>
          </a:p>
          <a:p>
            <a:r>
              <a:rPr lang="sr-Cyrl-BA" dirty="0">
                <a:solidFill>
                  <a:srgbClr val="FFFF00"/>
                </a:solidFill>
              </a:rPr>
              <a:t>Иди, личиш на мене,</a:t>
            </a:r>
          </a:p>
          <a:p>
            <a:r>
              <a:rPr lang="sr-Cyrl-BA" dirty="0">
                <a:solidFill>
                  <a:srgbClr val="FFFF00"/>
                </a:solidFill>
              </a:rPr>
              <a:t>Очи усмјерене према доље.</a:t>
            </a:r>
          </a:p>
          <a:p>
            <a:r>
              <a:rPr lang="sr-Cyrl-BA" dirty="0">
                <a:solidFill>
                  <a:srgbClr val="FFFF00"/>
                </a:solidFill>
              </a:rPr>
              <a:t>И ја сам их спустио!</a:t>
            </a:r>
          </a:p>
          <a:p>
            <a:r>
              <a:rPr lang="sr-Cyrl-BA" dirty="0">
                <a:solidFill>
                  <a:srgbClr val="FFFF00"/>
                </a:solidFill>
              </a:rPr>
              <a:t>Пролазници,стани!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Читај – кокошје сљепило</a:t>
            </a:r>
          </a:p>
          <a:p>
            <a:r>
              <a:rPr lang="sr-Cyrl-BA" dirty="0">
                <a:solidFill>
                  <a:srgbClr val="FFFF00"/>
                </a:solidFill>
              </a:rPr>
              <a:t>И куцајући букет мака,</a:t>
            </a:r>
          </a:p>
          <a:p>
            <a:r>
              <a:rPr lang="sr-Cyrl-BA" dirty="0">
                <a:solidFill>
                  <a:srgbClr val="FFFF00"/>
                </a:solidFill>
              </a:rPr>
              <a:t>Да су ме звали Марина</a:t>
            </a:r>
          </a:p>
          <a:p>
            <a:r>
              <a:rPr lang="sr-Cyrl-BA" dirty="0">
                <a:solidFill>
                  <a:srgbClr val="FFFF00"/>
                </a:solidFill>
              </a:rPr>
              <a:t>И колико сам имао година.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Немојте мислити да је ово гроб</a:t>
            </a:r>
          </a:p>
          <a:p>
            <a:r>
              <a:rPr lang="sr-Cyrl-BA" dirty="0">
                <a:solidFill>
                  <a:srgbClr val="FFFF00"/>
                </a:solidFill>
              </a:rPr>
              <a:t>Да ћу изгледати пријетеће...</a:t>
            </a:r>
          </a:p>
          <a:p>
            <a:r>
              <a:rPr lang="sr-Cyrl-BA" dirty="0">
                <a:solidFill>
                  <a:srgbClr val="FFFF00"/>
                </a:solidFill>
              </a:rPr>
              <a:t>Превише сам волио</a:t>
            </a:r>
          </a:p>
          <a:p>
            <a:r>
              <a:rPr lang="sr-Cyrl-BA" dirty="0">
                <a:solidFill>
                  <a:srgbClr val="FFFF00"/>
                </a:solidFill>
              </a:rPr>
              <a:t>Смијте се кад не можете!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И крв ми је навирала на кожу</a:t>
            </a:r>
          </a:p>
          <a:p>
            <a:r>
              <a:rPr lang="sr-Cyrl-BA" dirty="0">
                <a:solidFill>
                  <a:srgbClr val="FFFF00"/>
                </a:solidFill>
              </a:rPr>
              <a:t>И коврче су ми се коврчале...</a:t>
            </a:r>
          </a:p>
          <a:p>
            <a:r>
              <a:rPr lang="sr-Cyrl-BA" dirty="0">
                <a:solidFill>
                  <a:srgbClr val="FFFF00"/>
                </a:solidFill>
              </a:rPr>
              <a:t>И ја сам био тамо, пролазниче!</a:t>
            </a:r>
          </a:p>
          <a:p>
            <a:r>
              <a:rPr lang="sr-Cyrl-BA" dirty="0">
                <a:solidFill>
                  <a:srgbClr val="FFFF00"/>
                </a:solidFill>
              </a:rPr>
              <a:t>Пролазници, стани!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Подивљајте властиту стабљику</a:t>
            </a:r>
          </a:p>
          <a:p>
            <a:r>
              <a:rPr lang="sr-Cyrl-BA" dirty="0">
                <a:solidFill>
                  <a:srgbClr val="FFFF00"/>
                </a:solidFill>
              </a:rPr>
              <a:t>И бобица за њим, - </a:t>
            </a:r>
          </a:p>
          <a:p>
            <a:r>
              <a:rPr lang="sr-Cyrl-BA" dirty="0">
                <a:solidFill>
                  <a:srgbClr val="FFFF00"/>
                </a:solidFill>
              </a:rPr>
              <a:t>Гробљарске јагоде</a:t>
            </a:r>
          </a:p>
          <a:p>
            <a:r>
              <a:rPr lang="sr-Cyrl-BA" dirty="0">
                <a:solidFill>
                  <a:srgbClr val="FFFF00"/>
                </a:solidFill>
              </a:rPr>
              <a:t>Нема већег и слађег.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Али само немој да стојиш  туробно</a:t>
            </a:r>
          </a:p>
          <a:p>
            <a:r>
              <a:rPr lang="sr-Cyrl-BA" dirty="0">
                <a:solidFill>
                  <a:srgbClr val="FFFF00"/>
                </a:solidFill>
              </a:rPr>
              <a:t>Главу на грудима.</a:t>
            </a:r>
          </a:p>
          <a:p>
            <a:r>
              <a:rPr lang="sr-Cyrl-BA" dirty="0">
                <a:solidFill>
                  <a:srgbClr val="FFFF00"/>
                </a:solidFill>
              </a:rPr>
              <a:t>Мисли о мени лако</a:t>
            </a:r>
          </a:p>
          <a:p>
            <a:r>
              <a:rPr lang="sr-Cyrl-BA" dirty="0">
                <a:solidFill>
                  <a:srgbClr val="FFFF00"/>
                </a:solidFill>
              </a:rPr>
              <a:t>Лако ме заборави.</a:t>
            </a: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endParaRPr lang="sr-Cyrl-BA" dirty="0">
              <a:solidFill>
                <a:srgbClr val="FFFF00"/>
              </a:solidFill>
            </a:endParaRPr>
          </a:p>
          <a:p>
            <a:r>
              <a:rPr lang="sr-Cyrl-BA" dirty="0">
                <a:solidFill>
                  <a:srgbClr val="FFFF00"/>
                </a:solidFill>
              </a:rPr>
              <a:t>Како те зрак обасјава!</a:t>
            </a:r>
          </a:p>
          <a:p>
            <a:r>
              <a:rPr lang="sr-Cyrl-BA" dirty="0">
                <a:solidFill>
                  <a:srgbClr val="FFFF00"/>
                </a:solidFill>
              </a:rPr>
              <a:t>Прекривен си златном прашином...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solidFill>
                  <a:srgbClr val="FFFF00"/>
                </a:solidFill>
              </a:rPr>
              <a:t>И немојте се збунити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solidFill>
                  <a:srgbClr val="FFFF00"/>
                </a:solidFill>
              </a:rPr>
              <a:t>Мој глас је ван земље.</a:t>
            </a:r>
          </a:p>
        </p:txBody>
      </p:sp>
    </p:spTree>
    <p:extLst>
      <p:ext uri="{BB962C8B-B14F-4D97-AF65-F5344CB8AC3E}">
        <p14:creationId xmlns:p14="http://schemas.microsoft.com/office/powerpoint/2010/main" val="30002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9" y="409302"/>
            <a:ext cx="114343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Анализа пјесме „Ти ходаш као ја“</a:t>
            </a:r>
          </a:p>
          <a:p>
            <a:endParaRPr lang="sr-Cyrl-BA" dirty="0"/>
          </a:p>
          <a:p>
            <a:r>
              <a:rPr lang="sr-Cyrl-BA" dirty="0"/>
              <a:t>Млада дјевојка се представила као давно мртва и обратила се случајном посјетиоцу свог гроба. </a:t>
            </a:r>
          </a:p>
          <a:p>
            <a:r>
              <a:rPr lang="sr-Cyrl-BA" dirty="0"/>
              <a:t>Цветајева позива пролазника да застане и размисли о њеној смрти.</a:t>
            </a:r>
          </a:p>
          <a:p>
            <a:endParaRPr lang="sr-Cyrl-BA" dirty="0"/>
          </a:p>
          <a:p>
            <a:r>
              <a:rPr lang="sr-Cyrl-BA" dirty="0"/>
              <a:t>Своју смрт сматра неизбјежним догађајем, којем су подложни сви људи.</a:t>
            </a:r>
          </a:p>
          <a:p>
            <a:endParaRPr lang="sr-Cyrl-BA" dirty="0"/>
          </a:p>
          <a:p>
            <a:r>
              <a:rPr lang="sr-Cyrl-BA" dirty="0"/>
              <a:t>Описујући свој изглед за живота, пјесникиња подсјећа пролазника да су некада били слични.</a:t>
            </a:r>
          </a:p>
          <a:p>
            <a:endParaRPr lang="sr-Cyrl-BA" dirty="0"/>
          </a:p>
          <a:p>
            <a:r>
              <a:rPr lang="sr-Cyrl-BA" dirty="0"/>
              <a:t>Гроб не би требао у њему будити осјећај страха или опасности.</a:t>
            </a:r>
          </a:p>
          <a:p>
            <a:endParaRPr lang="sr-Cyrl-BA" dirty="0"/>
          </a:p>
          <a:p>
            <a:r>
              <a:rPr lang="sr-Cyrl-BA" dirty="0"/>
              <a:t>Цветајева жели да посјетилац заборави на пепео гроба и да је замисли живу и веселу.</a:t>
            </a:r>
          </a:p>
          <a:p>
            <a:endParaRPr lang="sr-Cyrl-BA" dirty="0"/>
          </a:p>
          <a:p>
            <a:r>
              <a:rPr lang="sr-Cyrl-BA" dirty="0"/>
              <a:t>Она сматра да смрт особе не треба да буде туговање за живима.</a:t>
            </a:r>
          </a:p>
          <a:p>
            <a:endParaRPr lang="sr-Cyrl-BA" dirty="0"/>
          </a:p>
          <a:p>
            <a:r>
              <a:rPr lang="sr-Cyrl-BA" dirty="0"/>
              <a:t>Цветајева је вјеровала у загробни живот. Пјесма је одражавала њено увјерење да ће човјек након смрти моћи погледати своје последње уточиште и некако утицати на став живих људи према њему. </a:t>
            </a:r>
          </a:p>
          <a:p>
            <a:endParaRPr lang="sr-Cyrl-BA" dirty="0"/>
          </a:p>
          <a:p>
            <a:r>
              <a:rPr lang="sr-Cyrl-BA" dirty="0"/>
              <a:t>По њеном мишљењу, њен сопствени гроб треба да буде окружен бобицама и биљем које може да одушеви очи  посјетилаца.</a:t>
            </a:r>
          </a:p>
          <a:p>
            <a:endParaRPr lang="sr-Cyrl-BA" dirty="0"/>
          </a:p>
          <a:p>
            <a:r>
              <a:rPr lang="sr-Cyrl-BA" dirty="0"/>
              <a:t>То ће им одвратити пажњу од осјећаја непоправљивог губитка. Мртви ће се доживљавати као душе које су прешле у други свијет.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383" y="470263"/>
            <a:ext cx="11373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У последњим редовима пјесникиња користи живописну слику залазећег сунца, обасипајући пролазника „златном прашином“.</a:t>
            </a:r>
          </a:p>
          <a:p>
            <a:endParaRPr lang="sr-Cyrl-BA" b="1" dirty="0">
              <a:solidFill>
                <a:srgbClr val="FFFF00"/>
              </a:solidFill>
            </a:endParaRPr>
          </a:p>
          <a:p>
            <a:r>
              <a:rPr lang="sr-Cyrl-BA" b="1" dirty="0">
                <a:solidFill>
                  <a:srgbClr val="FFFF00"/>
                </a:solidFill>
              </a:rPr>
              <a:t>Наглашава осјећај мира и спокоја који влада на гробљу.</a:t>
            </a:r>
          </a:p>
          <a:p>
            <a:endParaRPr lang="sr-Cyrl-BA" b="1" dirty="0">
              <a:solidFill>
                <a:srgbClr val="FFFF00"/>
              </a:solidFill>
            </a:endParaRPr>
          </a:p>
          <a:p>
            <a:r>
              <a:rPr lang="sr-Cyrl-BA" b="1" dirty="0">
                <a:solidFill>
                  <a:srgbClr val="FFFF00"/>
                </a:solidFill>
              </a:rPr>
              <a:t>Физичка смрт не води духовној смрти. Сам прелаз из једног свијета у други треба сагледати лако и безболно.</a:t>
            </a:r>
          </a:p>
          <a:p>
            <a:endParaRPr lang="sr-Cyrl-BA" b="1" dirty="0">
              <a:solidFill>
                <a:srgbClr val="FFFF00"/>
              </a:solidFill>
            </a:endParaRPr>
          </a:p>
          <a:p>
            <a:r>
              <a:rPr lang="sr-Cyrl-BA" b="1" dirty="0">
                <a:solidFill>
                  <a:srgbClr val="FFFF00"/>
                </a:solidFill>
              </a:rPr>
              <a:t>Много година касније, пјесникиња се добровољно одрекла живота. </a:t>
            </a:r>
          </a:p>
          <a:p>
            <a:endParaRPr lang="sr-Cyrl-BA" b="1" dirty="0">
              <a:solidFill>
                <a:srgbClr val="FFFF00"/>
              </a:solidFill>
            </a:endParaRPr>
          </a:p>
          <a:p>
            <a:r>
              <a:rPr lang="sr-Cyrl-BA" b="1" dirty="0">
                <a:solidFill>
                  <a:srgbClr val="FFFF00"/>
                </a:solidFill>
              </a:rPr>
              <a:t>До тада је доживјела много разочарања и губитака.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66" y="2438400"/>
            <a:ext cx="1684564" cy="2624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46" y="4180114"/>
            <a:ext cx="1836420" cy="2529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32" y="2333896"/>
            <a:ext cx="1482362" cy="1778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79" y="3750673"/>
            <a:ext cx="1856831" cy="30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418011"/>
            <a:ext cx="11556274" cy="63709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sz="2400" dirty="0">
                <a:solidFill>
                  <a:schemeClr val="bg1"/>
                </a:solidFill>
              </a:rPr>
              <a:t>Главна ствар коју треба схватити је да сви живимо ________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први пут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последњи пут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један живот</a:t>
            </a:r>
          </a:p>
          <a:p>
            <a:r>
              <a:rPr lang="sr-Cyrl-BA" sz="2400" dirty="0">
                <a:solidFill>
                  <a:schemeClr val="bg1"/>
                </a:solidFill>
              </a:rPr>
              <a:t>Тачан одговор под 2)</a:t>
            </a: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sz="2400" dirty="0">
                <a:solidFill>
                  <a:schemeClr val="bg1"/>
                </a:solidFill>
              </a:rPr>
              <a:t>Понекад некога толико волите да пожелите да га _________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напустите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убијете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размазите</a:t>
            </a:r>
          </a:p>
          <a:p>
            <a:r>
              <a:rPr lang="sr-Cyrl-BA" sz="2400" dirty="0">
                <a:solidFill>
                  <a:schemeClr val="bg1"/>
                </a:solidFill>
              </a:rPr>
              <a:t>Тачан одговор под 1)</a:t>
            </a: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endParaRPr lang="sr-Cyrl-BA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sz="2400" dirty="0">
                <a:solidFill>
                  <a:schemeClr val="bg1"/>
                </a:solidFill>
              </a:rPr>
              <a:t>Постоје и друге важне ствари у животу, не само _________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новац и срећа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љубав и страст </a:t>
            </a:r>
          </a:p>
          <a:p>
            <a:pPr marL="342900" indent="-342900">
              <a:buFont typeface="+mj-lt"/>
              <a:buAutoNum type="arabicParenR"/>
            </a:pPr>
            <a:r>
              <a:rPr lang="sr-Cyrl-BA" sz="2400" dirty="0">
                <a:solidFill>
                  <a:schemeClr val="bg1"/>
                </a:solidFill>
              </a:rPr>
              <a:t>породица и пријатељи</a:t>
            </a:r>
          </a:p>
          <a:p>
            <a:r>
              <a:rPr lang="sr-Cyrl-BA" sz="2400" dirty="0">
                <a:solidFill>
                  <a:schemeClr val="bg1"/>
                </a:solidFill>
              </a:rPr>
              <a:t>Тачан одговор под 2)</a:t>
            </a:r>
          </a:p>
          <a:p>
            <a:pPr marL="342900" indent="-342900">
              <a:buFont typeface="+mj-lt"/>
              <a:buAutoNum type="arabicParenR"/>
            </a:pPr>
            <a:endParaRPr lang="sr-Cyrl-BA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sr-Cyrl-BA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9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1169</Words>
  <Application>Microsoft Office PowerPoint</Application>
  <PresentationFormat>Широки екран</PresentationFormat>
  <Paragraphs>242</Paragraphs>
  <Slides>11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МАРИНА ИВАНОВНА ЦВЕТАЈЕВА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ИВАНОВНА ЦВЕТАЈЕВА</dc:title>
  <dc:creator>Windows User</dc:creator>
  <cp:lastModifiedBy>Sanja D</cp:lastModifiedBy>
  <cp:revision>33</cp:revision>
  <dcterms:created xsi:type="dcterms:W3CDTF">2022-10-02T18:13:01Z</dcterms:created>
  <dcterms:modified xsi:type="dcterms:W3CDTF">2022-11-06T07:31:50Z</dcterms:modified>
</cp:coreProperties>
</file>