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600"/>
    <a:srgbClr val="8A5C2E"/>
    <a:srgbClr val="C3793B"/>
    <a:srgbClr val="3A1D00"/>
    <a:srgbClr val="000000"/>
    <a:srgbClr val="2E1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Cyrl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s-Cyrl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Cyrl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22000" r="-8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85EFBB-8B61-4CC1-85CF-3E8E75037EA4}" type="datetimeFigureOut">
              <a:rPr lang="bs-Cyrl-BA" smtClean="0"/>
              <a:t>5.6.2022</a:t>
            </a:fld>
            <a:endParaRPr lang="bs-Cyrl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s-Cyrl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737948-4B73-4909-938B-3757550EFA09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4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866" y="4005064"/>
            <a:ext cx="6400800" cy="1872016"/>
          </a:xfrm>
        </p:spPr>
        <p:txBody>
          <a:bodyPr>
            <a:noAutofit/>
          </a:bodyPr>
          <a:lstStyle/>
          <a:p>
            <a:r>
              <a:rPr lang="sr-Cyrl-R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sr-Cyrl-RS" sz="4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јеванђеоски</a:t>
            </a:r>
            <a:r>
              <a:rPr lang="sr-Cyrl-R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 наратив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777318" cy="1731982"/>
          </a:xfrm>
          <a:noFill/>
          <a:ln>
            <a:noFill/>
          </a:ln>
        </p:spPr>
        <p:txBody>
          <a:bodyPr/>
          <a:lstStyle/>
          <a:p>
            <a:r>
              <a:rPr lang="sr-Cyrl-RS" sz="6000" dirty="0">
                <a:solidFill>
                  <a:srgbClr val="000000"/>
                </a:solidFill>
                <a:latin typeface="Constantia" pitchFamily="18" charset="0"/>
                <a:ea typeface="Cambria Math" pitchFamily="18" charset="0"/>
                <a:cs typeface="Kalinga" pitchFamily="34" charset="0"/>
              </a:rPr>
              <a:t>Житије Св. Саве</a:t>
            </a:r>
            <a:endParaRPr lang="bs-Cyrl-BA" sz="6000" dirty="0">
              <a:solidFill>
                <a:srgbClr val="000000"/>
              </a:solidFill>
              <a:latin typeface="Constantia" pitchFamily="18" charset="0"/>
              <a:ea typeface="Cambria Math" pitchFamily="18" charset="0"/>
              <a:cs typeface="Kalinga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 flipV="1">
            <a:off x="4518728" y="3516764"/>
            <a:ext cx="62636" cy="6417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37801" y="3548853"/>
            <a:ext cx="3212245" cy="49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5893" y="3548607"/>
            <a:ext cx="301496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D4D0A17D-AB97-CFD1-EE87-FF2230FCDFF5}"/>
              </a:ext>
            </a:extLst>
          </p:cNvPr>
          <p:cNvSpPr txBox="1"/>
          <p:nvPr/>
        </p:nvSpPr>
        <p:spPr>
          <a:xfrm>
            <a:off x="1337801" y="5589240"/>
            <a:ext cx="705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Ученици </a:t>
            </a:r>
            <a:r>
              <a:rPr lang="sr-Latn-RS" dirty="0"/>
              <a:t>III7 </a:t>
            </a:r>
            <a:r>
              <a:rPr lang="sr-Cyrl-RS" dirty="0"/>
              <a:t>Медицинске школе </a:t>
            </a:r>
            <a:r>
              <a:rPr lang="sr-Cyrl-RS"/>
              <a:t>Бања Лука</a:t>
            </a:r>
            <a:r>
              <a:rPr lang="sr-Cyrl-RS" dirty="0"/>
              <a:t>, пројектна седмица; јун 2022. година; ментор: 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95791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53751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ТУМАЧЕЊЕ ИЗРАЗА</a:t>
            </a:r>
            <a:endParaRPr lang="bs-Cyrl-BA" sz="20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Goran\Desktop\lossy-page1-1200px-Quill_pen_transparency.ti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000" r="9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99" y="3355837"/>
            <a:ext cx="22652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cap="small" dirty="0">
                <a:solidFill>
                  <a:srgbClr val="4C2600"/>
                </a:solidFill>
              </a:rPr>
              <a:t>П</a:t>
            </a:r>
            <a:r>
              <a:rPr lang="en-US" b="1" cap="small" dirty="0">
                <a:solidFill>
                  <a:srgbClr val="4C2600"/>
                </a:solidFill>
              </a:rPr>
              <a:t>ОРОДИШЕ ГА ВОДОМ И ДУХОМ</a:t>
            </a:r>
            <a:r>
              <a:rPr lang="sr-Latn-BA" b="1" cap="small" dirty="0">
                <a:solidFill>
                  <a:srgbClr val="4C2600"/>
                </a:solidFill>
              </a:rPr>
              <a:t>- </a:t>
            </a:r>
            <a:r>
              <a:rPr lang="en-US" b="1" cap="small" dirty="0">
                <a:solidFill>
                  <a:srgbClr val="4C2600"/>
                </a:solidFill>
              </a:rPr>
              <a:t>крштење се у </a:t>
            </a:r>
            <a:r>
              <a:rPr lang="sr-Latn-BA" b="1" cap="small" dirty="0">
                <a:solidFill>
                  <a:srgbClr val="4C2600"/>
                </a:solidFill>
              </a:rPr>
              <a:t>х</a:t>
            </a:r>
            <a:r>
              <a:rPr lang="en-US" b="1" cap="small" dirty="0">
                <a:solidFill>
                  <a:srgbClr val="4C2600"/>
                </a:solidFill>
              </a:rPr>
              <a:t>ришћанској књижевности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матра другим</a:t>
            </a:r>
            <a:r>
              <a:rPr lang="sr-Latn-BA" b="1" cap="small" dirty="0">
                <a:solidFill>
                  <a:srgbClr val="4C2600"/>
                </a:solidFill>
              </a:rPr>
              <a:t>, д</a:t>
            </a:r>
            <a:r>
              <a:rPr lang="en-US" b="1" cap="small" dirty="0">
                <a:solidFill>
                  <a:srgbClr val="4C2600"/>
                </a:solidFill>
              </a:rPr>
              <a:t>уховним</a:t>
            </a:r>
            <a:r>
              <a:rPr lang="sr-Latn-BA" b="1" cap="small" dirty="0">
                <a:solidFill>
                  <a:srgbClr val="4C2600"/>
                </a:solidFill>
              </a:rPr>
              <a:t> р</a:t>
            </a:r>
            <a:r>
              <a:rPr lang="en-US" b="1" cap="small" dirty="0">
                <a:solidFill>
                  <a:srgbClr val="4C2600"/>
                </a:solidFill>
              </a:rPr>
              <a:t>оћењем</a:t>
            </a:r>
            <a:r>
              <a:rPr lang="sr-Latn-BA" b="1" cap="small" dirty="0">
                <a:solidFill>
                  <a:srgbClr val="4C2600"/>
                </a:solidFill>
              </a:rPr>
              <a:t>. </a:t>
            </a:r>
            <a:r>
              <a:rPr lang="en-US" b="1" cap="small" dirty="0">
                <a:solidFill>
                  <a:srgbClr val="4C2600"/>
                </a:solidFill>
              </a:rPr>
              <a:t>Рођење</a:t>
            </a:r>
            <a:r>
              <a:rPr lang="sr-Latn-BA" b="1" cap="small" dirty="0">
                <a:solidFill>
                  <a:srgbClr val="4C2600"/>
                </a:solidFill>
              </a:rPr>
              <a:t> „в</a:t>
            </a:r>
            <a:r>
              <a:rPr lang="en-US" b="1" cap="small" dirty="0">
                <a:solidFill>
                  <a:srgbClr val="4C2600"/>
                </a:solidFill>
              </a:rPr>
              <a:t>одом</a:t>
            </a:r>
            <a:r>
              <a:rPr lang="sr-Latn-BA" b="1" cap="small" dirty="0">
                <a:solidFill>
                  <a:srgbClr val="4C2600"/>
                </a:solidFill>
              </a:rPr>
              <a:t>“</a:t>
            </a:r>
            <a:r>
              <a:rPr lang="sr-Cyrl-RS" b="1" cap="small" dirty="0">
                <a:solidFill>
                  <a:srgbClr val="4C2600"/>
                </a:solidFill>
              </a:rPr>
              <a:t> -</a:t>
            </a:r>
            <a:r>
              <a:rPr lang="sr-Latn-BA" b="1" cap="small" dirty="0">
                <a:solidFill>
                  <a:srgbClr val="4C2600"/>
                </a:solidFill>
              </a:rPr>
              <a:t> в</a:t>
            </a:r>
            <a:r>
              <a:rPr lang="en-US" b="1" cap="small" dirty="0">
                <a:solidFill>
                  <a:srgbClr val="4C2600"/>
                </a:solidFill>
              </a:rPr>
              <a:t>ода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е</a:t>
            </a:r>
            <a:r>
              <a:rPr lang="sr-Latn-BA" b="1" cap="small" dirty="0">
                <a:solidFill>
                  <a:srgbClr val="4C2600"/>
                </a:solidFill>
              </a:rPr>
              <a:t> у</a:t>
            </a:r>
            <a:r>
              <a:rPr lang="en-US" b="1" cap="small" dirty="0">
                <a:solidFill>
                  <a:srgbClr val="4C2600"/>
                </a:solidFill>
              </a:rPr>
              <a:t>потребљава за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пирање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ваке</a:t>
            </a:r>
            <a:r>
              <a:rPr lang="sr-Latn-BA" b="1" cap="small" dirty="0">
                <a:solidFill>
                  <a:srgbClr val="4C2600"/>
                </a:solidFill>
              </a:rPr>
              <a:t> н</a:t>
            </a:r>
            <a:r>
              <a:rPr lang="en-US" b="1" cap="small" dirty="0">
                <a:solidFill>
                  <a:srgbClr val="4C2600"/>
                </a:solidFill>
              </a:rPr>
              <a:t>ечистоте</a:t>
            </a:r>
            <a:r>
              <a:rPr lang="sr-Latn-BA" b="1" cap="small" dirty="0">
                <a:solidFill>
                  <a:srgbClr val="4C2600"/>
                </a:solidFill>
              </a:rPr>
              <a:t> г</a:t>
            </a:r>
            <a:r>
              <a:rPr lang="en-US" b="1" cap="small" dirty="0">
                <a:solidFill>
                  <a:srgbClr val="4C2600"/>
                </a:solidFill>
              </a:rPr>
              <a:t>ријеха</a:t>
            </a:r>
            <a:r>
              <a:rPr lang="sr-Cyrl-RS" b="1" cap="small" dirty="0">
                <a:solidFill>
                  <a:srgbClr val="4C2600"/>
                </a:solidFill>
              </a:rPr>
              <a:t>, а  „</a:t>
            </a:r>
            <a:r>
              <a:rPr lang="en-US" b="1" cap="small" dirty="0">
                <a:solidFill>
                  <a:srgbClr val="4C2600"/>
                </a:solidFill>
              </a:rPr>
              <a:t>Духом</a:t>
            </a:r>
            <a:r>
              <a:rPr lang="sr-Latn-BA" b="1" cap="small" dirty="0">
                <a:solidFill>
                  <a:srgbClr val="4C2600"/>
                </a:solidFill>
              </a:rPr>
              <a:t>“</a:t>
            </a:r>
            <a:r>
              <a:rPr lang="sr-Cyrl-RS" b="1" cap="small" dirty="0">
                <a:solidFill>
                  <a:srgbClr val="4C2600"/>
                </a:solidFill>
              </a:rPr>
              <a:t>-</a:t>
            </a:r>
            <a:r>
              <a:rPr lang="sr-Latn-BA" b="1" cap="small" dirty="0">
                <a:solidFill>
                  <a:srgbClr val="4C2600"/>
                </a:solidFill>
              </a:rPr>
              <a:t> з</a:t>
            </a:r>
            <a:r>
              <a:rPr lang="en-US" b="1" cap="small" dirty="0">
                <a:solidFill>
                  <a:srgbClr val="4C2600"/>
                </a:solidFill>
              </a:rPr>
              <a:t>ато</a:t>
            </a:r>
            <a:r>
              <a:rPr lang="sr-Latn-BA" b="1" cap="small" dirty="0">
                <a:solidFill>
                  <a:srgbClr val="4C2600"/>
                </a:solidFill>
              </a:rPr>
              <a:t> ш</a:t>
            </a:r>
            <a:r>
              <a:rPr lang="en-US" b="1" cap="small" dirty="0">
                <a:solidFill>
                  <a:srgbClr val="4C2600"/>
                </a:solidFill>
              </a:rPr>
              <a:t>то</a:t>
            </a:r>
            <a:r>
              <a:rPr lang="sr-Latn-BA" b="1" cap="small" dirty="0">
                <a:solidFill>
                  <a:srgbClr val="4C2600"/>
                </a:solidFill>
              </a:rPr>
              <a:t> у </a:t>
            </a:r>
            <a:r>
              <a:rPr lang="en-US" b="1" cap="small" dirty="0">
                <a:solidFill>
                  <a:srgbClr val="4C2600"/>
                </a:solidFill>
              </a:rPr>
              <a:t>тајни крштења</a:t>
            </a:r>
            <a:r>
              <a:rPr lang="sr-Latn-BA" b="1" cap="small" dirty="0">
                <a:solidFill>
                  <a:srgbClr val="4C2600"/>
                </a:solidFill>
              </a:rPr>
              <a:t>, </a:t>
            </a:r>
            <a:r>
              <a:rPr lang="sr-Cyrl-RS" b="1" cap="small" dirty="0">
                <a:solidFill>
                  <a:srgbClr val="4C2600"/>
                </a:solidFill>
              </a:rPr>
              <a:t>по учењу цркве, </a:t>
            </a:r>
            <a:r>
              <a:rPr lang="sr-Latn-BA" b="1" cap="small" dirty="0">
                <a:solidFill>
                  <a:srgbClr val="4C2600"/>
                </a:solidFill>
              </a:rPr>
              <a:t>д</a:t>
            </a:r>
            <a:r>
              <a:rPr lang="en-US" b="1" cap="small" dirty="0">
                <a:solidFill>
                  <a:srgbClr val="4C2600"/>
                </a:solidFill>
              </a:rPr>
              <a:t>ејствује Свети Дух</a:t>
            </a:r>
            <a:r>
              <a:rPr lang="sr-Latn-BA" b="1" cap="small" dirty="0">
                <a:solidFill>
                  <a:srgbClr val="4C2600"/>
                </a:solidFill>
              </a:rPr>
              <a:t>, д</a:t>
            </a:r>
            <a:r>
              <a:rPr lang="en-US" b="1" cap="small" dirty="0">
                <a:solidFill>
                  <a:srgbClr val="4C2600"/>
                </a:solidFill>
              </a:rPr>
              <a:t>акле сам Бог</a:t>
            </a:r>
            <a:r>
              <a:rPr lang="sr-Latn-BA" b="1" cap="small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ДЕСНОГА СЕ ПУТА ДОХВАТИ</a:t>
            </a:r>
            <a:r>
              <a:rPr lang="sr-Latn-BA" b="1" cap="small" dirty="0">
                <a:solidFill>
                  <a:srgbClr val="4C2600"/>
                </a:solidFill>
              </a:rPr>
              <a:t>- д</a:t>
            </a:r>
            <a:r>
              <a:rPr lang="en-US" b="1" cap="small" dirty="0">
                <a:solidFill>
                  <a:srgbClr val="4C2600"/>
                </a:solidFill>
              </a:rPr>
              <a:t>есно је у Библији симбол праведности</a:t>
            </a:r>
            <a:r>
              <a:rPr lang="sr-Latn-BA" b="1" cap="small" dirty="0">
                <a:solidFill>
                  <a:srgbClr val="4C2600"/>
                </a:solidFill>
              </a:rPr>
              <a:t>. </a:t>
            </a:r>
            <a:r>
              <a:rPr lang="en-US" b="1" cap="small" dirty="0">
                <a:solidFill>
                  <a:srgbClr val="4C2600"/>
                </a:solidFill>
              </a:rPr>
              <a:t>Христос</a:t>
            </a:r>
            <a:r>
              <a:rPr lang="sr-Latn-BA" b="1" cap="small" dirty="0">
                <a:solidFill>
                  <a:srgbClr val="4C2600"/>
                </a:solidFill>
              </a:rPr>
              <a:t>- с</a:t>
            </a:r>
            <a:r>
              <a:rPr lang="en-US" b="1" cap="small" dirty="0">
                <a:solidFill>
                  <a:srgbClr val="4C2600"/>
                </a:solidFill>
              </a:rPr>
              <a:t>трашни судија</a:t>
            </a:r>
            <a:r>
              <a:rPr lang="sr-Latn-BA" b="1" cap="small" dirty="0">
                <a:solidFill>
                  <a:srgbClr val="4C2600"/>
                </a:solidFill>
              </a:rPr>
              <a:t>, п</a:t>
            </a:r>
            <a:r>
              <a:rPr lang="en-US" b="1" cap="small" dirty="0">
                <a:solidFill>
                  <a:srgbClr val="4C2600"/>
                </a:solidFill>
              </a:rPr>
              <a:t>оставља праведнике</a:t>
            </a:r>
            <a:r>
              <a:rPr lang="sr-Latn-BA" b="1" cap="small" dirty="0">
                <a:solidFill>
                  <a:srgbClr val="4C2600"/>
                </a:solidFill>
              </a:rPr>
              <a:t>(о</a:t>
            </a:r>
            <a:r>
              <a:rPr lang="en-US" b="1" cap="small" dirty="0">
                <a:solidFill>
                  <a:srgbClr val="4C2600"/>
                </a:solidFill>
              </a:rPr>
              <a:t>вце</a:t>
            </a:r>
            <a:r>
              <a:rPr lang="sr-Latn-BA" b="1" cap="small" dirty="0">
                <a:solidFill>
                  <a:srgbClr val="4C2600"/>
                </a:solidFill>
              </a:rPr>
              <a:t>) н</a:t>
            </a:r>
            <a:r>
              <a:rPr lang="en-US" b="1" cap="small" dirty="0">
                <a:solidFill>
                  <a:srgbClr val="4C2600"/>
                </a:solidFill>
              </a:rPr>
              <a:t>а десну страну</a:t>
            </a:r>
            <a:r>
              <a:rPr lang="sr-Latn-BA" b="1" cap="small" dirty="0">
                <a:solidFill>
                  <a:srgbClr val="4C2600"/>
                </a:solidFill>
              </a:rPr>
              <a:t>, а </a:t>
            </a:r>
            <a:r>
              <a:rPr lang="en-US" b="1" cap="small" dirty="0">
                <a:solidFill>
                  <a:srgbClr val="4C2600"/>
                </a:solidFill>
              </a:rPr>
              <a:t>грешнике</a:t>
            </a:r>
            <a:r>
              <a:rPr lang="sr-Latn-BA" b="1" cap="small" dirty="0">
                <a:solidFill>
                  <a:srgbClr val="4C2600"/>
                </a:solidFill>
              </a:rPr>
              <a:t>(к</a:t>
            </a:r>
            <a:r>
              <a:rPr lang="en-US" b="1" cap="small" dirty="0">
                <a:solidFill>
                  <a:srgbClr val="4C2600"/>
                </a:solidFill>
              </a:rPr>
              <a:t>озе</a:t>
            </a:r>
            <a:r>
              <a:rPr lang="sr-Latn-BA" b="1" cap="small" dirty="0">
                <a:solidFill>
                  <a:srgbClr val="4C2600"/>
                </a:solidFill>
              </a:rPr>
              <a:t>) н</a:t>
            </a:r>
            <a:r>
              <a:rPr lang="en-US" b="1" cap="small" dirty="0">
                <a:solidFill>
                  <a:srgbClr val="4C2600"/>
                </a:solidFill>
              </a:rPr>
              <a:t>а лијеву</a:t>
            </a:r>
            <a:r>
              <a:rPr lang="sr-Latn-BA" b="1" cap="small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ПО ВИШЕМ НАРЕЂЕЊУ-држали су да је то по Божијој</a:t>
            </a:r>
            <a:r>
              <a:rPr lang="sr-Latn-BA" b="1" cap="small" dirty="0">
                <a:solidFill>
                  <a:srgbClr val="4C2600"/>
                </a:solidFill>
              </a:rPr>
              <a:t> заповјести </a:t>
            </a:r>
            <a:r>
              <a:rPr lang="en-US" b="1" cap="small" dirty="0">
                <a:solidFill>
                  <a:srgbClr val="4C2600"/>
                </a:solidFill>
              </a:rPr>
              <a:t>и вољи</a:t>
            </a:r>
            <a:r>
              <a:rPr lang="sr-Latn-BA" b="1" cap="small" dirty="0">
                <a:solidFill>
                  <a:srgbClr val="4C2600"/>
                </a:solidFill>
              </a:rPr>
              <a:t>, п</a:t>
            </a:r>
            <a:r>
              <a:rPr lang="en-US" b="1" cap="small" dirty="0">
                <a:solidFill>
                  <a:srgbClr val="4C2600"/>
                </a:solidFill>
              </a:rPr>
              <a:t>о наредби</a:t>
            </a:r>
            <a:r>
              <a:rPr lang="sr-Latn-BA" b="1" cap="small" dirty="0">
                <a:solidFill>
                  <a:srgbClr val="4C2600"/>
                </a:solidFill>
              </a:rPr>
              <a:t> „</a:t>
            </a:r>
            <a:r>
              <a:rPr lang="en-US" b="1" cap="small" dirty="0">
                <a:solidFill>
                  <a:srgbClr val="4C2600"/>
                </a:solidFill>
              </a:rPr>
              <a:t>одозго</a:t>
            </a:r>
            <a:r>
              <a:rPr lang="sr-Latn-BA" b="1" cap="small" dirty="0">
                <a:solidFill>
                  <a:srgbClr val="4C2600"/>
                </a:solidFill>
              </a:rPr>
              <a:t>“.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УПОДОБИВШИ ИХ КРСТООБРАЗНО-прекрстивши му руке на прсима</a:t>
            </a:r>
            <a:r>
              <a:rPr lang="sr-Latn-BA" b="1" cap="small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122" y="1196752"/>
            <a:ext cx="80402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rgbClr val="4C2600"/>
                </a:solidFill>
              </a:rPr>
              <a:t>ПРИМЉЕН У АВРААМОВЕ СТАНОВЕ-праведници</a:t>
            </a:r>
            <a:r>
              <a:rPr lang="sr-Latn-BA" b="1" cap="small" dirty="0">
                <a:solidFill>
                  <a:srgbClr val="4C2600"/>
                </a:solidFill>
              </a:rPr>
              <a:t> п</a:t>
            </a:r>
            <a:r>
              <a:rPr lang="en-US" b="1" cap="small" dirty="0">
                <a:solidFill>
                  <a:srgbClr val="4C2600"/>
                </a:solidFill>
              </a:rPr>
              <a:t>ослије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мрти</a:t>
            </a:r>
            <a:r>
              <a:rPr lang="sr-Latn-BA" b="1" cap="small" dirty="0">
                <a:solidFill>
                  <a:srgbClr val="4C2600"/>
                </a:solidFill>
              </a:rPr>
              <a:t> о</a:t>
            </a:r>
            <a:r>
              <a:rPr lang="en-US" b="1" cap="small" dirty="0">
                <a:solidFill>
                  <a:srgbClr val="4C2600"/>
                </a:solidFill>
              </a:rPr>
              <a:t>длазе</a:t>
            </a:r>
            <a:r>
              <a:rPr lang="sr-Latn-BA" b="1" cap="small" dirty="0">
                <a:solidFill>
                  <a:srgbClr val="4C2600"/>
                </a:solidFill>
              </a:rPr>
              <a:t> к</a:t>
            </a:r>
            <a:r>
              <a:rPr lang="en-US" b="1" cap="small" dirty="0">
                <a:solidFill>
                  <a:srgbClr val="4C2600"/>
                </a:solidFill>
              </a:rPr>
              <a:t>а </a:t>
            </a:r>
            <a:r>
              <a:rPr lang="en-US" b="1" cap="small" dirty="0" err="1">
                <a:solidFill>
                  <a:srgbClr val="4C2600"/>
                </a:solidFill>
              </a:rPr>
              <a:t>А</a:t>
            </a:r>
            <a:r>
              <a:rPr lang="sr-Cyrl-RS" b="1" cap="small" dirty="0">
                <a:solidFill>
                  <a:srgbClr val="4C2600"/>
                </a:solidFill>
              </a:rPr>
              <a:t>в</a:t>
            </a:r>
            <a:r>
              <a:rPr lang="en-US" b="1" cap="small" dirty="0" err="1">
                <a:solidFill>
                  <a:srgbClr val="4C2600"/>
                </a:solidFill>
              </a:rPr>
              <a:t>рааму</a:t>
            </a:r>
            <a:r>
              <a:rPr lang="sr-Latn-BA" b="1" cap="small" dirty="0">
                <a:solidFill>
                  <a:srgbClr val="4C2600"/>
                </a:solidFill>
              </a:rPr>
              <a:t>, б</a:t>
            </a:r>
            <a:r>
              <a:rPr lang="en-US" b="1" cap="small" dirty="0">
                <a:solidFill>
                  <a:srgbClr val="4C2600"/>
                </a:solidFill>
              </a:rPr>
              <a:t>иблијском</a:t>
            </a:r>
            <a:r>
              <a:rPr lang="sr-Latn-BA" b="1" cap="small" dirty="0">
                <a:solidFill>
                  <a:srgbClr val="4C2600"/>
                </a:solidFill>
              </a:rPr>
              <a:t> п</a:t>
            </a:r>
            <a:r>
              <a:rPr lang="en-US" b="1" cap="small" dirty="0" err="1">
                <a:solidFill>
                  <a:srgbClr val="4C2600"/>
                </a:solidFill>
              </a:rPr>
              <a:t>раоцу</a:t>
            </a:r>
            <a:r>
              <a:rPr lang="sr-Latn-BA" b="1" cap="small" dirty="0">
                <a:solidFill>
                  <a:srgbClr val="4C2600"/>
                </a:solidFill>
              </a:rPr>
              <a:t>, к</a:t>
            </a:r>
            <a:r>
              <a:rPr lang="en-US" b="1" cap="small" dirty="0">
                <a:solidFill>
                  <a:srgbClr val="4C2600"/>
                </a:solidFill>
              </a:rPr>
              <a:t>оји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е</a:t>
            </a:r>
            <a:r>
              <a:rPr lang="sr-Latn-BA" b="1" cap="small" dirty="0">
                <a:solidFill>
                  <a:srgbClr val="4C2600"/>
                </a:solidFill>
              </a:rPr>
              <a:t> о</a:t>
            </a:r>
            <a:r>
              <a:rPr lang="en-US" b="1" cap="small" dirty="0">
                <a:solidFill>
                  <a:srgbClr val="4C2600"/>
                </a:solidFill>
              </a:rPr>
              <a:t>дликовао</a:t>
            </a:r>
            <a:r>
              <a:rPr lang="sr-Latn-BA" b="1" cap="small" dirty="0">
                <a:solidFill>
                  <a:srgbClr val="4C2600"/>
                </a:solidFill>
              </a:rPr>
              <a:t> в</a:t>
            </a:r>
            <a:r>
              <a:rPr lang="en-US" b="1" cap="small" dirty="0">
                <a:solidFill>
                  <a:srgbClr val="4C2600"/>
                </a:solidFill>
              </a:rPr>
              <a:t>јером и </a:t>
            </a:r>
            <a:r>
              <a:rPr lang="sr-Latn-BA" b="1" cap="small" dirty="0">
                <a:solidFill>
                  <a:srgbClr val="4C2600"/>
                </a:solidFill>
              </a:rPr>
              <a:t>г</a:t>
            </a:r>
            <a:r>
              <a:rPr lang="en-US" b="1" cap="small" dirty="0">
                <a:solidFill>
                  <a:srgbClr val="4C2600"/>
                </a:solidFill>
              </a:rPr>
              <a:t>остољубљем</a:t>
            </a:r>
            <a:r>
              <a:rPr lang="sr-Latn-BA" b="1" cap="small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ЈЕРЕС ЗЛОВЈЕРА ОДАГНАСМО-изричито</a:t>
            </a:r>
            <a:r>
              <a:rPr lang="sr-Latn-BA" b="1" cap="small" dirty="0">
                <a:solidFill>
                  <a:srgbClr val="4C2600"/>
                </a:solidFill>
              </a:rPr>
              <a:t> сведочанство д</a:t>
            </a:r>
            <a:r>
              <a:rPr lang="en-US" b="1" cap="small" dirty="0">
                <a:solidFill>
                  <a:srgbClr val="4C2600"/>
                </a:solidFill>
              </a:rPr>
              <a:t>а</a:t>
            </a:r>
            <a:r>
              <a:rPr lang="sr-Latn-BA" b="1" cap="small" dirty="0">
                <a:solidFill>
                  <a:srgbClr val="4C2600"/>
                </a:solidFill>
              </a:rPr>
              <a:t> ј</a:t>
            </a:r>
            <a:r>
              <a:rPr lang="en-US" b="1" cap="small" dirty="0">
                <a:solidFill>
                  <a:srgbClr val="4C2600"/>
                </a:solidFill>
              </a:rPr>
              <a:t>е Србија</a:t>
            </a:r>
            <a:r>
              <a:rPr lang="sr-Latn-BA" b="1" cap="small" dirty="0">
                <a:solidFill>
                  <a:srgbClr val="4C2600"/>
                </a:solidFill>
              </a:rPr>
              <a:t> о</a:t>
            </a:r>
            <a:r>
              <a:rPr lang="en-US" b="1" cap="small" dirty="0">
                <a:solidFill>
                  <a:srgbClr val="4C2600"/>
                </a:solidFill>
              </a:rPr>
              <a:t>д Симеона</a:t>
            </a:r>
            <a:r>
              <a:rPr lang="sr-Latn-BA" b="1" cap="small" dirty="0">
                <a:solidFill>
                  <a:srgbClr val="4C2600"/>
                </a:solidFill>
              </a:rPr>
              <a:t> и </a:t>
            </a:r>
            <a:r>
              <a:rPr lang="en-US" b="1" cap="small" dirty="0">
                <a:solidFill>
                  <a:srgbClr val="4C2600"/>
                </a:solidFill>
              </a:rPr>
              <a:t>Саве</a:t>
            </a:r>
            <a:r>
              <a:rPr lang="sr-Latn-BA" b="1" cap="small" dirty="0">
                <a:solidFill>
                  <a:srgbClr val="4C2600"/>
                </a:solidFill>
              </a:rPr>
              <a:t> б</a:t>
            </a:r>
            <a:r>
              <a:rPr lang="en-US" b="1" cap="small" dirty="0">
                <a:solidFill>
                  <a:srgbClr val="4C2600"/>
                </a:solidFill>
              </a:rPr>
              <a:t>ила прожета</a:t>
            </a:r>
            <a:r>
              <a:rPr lang="sr-Latn-BA" b="1" cap="small" dirty="0">
                <a:solidFill>
                  <a:srgbClr val="4C2600"/>
                </a:solidFill>
              </a:rPr>
              <a:t> н</a:t>
            </a:r>
            <a:r>
              <a:rPr lang="en-US" b="1" cap="small" dirty="0">
                <a:solidFill>
                  <a:srgbClr val="4C2600"/>
                </a:solidFill>
              </a:rPr>
              <a:t>еким</a:t>
            </a:r>
            <a:r>
              <a:rPr lang="sr-Latn-BA" b="1" cap="small" dirty="0">
                <a:solidFill>
                  <a:srgbClr val="4C2600"/>
                </a:solidFill>
              </a:rPr>
              <a:t> „з</a:t>
            </a:r>
            <a:r>
              <a:rPr lang="en-US" b="1" cap="small" dirty="0">
                <a:solidFill>
                  <a:srgbClr val="4C2600"/>
                </a:solidFill>
              </a:rPr>
              <a:t>ловјерјем</a:t>
            </a:r>
            <a:r>
              <a:rPr lang="sr-Latn-BA" b="1" cap="small" dirty="0">
                <a:solidFill>
                  <a:srgbClr val="4C2600"/>
                </a:solidFill>
              </a:rPr>
              <a:t>“, ш</a:t>
            </a:r>
            <a:r>
              <a:rPr lang="en-US" b="1" cap="small" dirty="0">
                <a:solidFill>
                  <a:srgbClr val="4C2600"/>
                </a:solidFill>
              </a:rPr>
              <a:t>то се може односити на богумилство</a:t>
            </a:r>
            <a:r>
              <a:rPr lang="sr-Latn-BA" b="1" cap="small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РОДИВШИ СЕ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УГУБО</a:t>
            </a:r>
            <a:r>
              <a:rPr lang="sr-Latn-BA" b="1" cap="small" dirty="0">
                <a:solidFill>
                  <a:srgbClr val="4C2600"/>
                </a:solidFill>
              </a:rPr>
              <a:t> Н</a:t>
            </a:r>
            <a:r>
              <a:rPr lang="en-US" b="1" cap="small" dirty="0">
                <a:solidFill>
                  <a:srgbClr val="4C2600"/>
                </a:solidFill>
              </a:rPr>
              <a:t>А ЗЕМЉИ-богочовјечанско</a:t>
            </a:r>
            <a:r>
              <a:rPr lang="sr-Latn-BA" b="1" cap="small" dirty="0">
                <a:solidFill>
                  <a:srgbClr val="4C2600"/>
                </a:solidFill>
              </a:rPr>
              <a:t> р</a:t>
            </a:r>
            <a:r>
              <a:rPr lang="en-US" b="1" cap="small" dirty="0">
                <a:solidFill>
                  <a:srgbClr val="4C2600"/>
                </a:solidFill>
              </a:rPr>
              <a:t>ођење Исуса Христа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ХРИСТОВА ТАЈНА-свето</a:t>
            </a:r>
            <a:r>
              <a:rPr lang="sr-Latn-BA" b="1" cap="small" dirty="0">
                <a:solidFill>
                  <a:srgbClr val="4C2600"/>
                </a:solidFill>
              </a:rPr>
              <a:t> п</a:t>
            </a:r>
            <a:r>
              <a:rPr lang="en-US" b="1" cap="small" dirty="0">
                <a:solidFill>
                  <a:srgbClr val="4C2600"/>
                </a:solidFill>
              </a:rPr>
              <a:t>ричешће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sr-Latn-BA" cap="small" dirty="0">
                <a:solidFill>
                  <a:srgbClr val="4C2600"/>
                </a:solidFill>
              </a:rPr>
              <a:t> </a:t>
            </a:r>
            <a:endParaRPr lang="sr-Latn-BA" dirty="0">
              <a:solidFill>
                <a:srgbClr val="4C2600"/>
              </a:solidFill>
            </a:endParaRPr>
          </a:p>
          <a:p>
            <a:r>
              <a:rPr lang="en-US" b="1" cap="small" dirty="0">
                <a:solidFill>
                  <a:srgbClr val="4C2600"/>
                </a:solidFill>
              </a:rPr>
              <a:t>Ч</a:t>
            </a:r>
            <a:r>
              <a:rPr lang="sr-Cyrl-RS" b="1" cap="small" dirty="0">
                <a:solidFill>
                  <a:srgbClr val="4C2600"/>
                </a:solidFill>
              </a:rPr>
              <a:t>У</a:t>
            </a:r>
            <a:r>
              <a:rPr lang="en-US" b="1" cap="small" dirty="0">
                <a:solidFill>
                  <a:srgbClr val="4C2600"/>
                </a:solidFill>
              </a:rPr>
              <a:t>ДОТВОРНА</a:t>
            </a:r>
            <a:r>
              <a:rPr lang="sr-Latn-BA" b="1" cap="small" dirty="0">
                <a:solidFill>
                  <a:srgbClr val="4C2600"/>
                </a:solidFill>
              </a:rPr>
              <a:t> И</a:t>
            </a:r>
            <a:r>
              <a:rPr lang="en-US" b="1" cap="small" dirty="0">
                <a:solidFill>
                  <a:srgbClr val="4C2600"/>
                </a:solidFill>
              </a:rPr>
              <a:t>КОНА</a:t>
            </a:r>
            <a:r>
              <a:rPr lang="sr-Latn-BA" b="1" cap="small" dirty="0">
                <a:solidFill>
                  <a:srgbClr val="4C2600"/>
                </a:solidFill>
              </a:rPr>
              <a:t>- </a:t>
            </a:r>
            <a:r>
              <a:rPr lang="en-US" b="1" cap="small" dirty="0">
                <a:solidFill>
                  <a:srgbClr val="4C2600"/>
                </a:solidFill>
              </a:rPr>
              <a:t>мало позната</a:t>
            </a:r>
            <a:r>
              <a:rPr lang="sr-Latn-BA" b="1" cap="small" dirty="0">
                <a:solidFill>
                  <a:srgbClr val="4C2600"/>
                </a:solidFill>
              </a:rPr>
              <a:t> и</a:t>
            </a:r>
            <a:r>
              <a:rPr lang="en-US" b="1" cap="small" dirty="0">
                <a:solidFill>
                  <a:srgbClr val="4C2600"/>
                </a:solidFill>
              </a:rPr>
              <a:t>кона</a:t>
            </a:r>
            <a:r>
              <a:rPr lang="sr-Latn-BA" b="1" cap="small" dirty="0">
                <a:solidFill>
                  <a:srgbClr val="4C2600"/>
                </a:solidFill>
              </a:rPr>
              <a:t> с</a:t>
            </a:r>
            <a:r>
              <a:rPr lang="en-US" b="1" cap="small" dirty="0">
                <a:solidFill>
                  <a:srgbClr val="4C2600"/>
                </a:solidFill>
              </a:rPr>
              <a:t>а</a:t>
            </a:r>
            <a:r>
              <a:rPr lang="sr-Latn-BA" b="1" cap="small" dirty="0">
                <a:solidFill>
                  <a:srgbClr val="4C2600"/>
                </a:solidFill>
              </a:rPr>
              <a:t> „</a:t>
            </a:r>
            <a:r>
              <a:rPr lang="en-US" b="1" cap="small" dirty="0">
                <a:solidFill>
                  <a:srgbClr val="4C2600"/>
                </a:solidFill>
              </a:rPr>
              <a:t>црном Богородицом</a:t>
            </a:r>
            <a:r>
              <a:rPr lang="sr-Latn-BA" b="1" cap="small" dirty="0">
                <a:solidFill>
                  <a:srgbClr val="4C2600"/>
                </a:solidFill>
              </a:rPr>
              <a:t>“ о</a:t>
            </a:r>
            <a:r>
              <a:rPr lang="en-US" b="1" cap="small" dirty="0">
                <a:solidFill>
                  <a:srgbClr val="4C2600"/>
                </a:solidFill>
              </a:rPr>
              <a:t>дносно</a:t>
            </a:r>
            <a:r>
              <a:rPr lang="sr-Latn-BA" b="1" cap="small" dirty="0">
                <a:solidFill>
                  <a:srgbClr val="4C2600"/>
                </a:solidFill>
              </a:rPr>
              <a:t> „ц</a:t>
            </a:r>
            <a:r>
              <a:rPr lang="en-US" b="1" cap="small" dirty="0">
                <a:solidFill>
                  <a:srgbClr val="4C2600"/>
                </a:solidFill>
              </a:rPr>
              <a:t>рним Христом</a:t>
            </a:r>
            <a:r>
              <a:rPr lang="sr-Latn-BA" b="1" cap="small" dirty="0">
                <a:solidFill>
                  <a:srgbClr val="4C2600"/>
                </a:solidFill>
              </a:rPr>
              <a:t>“.</a:t>
            </a:r>
            <a:endParaRPr lang="sr-Latn-BA" dirty="0">
              <a:solidFill>
                <a:srgbClr val="4C2600"/>
              </a:solidFill>
            </a:endParaRPr>
          </a:p>
        </p:txBody>
      </p:sp>
      <p:pic>
        <p:nvPicPr>
          <p:cNvPr id="5123" name="Picture 3" descr="C:\Users\Goran\Desktop\IMG-d45edfc1ab9bfa1430a58cbca5ef85a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5" b="94688" l="2688" r="96000">
                        <a14:foregroundMark x1="13188" y1="10000" x2="10625" y2="9313"/>
                        <a14:foregroundMark x1="9250" y1="9750" x2="7813" y2="10688"/>
                        <a14:foregroundMark x1="22750" y1="17438" x2="29688" y2="13500"/>
                        <a14:foregroundMark x1="88063" y1="14875" x2="92500" y2="16063"/>
                        <a14:foregroundMark x1="93688" y1="16250" x2="94375" y2="14375"/>
                        <a14:foregroundMark x1="93188" y1="13000" x2="94813" y2="14188"/>
                        <a14:foregroundMark x1="20625" y1="22063" x2="24813" y2="22313"/>
                        <a14:foregroundMark x1="6875" y1="19750" x2="8063" y2="27187"/>
                        <a14:foregroundMark x1="14125" y1="31125" x2="16875" y2="26063"/>
                        <a14:foregroundMark x1="16000" y1="12750" x2="16875" y2="15812"/>
                        <a14:foregroundMark x1="12000" y1="16750" x2="12250" y2="19750"/>
                        <a14:foregroundMark x1="17625" y1="19063" x2="19000" y2="18563"/>
                        <a14:foregroundMark x1="32500" y1="16250" x2="37625" y2="18125"/>
                        <a14:foregroundMark x1="51313" y1="12313" x2="55750" y2="10938"/>
                        <a14:foregroundMark x1="73188" y1="13000" x2="81813" y2="13250"/>
                        <a14:foregroundMark x1="83875" y1="13938" x2="87375" y2="14375"/>
                        <a14:foregroundMark x1="56688" y1="10688" x2="61563" y2="12562"/>
                        <a14:backgroundMark x1="13188" y1="20688" x2="16438" y2="22313"/>
                        <a14:backgroundMark x1="16875" y1="21875" x2="17125" y2="19500"/>
                        <a14:backgroundMark x1="16688" y1="20000" x2="12687" y2="19500"/>
                        <a14:backgroundMark x1="12687" y1="20250" x2="13875" y2="20438"/>
                        <a14:backgroundMark x1="22750" y1="17875" x2="2018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446449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62016" y="2708920"/>
            <a:ext cx="446881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an\Desktop\158332-set-od-50-komada-kraft-razglednice-koverte-prazne-razglednice-za-pozivnice-otvorena-pisma-obrta-5x7-sme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9524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4" y="1484784"/>
            <a:ext cx="4115327" cy="46091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06139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ЈЕЛЕН</a:t>
            </a:r>
            <a:endParaRPr lang="sr-Latn-BA" dirty="0">
              <a:solidFill>
                <a:srgbClr val="4C26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2262187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806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ПОЈМОВИ</a:t>
            </a:r>
            <a:endParaRPr lang="bs-Cyrl-BA" sz="20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Goran\Desktop\IMG-3f09a457ddd368cd8ebf49fcb24a9fb6-V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45375" l="7625" r="90000">
                        <a14:foregroundMark x1="15313" y1="19625" x2="12250" y2="19813"/>
                        <a14:foregroundMark x1="16688" y1="17875" x2="22625" y2="17000"/>
                        <a14:foregroundMark x1="23688" y1="14313" x2="25688" y2="14563"/>
                        <a14:foregroundMark x1="27437" y1="12562" x2="28563" y2="14750"/>
                        <a14:foregroundMark x1="31000" y1="11938" x2="31000" y2="13875"/>
                        <a14:foregroundMark x1="30312" y1="15438" x2="32063" y2="17625"/>
                        <a14:foregroundMark x1="21938" y1="22500" x2="24563" y2="21625"/>
                        <a14:foregroundMark x1="38250" y1="17000" x2="39750" y2="16313"/>
                        <a14:foregroundMark x1="72125" y1="15000" x2="73250" y2="11938"/>
                        <a14:foregroundMark x1="68813" y1="17188" x2="69938" y2="15875"/>
                        <a14:foregroundMark x1="69250" y1="12812" x2="68813" y2="10125"/>
                        <a14:foregroundMark x1="75250" y1="14750" x2="77188" y2="13875"/>
                        <a14:foregroundMark x1="84938" y1="19813" x2="86438" y2="20500"/>
                        <a14:foregroundMark x1="76125" y1="21375" x2="77875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03" y="326508"/>
            <a:ext cx="6552728" cy="3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44369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ИПАТ</a:t>
            </a:r>
            <a:endParaRPr lang="bs-Cyrl-BA" dirty="0"/>
          </a:p>
        </p:txBody>
      </p:sp>
      <p:sp>
        <p:nvSpPr>
          <p:cNvPr id="6" name="TextBox 5"/>
          <p:cNvSpPr txBox="1"/>
          <p:nvPr/>
        </p:nvSpPr>
        <p:spPr>
          <a:xfrm>
            <a:off x="2618896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МЕСИ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8896" y="5012138"/>
            <a:ext cx="186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БЛАГОЧАШЋЕ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0904" y="5301208"/>
            <a:ext cx="172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ЦРНОРИСЦИ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904" y="5567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УМИЉЕЊЕ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955" y="454269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ОСКРБИТИ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8903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СЛОВЕ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1733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ОТРОК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0042" y="4430723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ГОТ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170" y="4725144"/>
            <a:ext cx="71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АВА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3067" y="50121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ЕГЗАРХ</a:t>
            </a:r>
            <a:endParaRPr lang="bs-Cyrl-BA" dirty="0"/>
          </a:p>
        </p:txBody>
      </p:sp>
      <p:sp>
        <p:nvSpPr>
          <p:cNvPr id="16" name="TextBox 15"/>
          <p:cNvSpPr txBox="1"/>
          <p:nvPr/>
        </p:nvSpPr>
        <p:spPr>
          <a:xfrm>
            <a:off x="4413660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ЗАГОРСКА ЗЕМЉА</a:t>
            </a:r>
            <a:endParaRPr lang="sr-Latn-BA" dirty="0">
              <a:solidFill>
                <a:srgbClr val="4C2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50857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600"/>
                </a:solidFill>
              </a:rPr>
              <a:t>МАНДИЈА</a:t>
            </a:r>
            <a:endParaRPr lang="sr-Latn-BA" dirty="0">
              <a:solidFill>
                <a:srgbClr val="4C2600"/>
              </a:solidFill>
            </a:endParaRPr>
          </a:p>
        </p:txBody>
      </p:sp>
      <p:pic>
        <p:nvPicPr>
          <p:cNvPr id="1027" name="Picture 3" descr="C:\Users\Goran\Desktop\158332-set-od-50-komada-kraft-razglednice-koverte-prazne-razglednice-za-pozivnice-otvorena-pisma-obrta-5x7-smed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05" b="98810" l="2400" r="97867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15" y="1450533"/>
            <a:ext cx="4176489" cy="46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2 L -0.00035 -0.15961 C -0.00035 -0.23039 -0.04774 -0.31853 -0.08663 -0.31853 L -0.17327 -0.31853 " pathEditMode="relative" rAng="1620000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0856E-6 L -3.33333E-6 -0.15383 C -3.33333E-6 -0.22322 -0.06007 -0.30951 -0.10937 -0.30951 L -0.21944 -0.30951 " pathEditMode="relative" rAng="1620000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15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988E-6 L 0.03125 -0.1573 C 0.03855 -0.19084 0.03386 -0.226 0.01927 -0.25029 C 0.00157 -0.2799 -0.0217 -0.29239 -0.04878 -0.291 L -0.17187 -0.28846 " pathEditMode="relative" rAng="8484781" ptsTypes="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19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162 L 0.10278 -0.34605 C 0.12934 -0.42378 0.13004 -0.48161 0.10781 -0.50659 C 0.08299 -0.53412 0.04097 -0.52301 -0.01198 -0.47675 L -0.25816 -0.27203 " pathEditMode="relative" rAng="7813612" ptsTypes="F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0914E-6 L 0.10955 -0.35137 C 0.1375 -0.4291 0.13767 -0.48346 0.11736 -0.50543 C 0.09462 -0.53018 0.05573 -0.51723 0.00399 -0.46796 L -0.23108 -0.24589 " pathEditMode="relative" rAng="7754765" ptsTypes="F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1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-0.00347 L 0.09913 -0.3641 C 0.10659 -0.4416 0.09444 -0.49573 0.06823 -0.514 C 0.0375 -0.53389 0.00069 -0.51724 -0.04358 -0.45848 L -0.23785 -0.21351 " pathEditMode="relative" rAng="7017081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30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6 0.14666 L 0.00538 -0.2519 C 0.02968 -0.34305 0.03316 -0.39579 0.01579 -0.4092 C -0.00244 -0.42285 -0.03646 -0.3937 -0.08091 -0.32292 L -0.28664 0.00417 " pathEditMode="relative" rAng="7214610" ptsTypes="FffFF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31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-0.02934 -0.15522 C -0.03629 -0.18806 -0.03247 -0.22346 -0.01632 -0.2489 C 0.00052 -0.27851 0.02378 -0.29216 0.05 -0.29169 L 0.16979 -0.29563 " pathEditMode="relative" rAng="13055430" ptsTypes="F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6985 L -0.01806 -0.12075 C -0.03004 -0.161 -0.02535 -0.2031 -0.00938 -0.23479 C 0.01198 -0.26857 0.04045 -0.28337 0.07361 -0.28129 L 0.22292 -0.2769 " pathEditMode="relative" rAng="13037612" ptsTypes="FffFF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4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007 L 0.02743 -0.1152 C 0.02725 -0.14712 0.03958 -0.1802 0.05833 -0.20518 C 0.0802 -0.23202 0.10451 -0.2452 0.1276 -0.24404 L 0.23784 -0.24659 " pathEditMode="relative" rAng="13566734" ptsTypes="FffFF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18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3816 L -0.02205 -0.32523 C -0.02605 -0.39185 -0.01216 -0.43604 0.0125 -0.45662 C 0.04357 -0.47351 0.07777 -0.45986 0.1151 -0.41707 L 0.28055 -0.23525 " pathEditMode="relative" rAng="14606791" ptsTypes="FffFF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-25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4997 L -0.05 -0.25029 C -0.07986 -0.3176 -0.08541 -0.36849 -0.06875 -0.39047 C -0.05173 -0.41961 -0.01336 -0.41175 0.03959 -0.37265 L 0.27136 -0.21536 " pathEditMode="relative" rAng="13437951" ptsTypes="FffFF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28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0.01087 L -0.04271 -0.33866 C -0.0698 -0.41846 -0.0724 -0.47398 -0.05434 -0.4941 C -0.0316 -0.51145 0.00538 -0.49133 0.05468 -0.43512 L 0.2743 -0.19686 " pathEditMode="relative" rAng="14006151" ptsTypes="FffFF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30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6268 L -0.10972 -0.40736 C -0.1283 -0.51122 -0.12482 -0.58039 -0.10538 -0.59057 C -0.08316 -0.60907 -0.04392 -0.5635 0.00295 -0.46866 L 0.19775 -0.07171 " pathEditMode="relative" rAng="-6769934" ptsTypes="FffFF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36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ran\Desktop\olt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68" y="0"/>
            <a:ext cx="4591644" cy="685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Ријеч хагиографија састоји се у коријену од двије грчке ријечи: </a:t>
            </a:r>
            <a:r>
              <a:rPr lang="sr-Latn-BA" i="1" dirty="0">
                <a:solidFill>
                  <a:srgbClr val="4C2600"/>
                </a:solidFill>
              </a:rPr>
              <a:t>hagios</a:t>
            </a:r>
            <a:r>
              <a:rPr lang="sr-Cyrl-RS" i="1" dirty="0">
                <a:solidFill>
                  <a:srgbClr val="4C2600"/>
                </a:solidFill>
              </a:rPr>
              <a:t>, </a:t>
            </a:r>
            <a:r>
              <a:rPr lang="sr-Cyrl-RS" dirty="0">
                <a:solidFill>
                  <a:srgbClr val="4C2600"/>
                </a:solidFill>
              </a:rPr>
              <a:t>у значењу свијет или светац и </a:t>
            </a:r>
            <a:r>
              <a:rPr lang="sr-Latn-BA" i="1" dirty="0">
                <a:solidFill>
                  <a:srgbClr val="4C2600"/>
                </a:solidFill>
              </a:rPr>
              <a:t>graphia</a:t>
            </a:r>
            <a:r>
              <a:rPr lang="sr-Cyrl-RS" i="1" dirty="0">
                <a:solidFill>
                  <a:srgbClr val="4C2600"/>
                </a:solidFill>
              </a:rPr>
              <a:t>, </a:t>
            </a:r>
            <a:r>
              <a:rPr lang="sr-Cyrl-RS" dirty="0">
                <a:solidFill>
                  <a:srgbClr val="4C2600"/>
                </a:solidFill>
              </a:rPr>
              <a:t>односно писање, према чему је њено најшире одређење </a:t>
            </a:r>
          </a:p>
          <a:p>
            <a:r>
              <a:rPr lang="sr-Cyrl-RS" dirty="0">
                <a:solidFill>
                  <a:srgbClr val="4C2600"/>
                </a:solidFill>
              </a:rPr>
              <a:t>„писани наратив о свецима“. </a:t>
            </a:r>
          </a:p>
          <a:p>
            <a:r>
              <a:rPr lang="sr-Cyrl-RS" dirty="0">
                <a:solidFill>
                  <a:srgbClr val="4C2600"/>
                </a:solidFill>
              </a:rPr>
              <a:t>Ријеч је о једној од најпопуларнијих књижевних средњовјековних врста. </a:t>
            </a:r>
          </a:p>
          <a:p>
            <a:r>
              <a:rPr lang="sr-Cyrl-RS" dirty="0">
                <a:solidFill>
                  <a:srgbClr val="4C2600"/>
                </a:solidFill>
              </a:rPr>
              <a:t>Најчешће се дефинише према структури и функцији.</a:t>
            </a:r>
            <a:r>
              <a:rPr lang="bs-Cyrl-BA" dirty="0">
                <a:solidFill>
                  <a:srgbClr val="4C2600"/>
                </a:solidFill>
              </a:rPr>
              <a:t> </a:t>
            </a:r>
          </a:p>
          <a:p>
            <a:r>
              <a:rPr lang="bs-Cyrl-BA" dirty="0">
                <a:solidFill>
                  <a:srgbClr val="4C2600"/>
                </a:solidFill>
              </a:rPr>
              <a:t>Већина дефиниција истиче да је ријеч о врло конвенционалној врсти са понављајућим мотивима који се уклапају у установљену композицију. </a:t>
            </a:r>
          </a:p>
          <a:p>
            <a:r>
              <a:rPr lang="sr-Cyrl-RS" dirty="0">
                <a:solidFill>
                  <a:srgbClr val="4C2600"/>
                </a:solidFill>
              </a:rPr>
              <a:t>Мотивација за њено настајање је у правилу израз побожности и жеља да се популаризује култ одређеног свеца.</a:t>
            </a:r>
          </a:p>
          <a:p>
            <a:r>
              <a:rPr lang="sr-Cyrl-RS" dirty="0">
                <a:solidFill>
                  <a:srgbClr val="4C2600"/>
                </a:solidFill>
              </a:rPr>
              <a:t>Аутор углавном настоји изазвати религиозни осјећај у колективу којем је упућена.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3806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НАРАТИВ</a:t>
            </a:r>
            <a:endParaRPr lang="bs-Cyrl-BA" sz="20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5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Goran\Desktop\IMG-cfea0de3f70a2d10f86fcba267f67be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38" b="90000" l="10000" r="90375">
                        <a14:foregroundMark x1="57750" y1="44000" x2="56125" y2="44938"/>
                        <a14:foregroundMark x1="59438" y1="18000" x2="62125" y2="17125"/>
                        <a14:foregroundMark x1="40938" y1="76063" x2="42125" y2="74875"/>
                        <a14:foregroundMark x1="40000" y1="82188" x2="39875" y2="83438"/>
                        <a14:foregroundMark x1="66938" y1="34250" x2="66313" y2="35000"/>
                        <a14:foregroundMark x1="51125" y1="53188" x2="51875" y2="54375"/>
                        <a14:foregroundMark x1="40000" y1="29625" x2="36750" y2="31125"/>
                        <a14:backgroundMark x1="52188" y1="26000" x2="52188" y2="27063"/>
                        <a14:backgroundMark x1="50563" y1="27813" x2="50375" y2="28563"/>
                        <a14:backgroundMark x1="46188" y1="28563" x2="46188" y2="28563"/>
                        <a14:backgroundMark x1="45750" y1="30188" x2="45750" y2="29438"/>
                        <a14:backgroundMark x1="43625" y1="19063" x2="44688" y2="21750"/>
                        <a14:backgroundMark x1="52063" y1="16938" x2="52375" y2="18188"/>
                        <a14:backgroundMark x1="53688" y1="17438" x2="53438" y2="18313"/>
                        <a14:backgroundMark x1="54750" y1="12000" x2="54750" y2="12625"/>
                        <a14:backgroundMark x1="53438" y1="11688" x2="53438" y2="11688"/>
                        <a14:backgroundMark x1="47563" y1="12750" x2="48625" y2="12937"/>
                        <a14:backgroundMark x1="57438" y1="10500" x2="57438" y2="10500"/>
                        <a14:backgroundMark x1="46500" y1="47500" x2="46625" y2="49125"/>
                        <a14:backgroundMark x1="48313" y1="51125" x2="48313" y2="52312"/>
                        <a14:backgroundMark x1="43938" y1="49563" x2="44563" y2="47625"/>
                        <a14:backgroundMark x1="47688" y1="37125" x2="48625" y2="35438"/>
                        <a14:backgroundMark x1="52063" y1="31563" x2="52063" y2="32125"/>
                        <a14:backgroundMark x1="46063" y1="37438" x2="46063" y2="37438"/>
                        <a14:backgroundMark x1="47563" y1="61750" x2="47688" y2="61313"/>
                        <a14:backgroundMark x1="46813" y1="63563" x2="46813" y2="64188"/>
                        <a14:backgroundMark x1="48000" y1="59813" x2="47875" y2="59062"/>
                        <a14:backgroundMark x1="48875" y1="47813" x2="48875" y2="48375"/>
                        <a14:backgroundMark x1="50125" y1="36188" x2="49938" y2="37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820" y="-459432"/>
            <a:ext cx="54486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856678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Теодосије Хиландарац је рођен након Савине смрти тако да није био очевидац догађаја о којима пише. Он је, сопственим ријечима, прерадио Доментијаново дјело „Житије Светог Саве“, између 1290. и 1292. године. </a:t>
            </a:r>
          </a:p>
          <a:p>
            <a:r>
              <a:rPr lang="sr-Cyrl-RS" dirty="0">
                <a:solidFill>
                  <a:srgbClr val="4C2600"/>
                </a:solidFill>
              </a:rPr>
              <a:t>Увод овог дјела се сматра стилски најизраженијим и најбогатијим, док је преостали дио дјела написан простијим стилом, читаоцу разумљивијем и приснијем.</a:t>
            </a:r>
          </a:p>
          <a:p>
            <a:r>
              <a:rPr lang="sr-Cyrl-RS" dirty="0">
                <a:solidFill>
                  <a:srgbClr val="4C2600"/>
                </a:solidFill>
              </a:rPr>
              <a:t>„Житије Светог Саве“ је једно од првих сложених дјела у нашој старој књижевности. </a:t>
            </a:r>
            <a:endParaRPr lang="bs-Cyrl-BA" dirty="0">
              <a:solidFill>
                <a:srgbClr val="4C2600"/>
              </a:solidFill>
            </a:endParaRPr>
          </a:p>
        </p:txBody>
      </p:sp>
      <p:pic>
        <p:nvPicPr>
          <p:cNvPr id="5126" name="Picture 6" descr="C:\Users\Goran\Desktop\2e54f3f1dbefa5cc544b129b59eece8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4" b="94892" l="7000" r="95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18310" cy="3566865"/>
          </a:xfrm>
          <a:prstGeom prst="rect">
            <a:avLst/>
          </a:prstGeom>
          <a:noFill/>
          <a:effectLst>
            <a:outerShdw blurRad="139700" dist="139700" dir="5400000" algn="t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1" y="-531440"/>
            <a:ext cx="57630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4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916087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</a:t>
            </a:r>
          </a:p>
          <a:p>
            <a:pPr algn="ctr"/>
            <a:endParaRPr lang="sr-Cyrl-RS" sz="6000" b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6000" b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ПАЖЊИ!</a:t>
            </a:r>
            <a:endParaRPr lang="bs-Cyrl-BA" sz="6000" b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091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836712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200" dirty="0">
                <a:solidFill>
                  <a:srgbClr val="4C2600"/>
                </a:solidFill>
                <a:effectLst>
                  <a:glow rad="50800">
                    <a:srgbClr val="8A5C2E">
                      <a:alpha val="2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Житије и подвизи у пустињи са оцем, и засебно путовања, а дјелимично и приповиједање о чудесима светога оца нашега Саве, првога архиепископа и учитеља српскога, што је испричао преподобни Доментијан,</a:t>
            </a:r>
            <a:r>
              <a:rPr lang="sr-Latn-BA" sz="2200" dirty="0">
                <a:solidFill>
                  <a:srgbClr val="4C2600"/>
                </a:solidFill>
                <a:effectLst>
                  <a:glow rad="50800">
                    <a:srgbClr val="8A5C2E">
                      <a:alpha val="2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r-Cyrl-RS" sz="2200" dirty="0">
                <a:solidFill>
                  <a:srgbClr val="4C2600"/>
                </a:solidFill>
                <a:effectLst>
                  <a:glow rad="50800">
                    <a:srgbClr val="8A5C2E">
                      <a:alpha val="2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јеромонах манастира званога Хиландар, а написао Теодосије истога манастира.</a:t>
            </a:r>
            <a:r>
              <a:rPr lang="sr-Cyrl-RS" sz="2200" i="1" dirty="0">
                <a:solidFill>
                  <a:srgbClr val="4C2600"/>
                </a:solidFill>
                <a:effectLst>
                  <a:glow rad="50800">
                    <a:srgbClr val="8A5C2E">
                      <a:alpha val="2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</a:t>
            </a:r>
            <a:endParaRPr lang="sr-Latn-BA" sz="2200" dirty="0">
              <a:solidFill>
                <a:srgbClr val="4C2600"/>
              </a:solidFill>
              <a:effectLst>
                <a:glow rad="50800">
                  <a:srgbClr val="8A5C2E">
                    <a:alpha val="2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6450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>
            <a:solidFill>
              <a:srgbClr val="8A5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4535996" y="2757483"/>
            <a:ext cx="72008" cy="7200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cxnSp>
        <p:nvCxnSpPr>
          <p:cNvPr id="21" name="Straight Connector 20"/>
          <p:cNvCxnSpPr>
            <a:endCxn id="17" idx="2"/>
          </p:cNvCxnSpPr>
          <p:nvPr/>
        </p:nvCxnSpPr>
        <p:spPr>
          <a:xfrm>
            <a:off x="683568" y="2793487"/>
            <a:ext cx="3852428" cy="0"/>
          </a:xfrm>
          <a:prstGeom prst="line">
            <a:avLst/>
          </a:prstGeom>
          <a:ln>
            <a:solidFill>
              <a:srgbClr val="8A5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</p:cNvCxnSpPr>
          <p:nvPr/>
        </p:nvCxnSpPr>
        <p:spPr>
          <a:xfrm>
            <a:off x="4608004" y="2793487"/>
            <a:ext cx="3228522" cy="0"/>
          </a:xfrm>
          <a:prstGeom prst="line">
            <a:avLst/>
          </a:prstGeom>
          <a:ln>
            <a:solidFill>
              <a:srgbClr val="8A5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3024336"/>
          </a:xfrm>
          <a:prstGeom prst="rect">
            <a:avLst/>
          </a:prstGeom>
          <a:noFill/>
          <a:ln w="9525">
            <a:solidFill>
              <a:srgbClr val="4C2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52162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2600"/>
                </a:solidFill>
              </a:rPr>
              <a:t>Св</a:t>
            </a:r>
            <a:r>
              <a:rPr lang="sr-Latn-BA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Сава</a:t>
            </a:r>
            <a:r>
              <a:rPr lang="sr-Latn-BA" dirty="0">
                <a:solidFill>
                  <a:srgbClr val="4C2600"/>
                </a:solidFill>
              </a:rPr>
              <a:t> (п</a:t>
            </a:r>
            <a:r>
              <a:rPr lang="en-US" dirty="0">
                <a:solidFill>
                  <a:srgbClr val="4C2600"/>
                </a:solidFill>
              </a:rPr>
              <a:t>рема житију</a:t>
            </a:r>
            <a:r>
              <a:rPr lang="sr-Latn-BA" dirty="0">
                <a:solidFill>
                  <a:srgbClr val="4C2600"/>
                </a:solidFill>
              </a:rPr>
              <a:t> </a:t>
            </a:r>
            <a:r>
              <a:rPr lang="en-US" dirty="0">
                <a:solidFill>
                  <a:srgbClr val="4C2600"/>
                </a:solidFill>
              </a:rPr>
              <a:t>Теодосија</a:t>
            </a:r>
            <a:r>
              <a:rPr lang="sr-Cyrl-RS" dirty="0">
                <a:solidFill>
                  <a:srgbClr val="4C2600"/>
                </a:solidFill>
              </a:rPr>
              <a:t>,</a:t>
            </a:r>
            <a:r>
              <a:rPr lang="en-US" dirty="0">
                <a:solidFill>
                  <a:srgbClr val="4C2600"/>
                </a:solidFill>
              </a:rPr>
              <a:t> о младићу</a:t>
            </a:r>
            <a:r>
              <a:rPr lang="sr-Cyrl-RS" dirty="0">
                <a:solidFill>
                  <a:srgbClr val="4C2600"/>
                </a:solidFill>
              </a:rPr>
              <a:t> се казује</a:t>
            </a:r>
            <a:r>
              <a:rPr lang="en-US" dirty="0">
                <a:solidFill>
                  <a:srgbClr val="4C2600"/>
                </a:solidFill>
              </a:rPr>
              <a:t> сљедеће</a:t>
            </a:r>
            <a:r>
              <a:rPr lang="sr-Latn-BA" dirty="0">
                <a:solidFill>
                  <a:srgbClr val="4C2600"/>
                </a:solidFill>
              </a:rPr>
              <a:t>:</a:t>
            </a:r>
            <a:endParaRPr lang="sr-Cyrl-RS" dirty="0">
              <a:solidFill>
                <a:srgbClr val="4C2600"/>
              </a:solidFill>
            </a:endParaRPr>
          </a:p>
          <a:p>
            <a:pPr algn="ctr"/>
            <a:r>
              <a:rPr lang="sr-Latn-BA" dirty="0">
                <a:solidFill>
                  <a:srgbClr val="4C2600"/>
                </a:solidFill>
              </a:rPr>
              <a:t> „</a:t>
            </a:r>
            <a:r>
              <a:rPr lang="en-US" dirty="0">
                <a:solidFill>
                  <a:srgbClr val="4C2600"/>
                </a:solidFill>
              </a:rPr>
              <a:t>Био је и</a:t>
            </a:r>
            <a:r>
              <a:rPr lang="sr-Latn-BA" dirty="0">
                <a:solidFill>
                  <a:srgbClr val="4C2600"/>
                </a:solidFill>
              </a:rPr>
              <a:t> г</a:t>
            </a:r>
            <a:r>
              <a:rPr lang="en-US" dirty="0">
                <a:solidFill>
                  <a:srgbClr val="4C2600"/>
                </a:solidFill>
              </a:rPr>
              <a:t>неван</a:t>
            </a:r>
            <a:r>
              <a:rPr lang="sr-Latn-BA" dirty="0">
                <a:solidFill>
                  <a:srgbClr val="4C2600"/>
                </a:solidFill>
              </a:rPr>
              <a:t> н</a:t>
            </a:r>
            <a:r>
              <a:rPr lang="en-US" dirty="0">
                <a:solidFill>
                  <a:srgbClr val="4C2600"/>
                </a:solidFill>
              </a:rPr>
              <a:t>епријатељ</a:t>
            </a:r>
            <a:r>
              <a:rPr lang="sr-Latn-BA" dirty="0">
                <a:solidFill>
                  <a:srgbClr val="4C2600"/>
                </a:solidFill>
              </a:rPr>
              <a:t> с</a:t>
            </a:r>
            <a:r>
              <a:rPr lang="en-US" dirty="0">
                <a:solidFill>
                  <a:srgbClr val="4C2600"/>
                </a:solidFill>
              </a:rPr>
              <a:t>војему</a:t>
            </a:r>
            <a:r>
              <a:rPr lang="sr-Latn-BA" dirty="0">
                <a:solidFill>
                  <a:srgbClr val="4C2600"/>
                </a:solidFill>
              </a:rPr>
              <a:t> т</a:t>
            </a:r>
            <a:r>
              <a:rPr lang="en-US" dirty="0">
                <a:solidFill>
                  <a:srgbClr val="4C2600"/>
                </a:solidFill>
              </a:rPr>
              <a:t>елу</a:t>
            </a:r>
            <a:r>
              <a:rPr lang="sr-Latn-BA" dirty="0">
                <a:solidFill>
                  <a:srgbClr val="4C2600"/>
                </a:solidFill>
              </a:rPr>
              <a:t>, д</a:t>
            </a:r>
            <a:r>
              <a:rPr lang="en-US" dirty="0">
                <a:solidFill>
                  <a:srgbClr val="4C2600"/>
                </a:solidFill>
              </a:rPr>
              <a:t>а су се игуман</a:t>
            </a:r>
            <a:r>
              <a:rPr lang="sr-Latn-BA" dirty="0">
                <a:solidFill>
                  <a:srgbClr val="4C2600"/>
                </a:solidFill>
              </a:rPr>
              <a:t> и </a:t>
            </a:r>
            <a:r>
              <a:rPr lang="en-US" dirty="0">
                <a:solidFill>
                  <a:srgbClr val="4C2600"/>
                </a:solidFill>
              </a:rPr>
              <a:t>сви дивили</a:t>
            </a:r>
            <a:r>
              <a:rPr lang="sr-Latn-BA" dirty="0">
                <a:solidFill>
                  <a:srgbClr val="4C2600"/>
                </a:solidFill>
              </a:rPr>
              <a:t> т</a:t>
            </a:r>
            <a:r>
              <a:rPr lang="en-US" dirty="0">
                <a:solidFill>
                  <a:srgbClr val="4C2600"/>
                </a:solidFill>
              </a:rPr>
              <a:t>аквој</a:t>
            </a:r>
            <a:r>
              <a:rPr lang="sr-Latn-BA" dirty="0">
                <a:solidFill>
                  <a:srgbClr val="4C2600"/>
                </a:solidFill>
              </a:rPr>
              <a:t> р</a:t>
            </a:r>
            <a:r>
              <a:rPr lang="en-US" dirty="0">
                <a:solidFill>
                  <a:srgbClr val="4C2600"/>
                </a:solidFill>
              </a:rPr>
              <a:t>евности његовој доброј промени</a:t>
            </a:r>
            <a:r>
              <a:rPr lang="sr-Latn-BA" dirty="0">
                <a:solidFill>
                  <a:srgbClr val="4C2600"/>
                </a:solidFill>
              </a:rPr>
              <a:t>, </a:t>
            </a:r>
            <a:r>
              <a:rPr lang="en-US" dirty="0">
                <a:solidFill>
                  <a:srgbClr val="4C2600"/>
                </a:solidFill>
              </a:rPr>
              <a:t>да је онај који је одрастао добро и од оних који су добро живели и у свакој срећи тако брзо заволео да усрдно иде суровим путем</a:t>
            </a:r>
            <a:r>
              <a:rPr lang="sr-Latn-BA" dirty="0">
                <a:solidFill>
                  <a:srgbClr val="4C2600"/>
                </a:solidFill>
              </a:rPr>
              <a:t>, </a:t>
            </a:r>
            <a:r>
              <a:rPr lang="en-US" dirty="0">
                <a:solidFill>
                  <a:srgbClr val="4C2600"/>
                </a:solidFill>
              </a:rPr>
              <a:t>што се међу многима ретко налази</a:t>
            </a:r>
            <a:r>
              <a:rPr lang="sr-Latn-BA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А био је младошћу крепак и не много </a:t>
            </a:r>
            <a:r>
              <a:rPr lang="en-US" dirty="0" err="1">
                <a:solidFill>
                  <a:srgbClr val="4C2600"/>
                </a:solidFill>
              </a:rPr>
              <a:t>измучен</a:t>
            </a:r>
            <a:r>
              <a:rPr lang="sr-Latn-BA" dirty="0">
                <a:solidFill>
                  <a:srgbClr val="4C2600"/>
                </a:solidFill>
              </a:rPr>
              <a:t>.“</a:t>
            </a:r>
            <a:endParaRPr lang="bs-Cyrl-BA" dirty="0">
              <a:solidFill>
                <a:srgbClr val="4C2600"/>
              </a:solidFill>
            </a:endParaRPr>
          </a:p>
        </p:txBody>
      </p:sp>
      <p:pic>
        <p:nvPicPr>
          <p:cNvPr id="3077" name="Picture 5" descr="C:\Users\Goran\Desktop\200px-Свјетлопис_живописа_Преп.Симеона_мирот.над_вратима_његовог_храма_на_Н.Бг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2937" cy="3024336"/>
          </a:xfrm>
          <a:prstGeom prst="rect">
            <a:avLst/>
          </a:prstGeom>
          <a:noFill/>
          <a:ln w="12700">
            <a:solidFill>
              <a:srgbClr val="4C2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3587531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2600"/>
                </a:solidFill>
              </a:rPr>
              <a:t>Стефан Немања се</a:t>
            </a:r>
            <a:r>
              <a:rPr lang="sr-Latn-BA" dirty="0">
                <a:solidFill>
                  <a:srgbClr val="4C2600"/>
                </a:solidFill>
              </a:rPr>
              <a:t> с</a:t>
            </a:r>
            <a:r>
              <a:rPr lang="en-US" dirty="0">
                <a:solidFill>
                  <a:srgbClr val="4C2600"/>
                </a:solidFill>
              </a:rPr>
              <a:t>матра</a:t>
            </a:r>
            <a:r>
              <a:rPr lang="sr-Latn-BA" dirty="0">
                <a:solidFill>
                  <a:srgbClr val="4C2600"/>
                </a:solidFill>
              </a:rPr>
              <a:t> ј</a:t>
            </a:r>
            <a:r>
              <a:rPr lang="en-US" dirty="0">
                <a:solidFill>
                  <a:srgbClr val="4C2600"/>
                </a:solidFill>
              </a:rPr>
              <a:t>едним </a:t>
            </a:r>
            <a:r>
              <a:rPr lang="en-US" dirty="0" err="1">
                <a:solidFill>
                  <a:srgbClr val="4C2600"/>
                </a:solidFill>
              </a:rPr>
              <a:t>од</a:t>
            </a:r>
            <a:r>
              <a:rPr lang="sr-Latn-BA" dirty="0">
                <a:solidFill>
                  <a:srgbClr val="4C2600"/>
                </a:solidFill>
              </a:rPr>
              <a:t> р</a:t>
            </a:r>
            <a:r>
              <a:rPr lang="sr-Cyrl-RS" dirty="0">
                <a:solidFill>
                  <a:srgbClr val="4C2600"/>
                </a:solidFill>
              </a:rPr>
              <a:t>0</a:t>
            </a:r>
            <a:r>
              <a:rPr lang="en-US" dirty="0" err="1">
                <a:solidFill>
                  <a:srgbClr val="4C2600"/>
                </a:solidFill>
              </a:rPr>
              <a:t>доначелника</a:t>
            </a:r>
            <a:r>
              <a:rPr lang="en-US" dirty="0">
                <a:solidFill>
                  <a:srgbClr val="4C2600"/>
                </a:solidFill>
              </a:rPr>
              <a:t> Српске</a:t>
            </a:r>
            <a:r>
              <a:rPr lang="sr-Latn-BA" dirty="0">
                <a:solidFill>
                  <a:srgbClr val="4C2600"/>
                </a:solidFill>
              </a:rPr>
              <a:t> п</a:t>
            </a:r>
            <a:r>
              <a:rPr lang="en-US" dirty="0">
                <a:solidFill>
                  <a:srgbClr val="4C2600"/>
                </a:solidFill>
              </a:rPr>
              <a:t>равославне</a:t>
            </a:r>
            <a:r>
              <a:rPr lang="sr-Latn-BA" dirty="0">
                <a:solidFill>
                  <a:srgbClr val="4C2600"/>
                </a:solidFill>
              </a:rPr>
              <a:t> ц</a:t>
            </a:r>
            <a:r>
              <a:rPr lang="en-US" dirty="0">
                <a:solidFill>
                  <a:srgbClr val="4C2600"/>
                </a:solidFill>
              </a:rPr>
              <a:t>ркве</a:t>
            </a:r>
            <a:r>
              <a:rPr lang="sr-Latn-BA" dirty="0">
                <a:solidFill>
                  <a:srgbClr val="4C2600"/>
                </a:solidFill>
              </a:rPr>
              <a:t> и </a:t>
            </a:r>
            <a:r>
              <a:rPr lang="en-US" dirty="0">
                <a:solidFill>
                  <a:srgbClr val="4C2600"/>
                </a:solidFill>
              </a:rPr>
              <a:t>једним</a:t>
            </a:r>
            <a:r>
              <a:rPr lang="sr-Latn-BA" dirty="0">
                <a:solidFill>
                  <a:srgbClr val="4C2600"/>
                </a:solidFill>
              </a:rPr>
              <a:t> о</a:t>
            </a:r>
            <a:r>
              <a:rPr lang="en-US" dirty="0">
                <a:solidFill>
                  <a:srgbClr val="4C2600"/>
                </a:solidFill>
              </a:rPr>
              <a:t>д највећих бораца</a:t>
            </a:r>
            <a:r>
              <a:rPr lang="sr-Latn-BA" dirty="0">
                <a:solidFill>
                  <a:srgbClr val="4C2600"/>
                </a:solidFill>
              </a:rPr>
              <a:t> п</a:t>
            </a:r>
            <a:r>
              <a:rPr lang="en-US" dirty="0">
                <a:solidFill>
                  <a:srgbClr val="4C2600"/>
                </a:solidFill>
              </a:rPr>
              <a:t>ротив богумилских</a:t>
            </a:r>
            <a:r>
              <a:rPr lang="sr-Latn-BA" dirty="0">
                <a:solidFill>
                  <a:srgbClr val="4C2600"/>
                </a:solidFill>
              </a:rPr>
              <a:t> ј</a:t>
            </a:r>
            <a:r>
              <a:rPr lang="en-US" dirty="0">
                <a:solidFill>
                  <a:srgbClr val="4C2600"/>
                </a:solidFill>
              </a:rPr>
              <a:t>еретичких учења</a:t>
            </a:r>
            <a:r>
              <a:rPr lang="sr-Latn-BA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Био је ктитор</a:t>
            </a:r>
            <a:r>
              <a:rPr lang="sr-Latn-BA" dirty="0">
                <a:solidFill>
                  <a:srgbClr val="4C2600"/>
                </a:solidFill>
              </a:rPr>
              <a:t> в</a:t>
            </a:r>
            <a:r>
              <a:rPr lang="en-US" dirty="0">
                <a:solidFill>
                  <a:srgbClr val="4C2600"/>
                </a:solidFill>
              </a:rPr>
              <a:t>еликог броја манастира и цркава</a:t>
            </a:r>
            <a:r>
              <a:rPr lang="sr-Cyrl-RS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Заједно са својом супругом Аном</a:t>
            </a:r>
            <a:r>
              <a:rPr lang="sr-Latn-BA" dirty="0">
                <a:solidFill>
                  <a:srgbClr val="4C2600"/>
                </a:solidFill>
              </a:rPr>
              <a:t> с</a:t>
            </a:r>
            <a:r>
              <a:rPr lang="en-US" dirty="0">
                <a:solidFill>
                  <a:srgbClr val="4C2600"/>
                </a:solidFill>
              </a:rPr>
              <a:t>е замонашује</a:t>
            </a:r>
            <a:r>
              <a:rPr lang="sr-Latn-BA" dirty="0">
                <a:solidFill>
                  <a:srgbClr val="4C2600"/>
                </a:solidFill>
              </a:rPr>
              <a:t> у </a:t>
            </a:r>
            <a:r>
              <a:rPr lang="en-US" dirty="0">
                <a:solidFill>
                  <a:srgbClr val="4C2600"/>
                </a:solidFill>
              </a:rPr>
              <a:t>манастиру Студеници</a:t>
            </a:r>
            <a:r>
              <a:rPr lang="sr-Latn-BA" dirty="0">
                <a:solidFill>
                  <a:srgbClr val="4C2600"/>
                </a:solidFill>
              </a:rPr>
              <a:t>, </a:t>
            </a:r>
            <a:r>
              <a:rPr lang="en-US" dirty="0">
                <a:solidFill>
                  <a:srgbClr val="4C2600"/>
                </a:solidFill>
              </a:rPr>
              <a:t>гдје добијају монашка имена Симеон и Анастасија</a:t>
            </a:r>
            <a:r>
              <a:rPr lang="sr-Latn-BA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Заједно са сином Савом</a:t>
            </a:r>
            <a:r>
              <a:rPr lang="sr-Latn-BA" dirty="0">
                <a:solidFill>
                  <a:srgbClr val="4C2600"/>
                </a:solidFill>
              </a:rPr>
              <a:t> о</a:t>
            </a:r>
            <a:r>
              <a:rPr lang="en-US" dirty="0">
                <a:solidFill>
                  <a:srgbClr val="4C2600"/>
                </a:solidFill>
              </a:rPr>
              <a:t>длази на Свету Гору</a:t>
            </a:r>
            <a:r>
              <a:rPr lang="sr-Latn-BA" dirty="0">
                <a:solidFill>
                  <a:srgbClr val="4C2600"/>
                </a:solidFill>
              </a:rPr>
              <a:t> 1198. г</a:t>
            </a:r>
            <a:r>
              <a:rPr lang="en-US" dirty="0">
                <a:solidFill>
                  <a:srgbClr val="4C2600"/>
                </a:solidFill>
              </a:rPr>
              <a:t>одине да</a:t>
            </a:r>
            <a:r>
              <a:rPr lang="sr-Latn-BA" dirty="0">
                <a:solidFill>
                  <a:srgbClr val="4C2600"/>
                </a:solidFill>
              </a:rPr>
              <a:t> о</a:t>
            </a:r>
            <a:r>
              <a:rPr lang="en-US" dirty="0">
                <a:solidFill>
                  <a:srgbClr val="4C2600"/>
                </a:solidFill>
              </a:rPr>
              <a:t>бнове манастир Хиландар</a:t>
            </a:r>
            <a:r>
              <a:rPr lang="sr-Latn-BA" dirty="0">
                <a:solidFill>
                  <a:srgbClr val="4C2600"/>
                </a:solidFill>
              </a:rPr>
              <a:t> г</a:t>
            </a:r>
            <a:r>
              <a:rPr lang="en-US" dirty="0">
                <a:solidFill>
                  <a:srgbClr val="4C2600"/>
                </a:solidFill>
              </a:rPr>
              <a:t>дје и умре</a:t>
            </a:r>
            <a:r>
              <a:rPr lang="sr-Latn-BA" dirty="0">
                <a:solidFill>
                  <a:srgbClr val="4C2600"/>
                </a:solidFill>
              </a:rPr>
              <a:t> 13. ф</a:t>
            </a:r>
            <a:r>
              <a:rPr lang="en-US" dirty="0">
                <a:solidFill>
                  <a:srgbClr val="4C2600"/>
                </a:solidFill>
              </a:rPr>
              <a:t>ебруара</a:t>
            </a:r>
            <a:r>
              <a:rPr lang="sr-Latn-BA" dirty="0">
                <a:solidFill>
                  <a:srgbClr val="4C2600"/>
                </a:solidFill>
              </a:rPr>
              <a:t> 1199. </a:t>
            </a:r>
            <a:r>
              <a:rPr lang="en-US" dirty="0">
                <a:solidFill>
                  <a:srgbClr val="4C2600"/>
                </a:solidFill>
              </a:rPr>
              <a:t>године</a:t>
            </a:r>
            <a:r>
              <a:rPr lang="sr-Latn-BA" dirty="0">
                <a:solidFill>
                  <a:srgbClr val="4C2600"/>
                </a:solidFill>
              </a:rPr>
              <a:t>. </a:t>
            </a:r>
            <a:r>
              <a:rPr lang="en-US" dirty="0">
                <a:solidFill>
                  <a:srgbClr val="4C2600"/>
                </a:solidFill>
              </a:rPr>
              <a:t>Наредне године је</a:t>
            </a:r>
            <a:r>
              <a:rPr lang="sr-Latn-BA" dirty="0">
                <a:solidFill>
                  <a:srgbClr val="4C2600"/>
                </a:solidFill>
              </a:rPr>
              <a:t> к</a:t>
            </a:r>
            <a:r>
              <a:rPr lang="en-US" dirty="0">
                <a:solidFill>
                  <a:srgbClr val="4C2600"/>
                </a:solidFill>
              </a:rPr>
              <a:t>анонизован</a:t>
            </a:r>
            <a:r>
              <a:rPr lang="sr-Latn-BA" dirty="0">
                <a:solidFill>
                  <a:srgbClr val="4C2600"/>
                </a:solidFill>
              </a:rPr>
              <a:t> к</a:t>
            </a:r>
            <a:r>
              <a:rPr lang="en-US" dirty="0">
                <a:solidFill>
                  <a:srgbClr val="4C2600"/>
                </a:solidFill>
              </a:rPr>
              <a:t>ао </a:t>
            </a:r>
            <a:r>
              <a:rPr lang="en-US" b="1" dirty="0">
                <a:solidFill>
                  <a:srgbClr val="4C2600"/>
                </a:solidFill>
              </a:rPr>
              <a:t>Свети Симеон Мироточиви</a:t>
            </a:r>
            <a:r>
              <a:rPr lang="sr-Latn-BA" dirty="0">
                <a:solidFill>
                  <a:srgbClr val="4C2600"/>
                </a:solidFill>
              </a:rPr>
              <a:t>, а </a:t>
            </a:r>
            <a:r>
              <a:rPr lang="en-US" dirty="0">
                <a:solidFill>
                  <a:srgbClr val="4C2600"/>
                </a:solidFill>
              </a:rPr>
              <a:t>његове мошти Сава</a:t>
            </a:r>
            <a:r>
              <a:rPr lang="sr-Latn-BA" dirty="0">
                <a:solidFill>
                  <a:srgbClr val="4C2600"/>
                </a:solidFill>
              </a:rPr>
              <a:t> ј</a:t>
            </a:r>
            <a:r>
              <a:rPr lang="en-US" dirty="0">
                <a:solidFill>
                  <a:srgbClr val="4C2600"/>
                </a:solidFill>
              </a:rPr>
              <a:t>е од</a:t>
            </a:r>
            <a:r>
              <a:rPr lang="sr-Cyrl-RS" dirty="0">
                <a:solidFill>
                  <a:srgbClr val="4C2600"/>
                </a:solidFill>
              </a:rPr>
              <a:t>ни</a:t>
            </a:r>
            <a:r>
              <a:rPr lang="en-US" dirty="0">
                <a:solidFill>
                  <a:srgbClr val="4C2600"/>
                </a:solidFill>
              </a:rPr>
              <a:t>о у Студеницу</a:t>
            </a:r>
            <a:r>
              <a:rPr lang="sr-Cyrl-RS" dirty="0">
                <a:solidFill>
                  <a:srgbClr val="4C2600"/>
                </a:solidFill>
              </a:rPr>
              <a:t>.</a:t>
            </a:r>
            <a:endParaRPr lang="sr-Latn-BA" dirty="0">
              <a:solidFill>
                <a:srgbClr val="4C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621" y="62564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ЖИТИЈЕ СВ. САВЕ</a:t>
            </a:r>
            <a:endParaRPr lang="bs-Cyrl-BA" sz="28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00190"/>
            <a:ext cx="2232248" cy="369332"/>
          </a:xfrm>
          <a:prstGeom prst="rect">
            <a:avLst/>
          </a:prstGeom>
          <a:noFill/>
          <a:ln w="38100" cap="sq" cmpd="dbl">
            <a:solidFill>
              <a:srgbClr val="C3793B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ЖЕЉА ЗА СИНОМ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64" y="2545118"/>
            <a:ext cx="2592288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ДИЈЕТЕ БОГОМ ДАТО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80" y="3099176"/>
            <a:ext cx="2304256" cy="646331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ДОЛАЗАК ИНОКА ИЗ СВЕТЕ ГОРЕ</a:t>
            </a:r>
            <a:endParaRPr lang="sr-Latn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64" y="3932003"/>
            <a:ext cx="2592288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БЈЕКСТВО РАСТКОВО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018766"/>
            <a:ext cx="1656184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МОНАШЕЊЕ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9217" y="2002904"/>
            <a:ext cx="3073658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ПОДИЗАЊЕ МАНАСТИРА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5" y="2545118"/>
            <a:ext cx="2475883" cy="646331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БОЛЕСТ ОЦА СИМЕОНА И СМРТ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376175"/>
            <a:ext cx="2475884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НЕСЛОГА БРАЋЕ 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648" y="3941283"/>
            <a:ext cx="2475883" cy="646331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БОЛЕСТ БРАТА СТЕФАНА И СМРТ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2766" y="4758081"/>
            <a:ext cx="2493645" cy="646331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ПУТОВАЊЕ СВ. САВЕ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998" y="5543435"/>
            <a:ext cx="864096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СМРТ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572" y="4499506"/>
            <a:ext cx="2448272" cy="369332"/>
          </a:xfrm>
          <a:prstGeom prst="rect">
            <a:avLst/>
          </a:prstGeom>
          <a:noFill/>
          <a:ln w="38100" cmpd="dbl">
            <a:solidFill>
              <a:srgbClr val="C37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ПИСМО РОДИТЕЉА</a:t>
            </a:r>
            <a:endParaRPr lang="bs-Cyrl-BA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Goran\Desktop\220px-Double-headed_eagle_of_the_Greek_Orthodox_Churc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4" y="2663755"/>
            <a:ext cx="1794503" cy="15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6749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ДОГАЂАЈИ ИЗ ЖИТИЈА У ПОРЕЂЕЊУ СА ЈЕВАНЂЕЉЕМ ПО МАТЕЈУ</a:t>
            </a:r>
            <a:endParaRPr lang="bs-Cyrl-BA" sz="20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437" y="1367182"/>
            <a:ext cx="390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Св. Сава распознаје своју личност, своје мјесто и људе око њега.</a:t>
            </a:r>
          </a:p>
          <a:p>
            <a:r>
              <a:rPr lang="sr-Cyrl-RS" dirty="0">
                <a:solidFill>
                  <a:srgbClr val="4C2600"/>
                </a:solidFill>
              </a:rPr>
              <a:t>Међу наративним  мотивима наглашавам0: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442" y="136792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У поређењу са мотивима из Јеванђеља: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3768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Мир и спокој</a:t>
            </a:r>
          </a:p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Душа</a:t>
            </a:r>
          </a:p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Човјек </a:t>
            </a:r>
          </a:p>
          <a:p>
            <a:pPr marL="285750" indent="-285750">
              <a:buClr>
                <a:srgbClr val="3A1D00"/>
              </a:buClr>
              <a:buFont typeface="Wingdings" pitchFamily="2" charset="2"/>
              <a:buChar char="v"/>
            </a:pPr>
            <a:endParaRPr lang="sr-Latn-BA" dirty="0"/>
          </a:p>
        </p:txBody>
      </p:sp>
      <p:sp>
        <p:nvSpPr>
          <p:cNvPr id="9" name="TextBox 8"/>
          <p:cNvSpPr txBox="1"/>
          <p:nvPr/>
        </p:nvSpPr>
        <p:spPr>
          <a:xfrm>
            <a:off x="5269382" y="235664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Со</a:t>
            </a:r>
            <a:r>
              <a:rPr lang="sr-Latn-BA" dirty="0">
                <a:solidFill>
                  <a:srgbClr val="4C2600"/>
                </a:solidFill>
              </a:rPr>
              <a:t>(з</a:t>
            </a:r>
            <a:r>
              <a:rPr lang="en-US" dirty="0">
                <a:solidFill>
                  <a:srgbClr val="4C2600"/>
                </a:solidFill>
              </a:rPr>
              <a:t>емљи</a:t>
            </a:r>
            <a:r>
              <a:rPr lang="sr-Latn-BA" dirty="0">
                <a:solidFill>
                  <a:srgbClr val="4C2600"/>
                </a:solidFill>
              </a:rPr>
              <a:t>)</a:t>
            </a:r>
            <a:r>
              <a:rPr lang="en-US" dirty="0">
                <a:solidFill>
                  <a:srgbClr val="4C2600"/>
                </a:solidFill>
              </a:rPr>
              <a:t>-</a:t>
            </a:r>
            <a:r>
              <a:rPr lang="sr-Cyrl-RS" dirty="0">
                <a:solidFill>
                  <a:srgbClr val="4C2600"/>
                </a:solidFill>
              </a:rPr>
              <a:t> </a:t>
            </a:r>
            <a:r>
              <a:rPr lang="en-US" dirty="0">
                <a:solidFill>
                  <a:srgbClr val="4C2600"/>
                </a:solidFill>
              </a:rPr>
              <a:t>ученици</a:t>
            </a: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С</a:t>
            </a:r>
            <a:r>
              <a:rPr lang="en-US" dirty="0">
                <a:solidFill>
                  <a:srgbClr val="4C2600"/>
                </a:solidFill>
              </a:rPr>
              <a:t>вјетлос</a:t>
            </a:r>
            <a:r>
              <a:rPr lang="sr-Cyrl-RS" dirty="0">
                <a:solidFill>
                  <a:srgbClr val="4C2600"/>
                </a:solidFill>
              </a:rPr>
              <a:t>т</a:t>
            </a:r>
            <a:r>
              <a:rPr lang="sr-Latn-BA" dirty="0">
                <a:solidFill>
                  <a:srgbClr val="4C2600"/>
                </a:solidFill>
              </a:rPr>
              <a:t>- д</a:t>
            </a:r>
            <a:r>
              <a:rPr lang="en-US" dirty="0">
                <a:solidFill>
                  <a:srgbClr val="4C2600"/>
                </a:solidFill>
              </a:rPr>
              <a:t>јело</a:t>
            </a:r>
            <a:r>
              <a:rPr lang="sr-Latn-BA" dirty="0">
                <a:solidFill>
                  <a:srgbClr val="4C2600"/>
                </a:solidFill>
              </a:rPr>
              <a:t> љ</a:t>
            </a:r>
            <a:r>
              <a:rPr lang="en-US" dirty="0">
                <a:solidFill>
                  <a:srgbClr val="4C2600"/>
                </a:solidFill>
              </a:rPr>
              <a:t>удско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08518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C2600"/>
                </a:solidFill>
                <a:latin typeface="Monotype Corsiva" pitchFamily="66" charset="0"/>
              </a:rPr>
              <a:t>Ж</a:t>
            </a:r>
            <a:r>
              <a:rPr lang="sr-Cyrl-RS" sz="2000" b="1" dirty="0">
                <a:solidFill>
                  <a:srgbClr val="4C2600"/>
                </a:solidFill>
                <a:latin typeface="Monotype Corsiva" pitchFamily="66" charset="0"/>
              </a:rPr>
              <a:t>итије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„</a:t>
            </a:r>
            <a:r>
              <a:rPr lang="sr-Cyrl-RS" sz="2000" dirty="0">
                <a:solidFill>
                  <a:srgbClr val="4C2600"/>
                </a:solidFill>
                <a:latin typeface="Monotype Corsiva" pitchFamily="66" charset="0"/>
              </a:rPr>
              <a:t>...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ово није било без Бога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, н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его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ш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тавише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и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звољење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њ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егове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д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оброте и милосрђа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, д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а се свјетлост зашавши у гору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н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е покрије као под мерицом и да се многи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, п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росвећену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послије 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од њега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, н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е лише светлости стасења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.“</a:t>
            </a:r>
          </a:p>
          <a:p>
            <a:r>
              <a:rPr lang="en-US" sz="2000" b="1" dirty="0">
                <a:solidFill>
                  <a:srgbClr val="4C2600"/>
                </a:solidFill>
                <a:latin typeface="Monotype Corsiva" pitchFamily="66" charset="0"/>
              </a:rPr>
              <a:t>Ј</a:t>
            </a:r>
            <a:r>
              <a:rPr lang="sr-Cyrl-RS" sz="2000" b="1" dirty="0">
                <a:solidFill>
                  <a:srgbClr val="4C2600"/>
                </a:solidFill>
                <a:latin typeface="Monotype Corsiva" pitchFamily="66" charset="0"/>
              </a:rPr>
              <a:t>еванђеље</a:t>
            </a:r>
            <a:r>
              <a:rPr lang="sr-Latn-BA" sz="2000" b="1" dirty="0">
                <a:solidFill>
                  <a:srgbClr val="4C2600"/>
                </a:solidFill>
                <a:latin typeface="Monotype Corsiva" pitchFamily="66" charset="0"/>
              </a:rPr>
              <a:t>(</a:t>
            </a:r>
            <a:r>
              <a:rPr lang="sr-Cyrl-RS" sz="2000" dirty="0" err="1">
                <a:solidFill>
                  <a:srgbClr val="4C2600"/>
                </a:solidFill>
                <a:latin typeface="Monotype Corsiva" pitchFamily="66" charset="0"/>
              </a:rPr>
              <a:t>Мт</a:t>
            </a:r>
            <a:r>
              <a:rPr lang="sr-Cyrl-RS" sz="2000" dirty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5,15</a:t>
            </a:r>
            <a:r>
              <a:rPr lang="sr-Cyrl-RS" sz="2000" dirty="0">
                <a:solidFill>
                  <a:srgbClr val="4C2600"/>
                </a:solidFill>
                <a:latin typeface="Monotype Corsiva" pitchFamily="66" charset="0"/>
              </a:rPr>
              <a:t>- СО 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ЗЕМЉИ И СВЈЕТЛОСТ СВИЈЕТУ</a:t>
            </a:r>
            <a:r>
              <a:rPr lang="sr-Cyrl-RS" sz="2000" b="1" dirty="0">
                <a:solidFill>
                  <a:srgbClr val="4C2600"/>
                </a:solidFill>
                <a:latin typeface="Monotype Corsiva" pitchFamily="66" charset="0"/>
              </a:rPr>
              <a:t>) 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 „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Нити се ужиже свјетиљка и меће под суд него на свећњак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, 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те светл</a:t>
            </a:r>
            <a:r>
              <a:rPr lang="sr-Cyrl-RS" sz="2000" dirty="0">
                <a:solidFill>
                  <a:srgbClr val="4C2600"/>
                </a:solidFill>
                <a:latin typeface="Monotype Corsiva" pitchFamily="66" charset="0"/>
              </a:rPr>
              <a:t>и</a:t>
            </a:r>
            <a:r>
              <a:rPr lang="en-US" sz="2000" dirty="0">
                <a:solidFill>
                  <a:srgbClr val="4C2600"/>
                </a:solidFill>
                <a:latin typeface="Monotype Corsiva" pitchFamily="66" charset="0"/>
              </a:rPr>
              <a:t> свима који су у кићи</a:t>
            </a:r>
            <a:r>
              <a:rPr lang="sr-Latn-BA" sz="2000" dirty="0">
                <a:solidFill>
                  <a:srgbClr val="4C2600"/>
                </a:solidFill>
                <a:latin typeface="Monotype Corsiva" pitchFamily="66" charset="0"/>
              </a:rPr>
              <a:t>.“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7734" y="4408133"/>
            <a:ext cx="47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  <a:r>
              <a:rPr lang="sr-Cyrl-RS" dirty="0">
                <a:solidFill>
                  <a:srgbClr val="4C2600"/>
                </a:solidFill>
              </a:rPr>
              <a:t> Спасење долази са одрицањем себе </a:t>
            </a:r>
            <a:r>
              <a:rPr lang="en-US" b="1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  <a:endParaRPr lang="bs-Cyrl-BA" b="1" dirty="0">
              <a:ln w="12700">
                <a:solidFill>
                  <a:srgbClr val="4C2600"/>
                </a:solidFill>
              </a:ln>
              <a:solidFill>
                <a:srgbClr val="4C2600"/>
              </a:solidFill>
            </a:endParaRPr>
          </a:p>
        </p:txBody>
      </p:sp>
      <p:pic>
        <p:nvPicPr>
          <p:cNvPr id="1026" name="Picture 2" descr="C:\Users\Goran\Desktop\ljiljan-logo-0326F4E302-seeklogo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00" y="4327415"/>
            <a:ext cx="360040" cy="4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ran\Desktop\ljiljan-logo-0326F4E302-seeklogo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89" y="4327415"/>
            <a:ext cx="377477" cy="4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Goran\Desktop\01271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6372" y1="54601" x2="62231" y2="58206"/>
                        <a14:backgroundMark x1="66703" y1="54294" x2="64771" y2="60890"/>
                        <a14:backgroundMark x1="64384" y1="62960" x2="64881" y2="63957"/>
                        <a14:backgroundMark x1="75649" y1="26534" x2="75649" y2="26534"/>
                        <a14:backgroundMark x1="75870" y1="25997" x2="83545" y2="19402"/>
                        <a14:backgroundMark x1="83324" y1="19555" x2="83324" y2="19555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31212"/>
            <a:ext cx="2957689" cy="21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318" y="54868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Св. Сава се ослобађа свијета ради Бога. Међу наративним мотивима наглашавамо: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48680"/>
            <a:ext cx="319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У поређењу са мотивима из Јеванђеља: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47201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/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Божје навођење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Љубав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Одрицање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0168" y="162880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Камење- људи нејаки духом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Трње- уживање, пожуда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Сјеме- Божија ријеч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Кукољ- јерес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317" y="4448097"/>
            <a:ext cx="8005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2600"/>
                </a:solidFill>
                <a:latin typeface="Monotype Corsiva" pitchFamily="66" charset="0"/>
              </a:rPr>
              <a:t>Ж</a:t>
            </a:r>
            <a:r>
              <a:rPr lang="sr-Cyrl-RS" b="1" dirty="0">
                <a:solidFill>
                  <a:srgbClr val="4C2600"/>
                </a:solidFill>
                <a:latin typeface="Monotype Corsiva" pitchFamily="66" charset="0"/>
              </a:rPr>
              <a:t>итије</a:t>
            </a:r>
            <a:r>
              <a:rPr lang="en-US" b="1" dirty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„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Него пожури да изврши своју добру жељу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да не би како сејач зла посејао кукољ у срце твоје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и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оснаживши се угушио пшеницу твоју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д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обру мисао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т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е да не одустанеш од такве тежње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и задржан љубављу према телу и сласти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као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што кажем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н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ишта не успеш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;“</a:t>
            </a:r>
            <a:endParaRPr lang="sr-Cyrl-RS" dirty="0">
              <a:solidFill>
                <a:srgbClr val="4C2600"/>
              </a:solidFill>
              <a:latin typeface="Monotype Corsiva" pitchFamily="66" charset="0"/>
            </a:endParaRPr>
          </a:p>
          <a:p>
            <a:pPr lvl="0"/>
            <a:r>
              <a:rPr lang="en-US" b="1" dirty="0">
                <a:solidFill>
                  <a:srgbClr val="4C2600"/>
                </a:solidFill>
                <a:latin typeface="Monotype Corsiva" pitchFamily="66" charset="0"/>
              </a:rPr>
              <a:t>J</a:t>
            </a:r>
            <a:r>
              <a:rPr lang="sr-Cyrl-RS" b="1" dirty="0">
                <a:solidFill>
                  <a:srgbClr val="4C2600"/>
                </a:solidFill>
                <a:latin typeface="Monotype Corsiva" pitchFamily="66" charset="0"/>
              </a:rPr>
              <a:t>еванђеље</a:t>
            </a:r>
            <a:r>
              <a:rPr lang="sr-Latn-BA" b="1" dirty="0">
                <a:solidFill>
                  <a:srgbClr val="4C2600"/>
                </a:solidFill>
                <a:latin typeface="Monotype Corsiva" pitchFamily="66" charset="0"/>
              </a:rPr>
              <a:t>(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M</a:t>
            </a:r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т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  13, 24-30</a:t>
            </a:r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,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 36-43</a:t>
            </a:r>
            <a:r>
              <a:rPr lang="sr-Cyrl-RS" b="1" dirty="0">
                <a:solidFill>
                  <a:srgbClr val="4C2600"/>
                </a:solidFill>
                <a:latin typeface="Monotype Corsiva" pitchFamily="66" charset="0"/>
              </a:rPr>
              <a:t>- </a:t>
            </a:r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О ПШЕНИЦИ И КУКОЉУ</a:t>
            </a:r>
            <a:r>
              <a:rPr lang="sr-Latn-BA" b="1" dirty="0">
                <a:solidFill>
                  <a:srgbClr val="4C2600"/>
                </a:solidFill>
                <a:latin typeface="Monotype Corsiva" pitchFamily="66" charset="0"/>
              </a:rPr>
              <a:t>)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 „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Тада отпусти Исус народ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и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дође у кићу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.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И приступише му ученици његови говорећи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: „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Протумачи нам причу о кукољу на њиви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“.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А он одговарајући рече им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: „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Који сеје добро семе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т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о је Син Човјечији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а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њива је свет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;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а добро семе синови су Царства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, а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кукољ синови су зла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.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А непријатељ који га је посејао јесте ђаво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; а 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жетеоци су анђели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.“</a:t>
            </a:r>
          </a:p>
          <a:p>
            <a:endParaRPr lang="sr-Latn-BA" dirty="0"/>
          </a:p>
        </p:txBody>
      </p:sp>
      <p:pic>
        <p:nvPicPr>
          <p:cNvPr id="2050" name="Picture 2" descr="C:\Users\Goran\Desktop\63-630340_dove-of-the-holy-spirit-holy-spirit-p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563" y1="7500" x2="22188" y2="15625"/>
                        <a14:foregroundMark x1="21563" y1="17500" x2="14375" y2="28125"/>
                        <a14:foregroundMark x1="14688" y1="29688" x2="11563" y2="39375"/>
                        <a14:foregroundMark x1="11250" y1="41250" x2="11250" y2="53125"/>
                        <a14:foregroundMark x1="11563" y1="54688" x2="12812" y2="67813"/>
                        <a14:foregroundMark x1="12500" y1="68125" x2="18750" y2="79375"/>
                        <a14:foregroundMark x1="19063" y1="79375" x2="28750" y2="87813"/>
                        <a14:foregroundMark x1="28438" y1="87813" x2="41875" y2="94063"/>
                        <a14:foregroundMark x1="41875" y1="94688" x2="52812" y2="94688"/>
                        <a14:foregroundMark x1="53125" y1="94688" x2="65000" y2="91563"/>
                        <a14:foregroundMark x1="66875" y1="91250" x2="76875" y2="84375"/>
                        <a14:foregroundMark x1="79063" y1="82813" x2="85313" y2="70625"/>
                        <a14:foregroundMark x1="86563" y1="68125" x2="89063" y2="54375"/>
                        <a14:foregroundMark x1="89063" y1="52812" x2="88750" y2="39063"/>
                        <a14:foregroundMark x1="88750" y1="39375" x2="85000" y2="27500"/>
                        <a14:foregroundMark x1="84063" y1="25938" x2="79063" y2="17188"/>
                        <a14:foregroundMark x1="78438" y1="16875" x2="73438" y2="12812"/>
                        <a14:foregroundMark x1="71875" y1="11875" x2="64063" y2="7500"/>
                        <a14:foregroundMark x1="62500" y1="6875" x2="50625" y2="4688"/>
                        <a14:foregroundMark x1="48438" y1="5000" x2="35313" y2="6563"/>
                        <a14:foregroundMark x1="39688" y1="54063" x2="25313" y2="59688"/>
                        <a14:foregroundMark x1="25625" y1="59688" x2="29063" y2="69063"/>
                        <a14:foregroundMark x1="29063" y1="69063" x2="36563" y2="60625"/>
                        <a14:foregroundMark x1="36563" y1="60313" x2="41250" y2="56875"/>
                        <a14:foregroundMark x1="56563" y1="55313" x2="57500" y2="57188"/>
                        <a14:foregroundMark x1="57500" y1="57188" x2="69063" y2="67813"/>
                        <a14:foregroundMark x1="70000" y1="68438" x2="73750" y2="60625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64776"/>
            <a:ext cx="2124404" cy="19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5690" y="40091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  <a:r>
              <a:rPr lang="sr-Cyrl-RS" dirty="0">
                <a:solidFill>
                  <a:srgbClr val="4C2600"/>
                </a:solidFill>
              </a:rPr>
              <a:t>Благо је ономе што ушима чује, очима види, а срцем разумије</a:t>
            </a:r>
            <a:r>
              <a:rPr lang="sr-Cyrl-RS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  <a:endParaRPr lang="bs-Cyrl-BA" dirty="0">
              <a:ln w="12700">
                <a:solidFill>
                  <a:srgbClr val="4C2600"/>
                </a:solidFill>
              </a:ln>
              <a:solidFill>
                <a:srgbClr val="4C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79" y="47667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Св. Сава се суочава са Стефановом смрћу, дарује спас души. Међу наративним мотивима наглашавамо: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766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У поређењу са мотивима из јеванђеља: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791" y="1988840"/>
            <a:ext cx="235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Вјера</a:t>
            </a:r>
          </a:p>
          <a:p>
            <a:pPr>
              <a:buClr>
                <a:srgbClr val="4C2600"/>
              </a:buClr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Исцјељење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6" y="198884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Живот- вјера</a:t>
            </a:r>
          </a:p>
          <a:p>
            <a:pPr>
              <a:buClr>
                <a:srgbClr val="4C2600"/>
              </a:buClr>
            </a:pPr>
            <a:endParaRPr lang="sr-Cyrl-RS" dirty="0">
              <a:solidFill>
                <a:srgbClr val="4C2600"/>
              </a:solidFill>
            </a:endParaRP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r>
              <a:rPr lang="sr-Cyrl-RS" dirty="0">
                <a:solidFill>
                  <a:srgbClr val="4C2600"/>
                </a:solidFill>
              </a:rPr>
              <a:t>Моћ- ријеч</a:t>
            </a:r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sr-Cyrl-RS" dirty="0"/>
          </a:p>
          <a:p>
            <a:pPr marL="285750" indent="-285750">
              <a:buClr>
                <a:srgbClr val="4C2600"/>
              </a:buClr>
              <a:buFont typeface="Wingdings" pitchFamily="2" charset="2"/>
              <a:buChar char="v"/>
            </a:pPr>
            <a:endParaRPr lang="bs-Cyrl-BA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4212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  <a:r>
              <a:rPr lang="sr-Cyrl-RS" dirty="0">
                <a:solidFill>
                  <a:srgbClr val="4C2600"/>
                </a:solidFill>
              </a:rPr>
              <a:t>Душа бива у тијелу док је Бог држи</a:t>
            </a:r>
            <a:r>
              <a:rPr lang="bs-Cyrl-BA" dirty="0">
                <a:ln w="12700">
                  <a:solidFill>
                    <a:srgbClr val="4C2600"/>
                  </a:solidFill>
                </a:ln>
                <a:solidFill>
                  <a:srgbClr val="4C2600"/>
                </a:solidFill>
              </a:rPr>
              <a:t>~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7992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2600"/>
                </a:solidFill>
                <a:latin typeface="Monotype Corsiva" pitchFamily="66" charset="0"/>
              </a:rPr>
              <a:t>Ж</a:t>
            </a:r>
            <a:r>
              <a:rPr lang="sr-Cyrl-RS" b="1" dirty="0">
                <a:solidFill>
                  <a:srgbClr val="4C2600"/>
                </a:solidFill>
                <a:latin typeface="Monotype Corsiva" pitchFamily="66" charset="0"/>
              </a:rPr>
              <a:t>итије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„</a:t>
            </a:r>
            <a:r>
              <a:rPr lang="en-US" dirty="0">
                <a:solidFill>
                  <a:srgbClr val="4C2600"/>
                </a:solidFill>
                <a:latin typeface="Monotype Corsiva" pitchFamily="66" charset="0"/>
              </a:rPr>
              <a:t>Молбе за сина сатникова ниси презрео</a:t>
            </a:r>
            <a:r>
              <a:rPr lang="sr-Latn-BA" dirty="0">
                <a:solidFill>
                  <a:srgbClr val="4C2600"/>
                </a:solidFill>
                <a:latin typeface="Monotype Corsiva" pitchFamily="66" charset="0"/>
              </a:rPr>
              <a:t>.“</a:t>
            </a:r>
            <a:endParaRPr lang="sr-Cyrl-RS" dirty="0">
              <a:solidFill>
                <a:srgbClr val="4C2600"/>
              </a:solidFill>
              <a:latin typeface="Monotype Corsiva" pitchFamily="66" charset="0"/>
            </a:endParaRPr>
          </a:p>
          <a:p>
            <a:r>
              <a:rPr lang="sr-Cyrl-RS" b="1" dirty="0">
                <a:solidFill>
                  <a:srgbClr val="4C2600"/>
                </a:solidFill>
                <a:latin typeface="Monotype Corsiva" pitchFamily="66" charset="0"/>
              </a:rPr>
              <a:t>Јеванђеље</a:t>
            </a:r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(</a:t>
            </a:r>
            <a:r>
              <a:rPr lang="sr-Cyrl-RS" dirty="0" err="1">
                <a:solidFill>
                  <a:srgbClr val="4C2600"/>
                </a:solidFill>
                <a:latin typeface="Monotype Corsiva" pitchFamily="66" charset="0"/>
              </a:rPr>
              <a:t>Мт</a:t>
            </a:r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 8, 5-7;13-ВЈЕРА РИМСКОГ КАПЕТАНА) „...приступи му капетан молећи га и говорећи: „ Господе, слуга мој лежи дома одузет, и страшно се мучи. А Исус му рече: „ Ја ћу доћи и исцелићу га.“  И капетан одговори и рече:“ Господе, нисам достојан да под кров мој уђеш, него само реци реч, и оздравиће слуга мој.“ А капетану рече Исус: „ Иди, и како си веровао нека ти буде.“</a:t>
            </a:r>
          </a:p>
          <a:p>
            <a:r>
              <a:rPr lang="sr-Cyrl-RS" dirty="0">
                <a:solidFill>
                  <a:srgbClr val="4C2600"/>
                </a:solidFill>
                <a:latin typeface="Monotype Corsiva" pitchFamily="66" charset="0"/>
              </a:rPr>
              <a:t>И оздрави слуга његов у тај час.“ </a:t>
            </a:r>
          </a:p>
          <a:p>
            <a:endParaRPr lang="sr-Latn-BA" dirty="0">
              <a:solidFill>
                <a:srgbClr val="4C2600"/>
              </a:solidFill>
              <a:latin typeface="Monotype Corsiva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10" y="4171521"/>
            <a:ext cx="360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09" y="4171521"/>
            <a:ext cx="360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Goran\Desktop\symbol-of-purity-and-love-of-two-white-pigeons-bird-of-peace-religious-JR650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71" l="0" r="54154"/>
                    </a14:imgEffect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9" y="2658996"/>
            <a:ext cx="39624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oran\Desktop\symbol-of-purity-and-love-of-two-white-pigeons-bird-of-peace-religious-JR650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2077" r="97769"/>
                    </a14:imgEffect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60" y="2473162"/>
            <a:ext cx="4391055" cy="24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oran\Desktop\presvyataya-troica-tajna-hristianstva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01" y="1677001"/>
            <a:ext cx="1525166" cy="225235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486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СТИЛСКЕ ФИГУРЕ</a:t>
            </a:r>
            <a:endParaRPr lang="bs-Cyrl-BA" sz="2000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00" y="37944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„...да се светлост зашавши у гору не покрије као под мерицом.“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Теодосијево дјело обилује стилским фигурама, а највише се истичу: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2222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4C2600"/>
                </a:solidFill>
              </a:rPr>
              <a:t>Епитети</a:t>
            </a:r>
            <a:endParaRPr lang="bs-Cyrl-BA" b="1" dirty="0">
              <a:solidFill>
                <a:srgbClr val="4C2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2768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Благонарочити дани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05" y="3101109"/>
            <a:ext cx="132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Богодани народ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310111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Доброплодна замља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7379" y="391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Саздана црква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1363" y="39188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Несита душа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2768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Благоухани мир</a:t>
            </a:r>
            <a:endParaRPr lang="bs-Cyrl-BA" dirty="0">
              <a:solidFill>
                <a:srgbClr val="4C26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1979712" y="2708920"/>
            <a:ext cx="216024" cy="392189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99792" y="2708920"/>
            <a:ext cx="216024" cy="392191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03848" y="3424274"/>
            <a:ext cx="432048" cy="0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843808" y="3609011"/>
            <a:ext cx="216024" cy="360040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087725" y="3591600"/>
            <a:ext cx="252027" cy="377451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1"/>
          </p:cNvCxnSpPr>
          <p:nvPr/>
        </p:nvCxnSpPr>
        <p:spPr>
          <a:xfrm flipH="1">
            <a:off x="1655676" y="3406934"/>
            <a:ext cx="396044" cy="0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88224" y="47926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4C2600"/>
                </a:solidFill>
              </a:rPr>
              <a:t>Поређење</a:t>
            </a:r>
            <a:endParaRPr lang="bs-Cyrl-BA" b="1" dirty="0">
              <a:solidFill>
                <a:srgbClr val="4C26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43800" y="555788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Гневан као рис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29377" y="476249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Презревши као непостојеће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27884" y="5557882"/>
            <a:ext cx="3603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„...и као доброплодна земља семе примајући у срце своје речи старца“</a:t>
            </a:r>
            <a:endParaRPr lang="bs-Cyrl-BA" dirty="0">
              <a:solidFill>
                <a:srgbClr val="4C26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023059" y="4473985"/>
            <a:ext cx="216024" cy="323165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225397" y="4977276"/>
            <a:ext cx="362827" cy="0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023059" y="5175001"/>
            <a:ext cx="216024" cy="270223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588224" y="5166484"/>
            <a:ext cx="216024" cy="278740"/>
          </a:xfrm>
          <a:prstGeom prst="straightConnector1">
            <a:avLst/>
          </a:prstGeom>
          <a:ln w="19050">
            <a:solidFill>
              <a:srgbClr val="4C2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oran\Desktop\15193505_1206409239429327_723818819873359688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2" b="95072" l="1830" r="98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72" flipH="1">
            <a:off x="5381540" y="1822971"/>
            <a:ext cx="3600497" cy="18874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ran\Desktop\000028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" b="98286" l="429" r="98429">
                        <a14:backgroundMark x1="9857" y1="94286" x2="5571" y2="96429"/>
                        <a14:backgroundMark x1="11571" y1="93143" x2="8857" y2="94286"/>
                        <a14:backgroundMark x1="6286" y1="89714" x2="2714" y2="95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437">
            <a:off x="891711" y="4775881"/>
            <a:ext cx="2116788" cy="2116787"/>
          </a:xfrm>
          <a:prstGeom prst="rect">
            <a:avLst/>
          </a:prstGeom>
          <a:noFill/>
          <a:effectLst>
            <a:outerShdw blurRad="101600" dist="38100" dir="5400000" sx="106000" sy="106000" algn="t" rotWithShape="0">
              <a:srgbClr val="8A5C2E">
                <a:alpha val="9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5575">
            <a:off x="547548" y="3527468"/>
            <a:ext cx="2805113" cy="2805113"/>
          </a:xfrm>
          <a:prstGeom prst="rect">
            <a:avLst/>
          </a:prstGeom>
          <a:noFill/>
          <a:ln>
            <a:noFill/>
          </a:ln>
          <a:effectLst>
            <a:outerShdw blurRad="101600" dist="101600" dir="3660000" sx="106000" sy="106000" algn="ctr" rotWithShape="0">
              <a:srgbClr val="8A5C2E">
                <a:alpha val="9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20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43673 L 4.44444E-6 -3.7497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56798"/>
            <a:ext cx="358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„...птице у гнезду сеђаху, кишом и ветрима шибани, сунцем и врућином паљени...“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69" y="2985797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„...а овај чувши ову ријеч, која је пролазила кроз његово срце као копље.“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53120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„...огњене сузе љубави зраке очију његових прокриваху.“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2069" y="221486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„...оружје  бола душу његову пробадаше.“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940" y="2985797"/>
            <a:ext cx="358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„...свети архиепископ га украси светим и анђелским и великим образом иночаства.“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160" y="692696"/>
            <a:ext cx="147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4C2600"/>
                </a:solidFill>
              </a:rPr>
              <a:t>Хипербола</a:t>
            </a:r>
            <a:endParaRPr lang="bs-Cyrl-BA" b="1" dirty="0">
              <a:solidFill>
                <a:srgbClr val="4C2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160" y="4149080"/>
            <a:ext cx="13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4C2600"/>
                </a:solidFill>
              </a:rPr>
              <a:t>Метафора</a:t>
            </a:r>
            <a:endParaRPr lang="bs-Cyrl-BA" b="1" dirty="0">
              <a:solidFill>
                <a:srgbClr val="4C2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139" y="5831707"/>
            <a:ext cx="349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„...немој да паднеш у болест.“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9972" y="5905364"/>
            <a:ext cx="33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„Прими, Господе, опет у миру душу његову.“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4883967"/>
            <a:ext cx="358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„...да буде опет жив данашњи дан до ноћи која долази.“</a:t>
            </a:r>
            <a:endParaRPr lang="bs-Cyrl-BA" dirty="0">
              <a:solidFill>
                <a:srgbClr val="4C2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1" y="4894093"/>
            <a:ext cx="400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4C2600"/>
                </a:solidFill>
              </a:rPr>
              <a:t>„...мирисним ваздухом напајани, причијим цвркутом поучавани...“</a:t>
            </a:r>
            <a:endParaRPr lang="bs-Cyrl-BA" dirty="0">
              <a:solidFill>
                <a:srgbClr val="4C2600"/>
              </a:solidFill>
            </a:endParaRPr>
          </a:p>
        </p:txBody>
      </p:sp>
      <p:pic>
        <p:nvPicPr>
          <p:cNvPr id="3074" name="Picture 2" descr="C:\Users\Goran\Desktop\IMG-86164cadb330135a2b1ab45de72880c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3" b="94313" l="8688" r="91688">
                        <a14:foregroundMark x1="40938" y1="18750" x2="42688" y2="17688"/>
                        <a14:foregroundMark x1="55875" y1="17875" x2="57500" y2="18938"/>
                        <a14:foregroundMark x1="67375" y1="18250" x2="68250" y2="17375"/>
                        <a14:foregroundMark x1="80563" y1="41813" x2="81125" y2="43938"/>
                        <a14:foregroundMark x1="83188" y1="47625" x2="83188" y2="50813"/>
                        <a14:foregroundMark x1="81813" y1="54500" x2="80188" y2="58750"/>
                        <a14:foregroundMark x1="80750" y1="31813" x2="81250" y2="30562"/>
                        <a14:foregroundMark x1="70500" y1="16500" x2="72438" y2="16500"/>
                        <a14:foregroundMark x1="62750" y1="16500" x2="64688" y2="16813"/>
                        <a14:foregroundMark x1="87438" y1="12750" x2="87938" y2="13500"/>
                        <a14:foregroundMark x1="83938" y1="11375" x2="83375" y2="12937"/>
                        <a14:foregroundMark x1="84625" y1="10688" x2="85875" y2="11688"/>
                        <a14:foregroundMark x1="87063" y1="15563" x2="88125" y2="14563"/>
                        <a14:backgroundMark x1="85125" y1="11875" x2="85125" y2="11875"/>
                        <a14:backgroundMark x1="87438" y1="14188" x2="87438" y2="14188"/>
                        <a14:backgroundMark x1="83750" y1="15438" x2="83750" y2="15438"/>
                        <a14:backgroundMark x1="83750" y1="39000" x2="83750" y2="39000"/>
                        <a14:backgroundMark x1="83938" y1="61938" x2="83938" y2="61938"/>
                        <a14:backgroundMark x1="83375" y1="60188" x2="83750" y2="61187"/>
                        <a14:backgroundMark x1="84250" y1="36563" x2="83563" y2="39375"/>
                        <a14:backgroundMark x1="59062" y1="15438" x2="61375" y2="15063"/>
                        <a14:backgroundMark x1="36188" y1="14875" x2="38313" y2="15563"/>
                        <a14:backgroundMark x1="65938" y1="16500" x2="68438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22" y="-436710"/>
            <a:ext cx="5782487" cy="57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6868" y="-412297"/>
            <a:ext cx="5758073" cy="575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71083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8">
      <a:dk1>
        <a:srgbClr val="FFFFFF"/>
      </a:dk1>
      <a:lt1>
        <a:sysClr val="window" lastClr="FFFFFF"/>
      </a:lt1>
      <a:dk2>
        <a:srgbClr val="602400"/>
      </a:dk2>
      <a:lt2>
        <a:srgbClr val="FFFFFF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849</TotalTime>
  <Words>1433</Words>
  <Application>Microsoft Office PowerPoint</Application>
  <PresentationFormat>Пројекција на екрану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15</vt:i4>
      </vt:variant>
    </vt:vector>
  </HeadingPairs>
  <TitlesOfParts>
    <vt:vector size="21" baseType="lpstr">
      <vt:lpstr>Book Antiqua</vt:lpstr>
      <vt:lpstr>Constantia</vt:lpstr>
      <vt:lpstr>Monotype Corsiva</vt:lpstr>
      <vt:lpstr>Wingdings</vt:lpstr>
      <vt:lpstr>Wingdings 2</vt:lpstr>
      <vt:lpstr>Paper</vt:lpstr>
      <vt:lpstr>Житије Св. Саве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Житије Св. Саве</dc:title>
  <dc:creator>Goran</dc:creator>
  <cp:lastModifiedBy>Sanja D</cp:lastModifiedBy>
  <cp:revision>123</cp:revision>
  <dcterms:created xsi:type="dcterms:W3CDTF">2022-05-07T10:24:55Z</dcterms:created>
  <dcterms:modified xsi:type="dcterms:W3CDTF">2022-06-05T15:09:12Z</dcterms:modified>
</cp:coreProperties>
</file>