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14"/>
  </p:notesMasterIdLst>
  <p:handoutMasterIdLst>
    <p:handoutMasterId r:id="rId15"/>
  </p:handoutMasterIdLst>
  <p:sldIdLst>
    <p:sldId id="267" r:id="rId5"/>
    <p:sldId id="278" r:id="rId6"/>
    <p:sldId id="279" r:id="rId7"/>
    <p:sldId id="280" r:id="rId8"/>
    <p:sldId id="281" r:id="rId9"/>
    <p:sldId id="271" r:id="rId10"/>
    <p:sldId id="282" r:id="rId11"/>
    <p:sldId id="283" r:id="rId12"/>
    <p:sldId id="284" r:id="rId1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9" autoAdjust="0"/>
  </p:normalViewPr>
  <p:slideViewPr>
    <p:cSldViewPr>
      <p:cViewPr varScale="1">
        <p:scale>
          <a:sx n="82" d="100"/>
          <a:sy n="82" d="100"/>
        </p:scale>
        <p:origin x="677" y="7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t>6/8/2022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t>6/8/2022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6/8/2022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6/8/2022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6/8/2022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6/8/2022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6/8/2022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6/8/2022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6/8/2022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Rounded Rectangle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6/8/2022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482" y="1752600"/>
            <a:ext cx="9435241" cy="198119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sr-Cyrl-BA" dirty="0"/>
              <a:t>Житије Св. Саве и Јеванђеоски наратив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6792" y="4038601"/>
            <a:ext cx="9429931" cy="533400"/>
          </a:xfrm>
        </p:spPr>
        <p:txBody>
          <a:bodyPr>
            <a:normAutofit/>
          </a:bodyPr>
          <a:lstStyle/>
          <a:p>
            <a:r>
              <a:rPr lang="sr-Cyrl-BA" sz="2800" dirty="0"/>
              <a:t>Тумачење израза и </a:t>
            </a:r>
            <a:r>
              <a:rPr lang="sr-Cyrl-BA" sz="2800" dirty="0" err="1"/>
              <a:t>појмовА</a:t>
            </a:r>
            <a:endParaRPr lang="en-US" sz="2800" dirty="0"/>
          </a:p>
        </p:txBody>
      </p:sp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267EE4AF-8A29-21BF-71BF-98F8DC768382}"/>
              </a:ext>
            </a:extLst>
          </p:cNvPr>
          <p:cNvSpPr txBox="1"/>
          <p:nvPr/>
        </p:nvSpPr>
        <p:spPr>
          <a:xfrm>
            <a:off x="1371482" y="5334000"/>
            <a:ext cx="3884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Анђела </a:t>
            </a:r>
            <a:r>
              <a:rPr lang="sr-Cyrl-RS" dirty="0" err="1"/>
              <a:t>Трбић</a:t>
            </a:r>
            <a:r>
              <a:rPr lang="sr-Cyrl-RS" dirty="0"/>
              <a:t> </a:t>
            </a:r>
            <a:r>
              <a:rPr lang="sr-Latn-RS" dirty="0"/>
              <a:t>III7</a:t>
            </a:r>
            <a:endParaRPr lang="sr-Cyrl-RS" dirty="0"/>
          </a:p>
          <a:p>
            <a:r>
              <a:rPr lang="sr-Cyrl-RS" dirty="0"/>
              <a:t>Медицинска школа</a:t>
            </a:r>
          </a:p>
          <a:p>
            <a:r>
              <a:rPr lang="sr-Cyrl-RS"/>
              <a:t>Бања Лука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60412" y="838200"/>
            <a:ext cx="4648199" cy="5486400"/>
          </a:xfrm>
        </p:spPr>
        <p:txBody>
          <a:bodyPr>
            <a:noAutofit/>
          </a:bodyPr>
          <a:lstStyle/>
          <a:p>
            <a:r>
              <a:rPr lang="sr-Cyrl-BA" sz="2800" dirty="0"/>
              <a:t>  </a:t>
            </a:r>
            <a:r>
              <a:rPr lang="ru-RU" sz="2700" b="1" dirty="0"/>
              <a:t>Житије и подвизи у пустињи са оцем</a:t>
            </a:r>
            <a:r>
              <a:rPr lang="ru-RU" sz="2700" dirty="0"/>
              <a:t>, и засебно путовања, а д</a:t>
            </a:r>
            <a:r>
              <a:rPr lang="sr-Latn-RS" sz="2700" dirty="0"/>
              <a:t>j</a:t>
            </a:r>
            <a:r>
              <a:rPr lang="ru-RU" sz="2700" dirty="0"/>
              <a:t>елимично и припов</a:t>
            </a:r>
            <a:r>
              <a:rPr lang="sr-Cyrl-RS" sz="2700" dirty="0" err="1"/>
              <a:t>иј</a:t>
            </a:r>
            <a:r>
              <a:rPr lang="ru-RU" sz="2700" dirty="0"/>
              <a:t>едање о чудесима светога оца нашега Саве, првога архиепископа и учитеља српскога, што је испричао преподобни Доментијан, јеромонах манастира званога Хиландар, а написао Теодосије, монах истога манастира.</a:t>
            </a: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12" y="304800"/>
            <a:ext cx="6172200" cy="6248400"/>
          </a:xfrm>
          <a:prstGeom prst="rect">
            <a:avLst/>
          </a:prstGeom>
          <a:ln w="6350">
            <a:solidFill>
              <a:schemeClr val="tx1">
                <a:lumMod val="75000"/>
              </a:schemeClr>
            </a:solidFill>
          </a:ln>
          <a:effectLst>
            <a:softEdge rad="63500"/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5713412" y="228600"/>
            <a:ext cx="0" cy="6324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58920" y="-1351686"/>
            <a:ext cx="7086600" cy="72432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2" y="-1219200"/>
            <a:ext cx="6858000" cy="67458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9412" y="605969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64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3" y="3505200"/>
            <a:ext cx="4981575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32" y="536317"/>
            <a:ext cx="5410200" cy="3429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r-Cyrl-BA" dirty="0"/>
              <a:t>Свети Сава</a:t>
            </a:r>
            <a:r>
              <a:rPr lang="en-US" dirty="0"/>
              <a:t>, </a:t>
            </a:r>
            <a:r>
              <a:rPr lang="sr-Cyrl-BA" dirty="0"/>
              <a:t>рођен као Растко Немањић</a:t>
            </a:r>
            <a:r>
              <a:rPr lang="en-US" dirty="0"/>
              <a:t>, </a:t>
            </a:r>
            <a:r>
              <a:rPr lang="sr-Cyrl-BA" dirty="0"/>
              <a:t>је рашки племић</a:t>
            </a:r>
            <a:r>
              <a:rPr lang="en-US" dirty="0"/>
              <a:t>, </a:t>
            </a:r>
            <a:r>
              <a:rPr lang="sr-Cyrl-BA" dirty="0"/>
              <a:t>светогорски монах</a:t>
            </a:r>
            <a:r>
              <a:rPr lang="en-US" dirty="0"/>
              <a:t>, </a:t>
            </a:r>
            <a:r>
              <a:rPr lang="sr-Cyrl-BA" dirty="0"/>
              <a:t>игуман манастира Студеница</a:t>
            </a:r>
            <a:r>
              <a:rPr lang="en-US" dirty="0"/>
              <a:t>, </a:t>
            </a:r>
            <a:r>
              <a:rPr lang="sr-Cyrl-BA" dirty="0"/>
              <a:t>просвјетитељ</a:t>
            </a:r>
            <a:r>
              <a:rPr lang="en-US" dirty="0"/>
              <a:t>, </a:t>
            </a:r>
            <a:r>
              <a:rPr lang="sr-Cyrl-BA" dirty="0"/>
              <a:t>књижевник</a:t>
            </a:r>
            <a:r>
              <a:rPr lang="en-US" dirty="0"/>
              <a:t>,</a:t>
            </a:r>
            <a:r>
              <a:rPr lang="sr-Cyrl-BA" dirty="0"/>
              <a:t> дипломата и први архиепископ</a:t>
            </a:r>
            <a:r>
              <a:rPr lang="en-US" dirty="0"/>
              <a:t> </a:t>
            </a:r>
            <a:r>
              <a:rPr lang="sr-Cyrl-BA" dirty="0"/>
              <a:t>аутокефалне Српске православне цркве</a:t>
            </a:r>
            <a:r>
              <a:rPr lang="en-US" dirty="0"/>
              <a:t>. </a:t>
            </a:r>
            <a:r>
              <a:rPr lang="sr-Cyrl-BA" dirty="0"/>
              <a:t>Сматра се једним од најзначајнијих личности српске историје</a:t>
            </a:r>
            <a:r>
              <a:rPr lang="en-US" dirty="0"/>
              <a:t> </a:t>
            </a:r>
            <a:r>
              <a:rPr lang="sr-Cyrl-BA" dirty="0"/>
              <a:t>и оснивачем српске цркве која га слави као свеца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endParaRPr lang="sr-Latn-B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19451" y="536317"/>
            <a:ext cx="5791200" cy="6019800"/>
          </a:xfrm>
        </p:spPr>
        <p:txBody>
          <a:bodyPr>
            <a:normAutofit fontScale="90000"/>
          </a:bodyPr>
          <a:lstStyle/>
          <a:p>
            <a:pPr marL="0" indent="0"/>
            <a:r>
              <a:rPr lang="sr-Cyrl-BA" sz="2200" dirty="0"/>
              <a:t>Неке од мудрости Св. Саве су</a:t>
            </a:r>
            <a:r>
              <a:rPr lang="en-US" sz="2200" dirty="0"/>
              <a:t>: </a:t>
            </a:r>
            <a:br>
              <a:rPr lang="sr-Latn-BA" sz="2200" dirty="0"/>
            </a:br>
            <a:br>
              <a:rPr lang="sr-Cyrl-BA" sz="2200" dirty="0"/>
            </a:br>
            <a:r>
              <a:rPr lang="en-US" sz="2200" dirty="0"/>
              <a:t>„</a:t>
            </a:r>
            <a:r>
              <a:rPr lang="sr-Cyrl-BA" sz="2200" dirty="0"/>
              <a:t>Волимо да ви свагда имате мир и љубав један према другоме</a:t>
            </a:r>
            <a:r>
              <a:rPr lang="en-US" sz="2200" dirty="0"/>
              <a:t>, </a:t>
            </a:r>
            <a:r>
              <a:rPr lang="sr-Cyrl-BA" sz="2200" dirty="0"/>
              <a:t>и уместо гнева научите се</a:t>
            </a:r>
            <a:r>
              <a:rPr lang="en-US" sz="2200" dirty="0"/>
              <a:t>: „</a:t>
            </a:r>
            <a:r>
              <a:rPr lang="sr-Cyrl-BA" sz="2200" dirty="0"/>
              <a:t>Благослови и опрости, брате</a:t>
            </a:r>
            <a:r>
              <a:rPr lang="en-US" sz="2200" dirty="0"/>
              <a:t>!“ </a:t>
            </a:r>
            <a:br>
              <a:rPr lang="sr-Latn-BA" sz="2200" dirty="0"/>
            </a:br>
            <a:br>
              <a:rPr lang="sr-Cyrl-BA" sz="2200" dirty="0"/>
            </a:br>
            <a:r>
              <a:rPr lang="en-US" sz="2200" dirty="0"/>
              <a:t>„</a:t>
            </a:r>
            <a:r>
              <a:rPr lang="sr-Cyrl-BA" sz="2200" dirty="0"/>
              <a:t>У кротости примите ову реч која може спасити душе ваше</a:t>
            </a:r>
            <a:r>
              <a:rPr lang="en-US" sz="2200" dirty="0"/>
              <a:t>. </a:t>
            </a:r>
            <a:r>
              <a:rPr lang="sr-Cyrl-BA" sz="2200" dirty="0"/>
              <a:t>Будите творци речи</a:t>
            </a:r>
            <a:r>
              <a:rPr lang="en-US" sz="2200" dirty="0"/>
              <a:t>, </a:t>
            </a:r>
            <a:r>
              <a:rPr lang="sr-Cyrl-BA" sz="2200" dirty="0"/>
              <a:t>а не само читаоци</a:t>
            </a:r>
            <a:r>
              <a:rPr lang="en-US" sz="2200" dirty="0"/>
              <a:t>, </a:t>
            </a:r>
            <a:r>
              <a:rPr lang="sr-Cyrl-BA" sz="2200" dirty="0"/>
              <a:t>помишљајући у себи да који слуша речи и не чини ста је заповеђено њима</a:t>
            </a:r>
            <a:r>
              <a:rPr lang="en-US" sz="2200" dirty="0"/>
              <a:t>, </a:t>
            </a:r>
            <a:r>
              <a:rPr lang="sr-Cyrl-BA" sz="2200" dirty="0"/>
              <a:t>такав је сличан човеку који гледа лице своје у зрцалу</a:t>
            </a:r>
            <a:r>
              <a:rPr lang="en-US" sz="2200" dirty="0"/>
              <a:t>: </a:t>
            </a:r>
            <a:r>
              <a:rPr lang="sr-Cyrl-BA" sz="2200" dirty="0"/>
              <a:t>јер позна се</a:t>
            </a:r>
            <a:r>
              <a:rPr lang="en-US" sz="2200" dirty="0"/>
              <a:t>, </a:t>
            </a:r>
            <a:r>
              <a:rPr lang="sr-Cyrl-BA" sz="2200" dirty="0"/>
              <a:t>и отиде</a:t>
            </a:r>
            <a:r>
              <a:rPr lang="en-US" sz="2200" dirty="0"/>
              <a:t>, </a:t>
            </a:r>
            <a:r>
              <a:rPr lang="sr-Cyrl-BA" sz="2200" dirty="0"/>
              <a:t>и одмах заборави какав је био</a:t>
            </a:r>
            <a:r>
              <a:rPr lang="en-US" sz="2200" dirty="0"/>
              <a:t>.“ </a:t>
            </a:r>
            <a:br>
              <a:rPr lang="sr-Latn-BA" sz="2200" dirty="0"/>
            </a:br>
            <a:br>
              <a:rPr lang="sr-Cyrl-BA" sz="2200" dirty="0"/>
            </a:br>
            <a:r>
              <a:rPr lang="en-US" sz="2200" dirty="0"/>
              <a:t>„</a:t>
            </a:r>
            <a:r>
              <a:rPr lang="sr-Cyrl-BA" sz="2200" dirty="0"/>
              <a:t>Нити користи исправност живота</a:t>
            </a:r>
            <a:r>
              <a:rPr lang="en-US" sz="2200" dirty="0"/>
              <a:t> </a:t>
            </a:r>
            <a:r>
              <a:rPr lang="sr-Cyrl-BA" sz="2200" dirty="0"/>
              <a:t>без праве и посвећене вере у Бога</a:t>
            </a:r>
            <a:r>
              <a:rPr lang="en-US" sz="2200" dirty="0"/>
              <a:t>,</a:t>
            </a:r>
            <a:r>
              <a:rPr lang="sr-Cyrl-BA" sz="2200" dirty="0"/>
              <a:t> нити нас право исповедање вере без добрих дела</a:t>
            </a:r>
            <a:r>
              <a:rPr lang="en-US" sz="2200" dirty="0"/>
              <a:t> </a:t>
            </a:r>
            <a:r>
              <a:rPr lang="sr-Cyrl-BA" sz="2200" dirty="0"/>
              <a:t>може извести пред Господа</a:t>
            </a:r>
            <a:r>
              <a:rPr lang="en-US" sz="2200" dirty="0"/>
              <a:t>, </a:t>
            </a:r>
            <a:r>
              <a:rPr lang="sr-Cyrl-BA" sz="2200" dirty="0"/>
              <a:t>него треба имати обоје</a:t>
            </a:r>
            <a:r>
              <a:rPr lang="en-US" sz="2200" dirty="0"/>
              <a:t>.“ </a:t>
            </a:r>
            <a:br>
              <a:rPr lang="sr-Latn-BA" dirty="0"/>
            </a:b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713412" y="231517"/>
            <a:ext cx="0" cy="6324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94192" y="2851666"/>
            <a:ext cx="7612148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9412" y="60960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3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453823" y="2851666"/>
            <a:ext cx="8656961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83606" y="6096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4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193" y="-2974438"/>
            <a:ext cx="7612149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893" y="-2979443"/>
            <a:ext cx="8524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4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388" y="-990600"/>
            <a:ext cx="7543800" cy="883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59" y="-990600"/>
            <a:ext cx="8306718" cy="883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112" y="767403"/>
            <a:ext cx="2590800" cy="558800"/>
          </a:xfrm>
        </p:spPr>
        <p:txBody>
          <a:bodyPr>
            <a:noAutofit/>
          </a:bodyPr>
          <a:lstStyle/>
          <a:p>
            <a:r>
              <a:rPr lang="sr-Cyrl-B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Јеванђеље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89612" y="228600"/>
            <a:ext cx="0" cy="6324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103" y="1437944"/>
            <a:ext cx="5410200" cy="4610289"/>
          </a:xfrm>
        </p:spPr>
        <p:txBody>
          <a:bodyPr>
            <a:normAutofit fontScale="92500" lnSpcReduction="20000"/>
          </a:bodyPr>
          <a:lstStyle/>
          <a:p>
            <a:pPr>
              <a:buSzPct val="90000"/>
              <a:buFont typeface="Wingdings" panose="05000000000000000000" pitchFamily="2" charset="2"/>
              <a:buChar char="v"/>
            </a:pPr>
            <a:r>
              <a:rPr lang="sr-Cyrl-BA" b="1" dirty="0"/>
              <a:t>Јеванђеље</a:t>
            </a:r>
            <a:r>
              <a:rPr lang="sr-Cyrl-BA" dirty="0"/>
              <a:t> или </a:t>
            </a:r>
            <a:r>
              <a:rPr lang="sr-Cyrl-BA" b="1" dirty="0"/>
              <a:t>еванђеље</a:t>
            </a:r>
            <a:r>
              <a:rPr lang="en-US" dirty="0"/>
              <a:t>– „</a:t>
            </a:r>
            <a:r>
              <a:rPr lang="sr-Cyrl-BA" dirty="0"/>
              <a:t>добра вест,блага вест“; је хришћански религијски спис, који описује живот и учење Исуса Христа. </a:t>
            </a:r>
          </a:p>
          <a:p>
            <a:pPr>
              <a:buSzPct val="90000"/>
              <a:buFont typeface="Wingdings" panose="05000000000000000000" pitchFamily="2" charset="2"/>
              <a:buChar char="v"/>
            </a:pPr>
            <a:r>
              <a:rPr lang="ru-RU" dirty="0"/>
              <a:t>Исусове ријечи до нас стижу преко хришћана, који су живјели у првом вијеку. Четири јеванђеља су ушла у канон Светог писма, док се сва остала сматрају неканонским односно апокрифним.</a:t>
            </a:r>
          </a:p>
          <a:p>
            <a:pPr>
              <a:buSzPct val="90000"/>
              <a:buFont typeface="Wingdings" panose="05000000000000000000" pitchFamily="2" charset="2"/>
              <a:buChar char="v"/>
            </a:pPr>
            <a:r>
              <a:rPr lang="ru-RU" dirty="0"/>
              <a:t>Сва четири еванђеља, која се сматрају канонским, акцентују Христову смрт и васкрсење, али укључују и његову поруку. Црква их традиционално сматра богонадахнутим и у цјелости истинитим</a:t>
            </a:r>
            <a:endParaRPr lang="sr-Cyrl-BA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7696" y="767403"/>
            <a:ext cx="4228169" cy="510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817" flipH="1">
            <a:off x="4750761" y="1983125"/>
            <a:ext cx="4813394" cy="4813394"/>
          </a:xfrm>
          <a:prstGeom prst="rect">
            <a:avLst/>
          </a:prstGeom>
          <a:effectLst>
            <a:outerShdw blurRad="88900" dist="127000" sx="106000" sy="106000" algn="ctr" rotWithShape="0">
              <a:srgbClr val="000000">
                <a:alpha val="27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69912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359104" y="6048233"/>
            <a:ext cx="81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23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75212" y="-838200"/>
            <a:ext cx="8062866" cy="853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943" y="-838200"/>
            <a:ext cx="7671676" cy="853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131" y="27296"/>
            <a:ext cx="4113529" cy="1168400"/>
          </a:xfrm>
        </p:spPr>
        <p:txBody>
          <a:bodyPr>
            <a:normAutofit/>
          </a:bodyPr>
          <a:lstStyle/>
          <a:p>
            <a:r>
              <a:rPr lang="sr-Cyrl-B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Тумачења израза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722927" y="1387481"/>
            <a:ext cx="4773956" cy="462412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ПОРОДИШЕ ГА ВОДОМ И ДУХОМ- крштење се у хришћанској књижевности сматра другим, духовним роћењем. Рођење „водом“; вода се употребљава за спирање сваке нечистоте гријеха. „Духом“ зато што у тајни крштења, дејствује Свети Дух, дакле сам Бог.</a:t>
            </a:r>
          </a:p>
          <a:p>
            <a:pPr marL="0" indent="0">
              <a:buNone/>
            </a:pPr>
            <a:r>
              <a:rPr lang="ru-RU" dirty="0"/>
              <a:t>ДЕСНОГА СЕ ПУТА ДОХВАТИ- десно је у Библији симбол праведности. </a:t>
            </a:r>
          </a:p>
          <a:p>
            <a:pPr marL="0" indent="0">
              <a:buNone/>
            </a:pPr>
            <a:r>
              <a:rPr lang="ru-RU" dirty="0"/>
              <a:t>ХРИСТОС- страшни судија,поставља праведнике(овце) на десну страну, а грешнике(козе) на лијеву.</a:t>
            </a:r>
          </a:p>
          <a:p>
            <a:pPr marL="0" indent="0">
              <a:buNone/>
            </a:pPr>
            <a:r>
              <a:rPr lang="ru-RU" dirty="0"/>
              <a:t>ПО ВИШЕМ НАРЕЂЕЊУ-држали су да је то по Божијој заповијести и вољи, по наредби „одозго“.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603671" y="862272"/>
            <a:ext cx="4773956" cy="520965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УПОДОБИВШИ ИХ КРСТООБРАЗНО-прекрстивши му руке на прсима.</a:t>
            </a:r>
          </a:p>
          <a:p>
            <a:pPr marL="0" indent="0">
              <a:buNone/>
            </a:pPr>
            <a:r>
              <a:rPr lang="ru-RU" dirty="0"/>
              <a:t>ПРИМЉЕН У АВРААМОВЕ СТАНОВЕ-праведници послије смрти одлазе ка Абрааму, библијском праоцу, који се одликовао вјером и гостољубљем.</a:t>
            </a:r>
          </a:p>
          <a:p>
            <a:pPr marL="0" indent="0">
              <a:buNone/>
            </a:pPr>
            <a:r>
              <a:rPr lang="ru-RU" dirty="0"/>
              <a:t>ЈЕРЕС ЗЛОВЈЕРА ОДАГНАСМО-изричито сведочанство да је Србија од Симеона и Саве била прожета неким „зловјерјем“, што се може односити на богумилство.</a:t>
            </a:r>
          </a:p>
          <a:p>
            <a:pPr marL="0" indent="0">
              <a:buNone/>
            </a:pPr>
            <a:r>
              <a:rPr lang="ru-RU" dirty="0"/>
              <a:t>РОДИВШИ СЕ СУГУБО НА ЗЕМЉИ-богочовјечанско рођење Исуса Христа</a:t>
            </a:r>
          </a:p>
          <a:p>
            <a:pPr marL="0" indent="0">
              <a:buNone/>
            </a:pPr>
            <a:r>
              <a:rPr lang="ru-RU" dirty="0"/>
              <a:t>ХРИСТОВА ТАЈНА-свето причешће</a:t>
            </a:r>
          </a:p>
          <a:p>
            <a:pPr marL="0" indent="0">
              <a:buNone/>
            </a:pPr>
            <a:r>
              <a:rPr lang="ru-RU" dirty="0"/>
              <a:t>Ч</a:t>
            </a:r>
            <a:r>
              <a:rPr lang="sr-Cyrl-RS" dirty="0"/>
              <a:t>У</a:t>
            </a:r>
            <a:r>
              <a:rPr lang="ru-RU" dirty="0"/>
              <a:t>ДОТВОРНА ИКОНА- мало позната икона са „црном Богородицом“ односно „црним Христом“.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865812" y="304800"/>
            <a:ext cx="0" cy="6324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7318" y="6011608"/>
            <a:ext cx="279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301044" y="607192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259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865812" y="203841"/>
            <a:ext cx="0" cy="64255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5899" y1="27094" x2="65899" y2="27094"/>
                        <a14:foregroundMark x1="52150" y1="25308" x2="52150" y2="25308"/>
                        <a14:backgroundMark x1="70079" y1="26724" x2="71654" y2="21059"/>
                        <a14:backgroundMark x1="72441" y1="24877" x2="72078" y2="55419"/>
                      </a14:backgroundRemoval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7812" y="-1239185"/>
            <a:ext cx="6527087" cy="6576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453" y="0"/>
            <a:ext cx="1957949" cy="1219200"/>
          </a:xfrm>
        </p:spPr>
        <p:txBody>
          <a:bodyPr>
            <a:noAutofit/>
          </a:bodyPr>
          <a:lstStyle/>
          <a:p>
            <a:r>
              <a:rPr lang="sr-Cyrl-B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Изрази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739" y="1439460"/>
            <a:ext cx="2514688" cy="46482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ЈЕЛЕН- </a:t>
            </a:r>
            <a:r>
              <a:rPr lang="ru-RU" b="0" dirty="0"/>
              <a:t>фигура из псалмског пјесништва и означава душу која жуди за Богом.</a:t>
            </a:r>
          </a:p>
          <a:p>
            <a:endParaRPr lang="ru-RU" dirty="0"/>
          </a:p>
          <a:p>
            <a:r>
              <a:rPr lang="ru-RU" dirty="0"/>
              <a:t>ИПАТ-</a:t>
            </a:r>
            <a:r>
              <a:rPr lang="ru-RU" b="0" dirty="0"/>
              <a:t>грч. Заповједник, управник.</a:t>
            </a:r>
          </a:p>
          <a:p>
            <a:endParaRPr lang="ru-RU" dirty="0"/>
          </a:p>
          <a:p>
            <a:r>
              <a:rPr lang="ru-RU" dirty="0"/>
              <a:t>МЕСИ-</a:t>
            </a:r>
            <a:r>
              <a:rPr lang="ru-RU" b="0" dirty="0"/>
              <a:t>грч. средина, средиште, </a:t>
            </a:r>
          </a:p>
          <a:p>
            <a:r>
              <a:rPr lang="ru-RU" b="0" dirty="0"/>
              <a:t>центар(у Светој Гори то је Кареја)</a:t>
            </a:r>
          </a:p>
          <a:p>
            <a:endParaRPr lang="ru-RU" dirty="0"/>
          </a:p>
          <a:p>
            <a:r>
              <a:rPr lang="ru-RU" dirty="0"/>
              <a:t>БЛАГОЧАШЋЕ- </a:t>
            </a:r>
            <a:r>
              <a:rPr lang="ru-RU" b="0" dirty="0"/>
              <a:t>побожност, права вјера</a:t>
            </a:r>
            <a:endParaRPr lang="en-US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88131" y="508000"/>
            <a:ext cx="4769806" cy="33020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ЦРНОРИСЦИ-</a:t>
            </a:r>
            <a:r>
              <a:rPr lang="ru-RU" b="0" dirty="0"/>
              <a:t>монаси</a:t>
            </a:r>
          </a:p>
          <a:p>
            <a:endParaRPr lang="ru-RU" dirty="0"/>
          </a:p>
          <a:p>
            <a:r>
              <a:rPr lang="ru-RU" dirty="0"/>
              <a:t>УМИЉЕЊЕ-</a:t>
            </a:r>
            <a:r>
              <a:rPr lang="ru-RU" b="0" dirty="0"/>
              <a:t>нарочито душевно стање, синтеза страха и љубави, туге и радости. Доминирају</a:t>
            </a:r>
          </a:p>
          <a:p>
            <a:r>
              <a:rPr lang="ru-RU" b="0" dirty="0"/>
              <a:t>љубав, нада, вјера, усхућење Богом.</a:t>
            </a:r>
          </a:p>
          <a:p>
            <a:endParaRPr lang="ru-RU" dirty="0"/>
          </a:p>
          <a:p>
            <a:r>
              <a:rPr lang="ru-RU" dirty="0"/>
              <a:t>ОСКРБИТИ-</a:t>
            </a:r>
            <a:r>
              <a:rPr lang="ru-RU" b="0" dirty="0"/>
              <a:t>ожалостити, нанијети бол.</a:t>
            </a:r>
          </a:p>
          <a:p>
            <a:endParaRPr lang="ru-RU" dirty="0"/>
          </a:p>
          <a:p>
            <a:r>
              <a:rPr lang="ru-RU" dirty="0"/>
              <a:t>МАНДИЈА-</a:t>
            </a:r>
            <a:r>
              <a:rPr lang="ru-RU" b="0" dirty="0"/>
              <a:t>широки горњи монашки огртач</a:t>
            </a:r>
            <a:endParaRPr lang="en-US" b="0" dirty="0"/>
          </a:p>
        </p:txBody>
      </p:sp>
      <p:sp>
        <p:nvSpPr>
          <p:cNvPr id="24" name="Rectangle 23"/>
          <p:cNvSpPr/>
          <p:nvPr/>
        </p:nvSpPr>
        <p:spPr>
          <a:xfrm>
            <a:off x="3260920" y="1699147"/>
            <a:ext cx="2391286" cy="2110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utoShape 2" descr="Kareja - Prestonica Svete Gore"/>
          <p:cNvSpPr>
            <a:spLocks noChangeAspect="1" noChangeArrowheads="1"/>
          </p:cNvSpPr>
          <p:nvPr/>
        </p:nvSpPr>
        <p:spPr bwMode="auto">
          <a:xfrm>
            <a:off x="155575" y="-860425"/>
            <a:ext cx="23241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31" y="3810000"/>
            <a:ext cx="5721281" cy="2667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17" y="1756653"/>
            <a:ext cx="2110649" cy="19457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3125" r="100000">
                        <a14:foregroundMark x1="68438" y1="97966" x2="68438" y2="97966"/>
                        <a14:foregroundMark x1="66406" y1="96780" x2="66406" y2="9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832" y="1867056"/>
            <a:ext cx="2020383" cy="18625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1785" y="-1239185"/>
            <a:ext cx="6858000" cy="674584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49909" y="6008601"/>
            <a:ext cx="434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297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4412" y="304799"/>
            <a:ext cx="0" cy="6324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6275" y="-1323655"/>
            <a:ext cx="6858000" cy="67458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5899" y1="27094" x2="65899" y2="27094"/>
                        <a14:foregroundMark x1="52150" y1="25308" x2="52150" y2="25308"/>
                        <a14:backgroundMark x1="70079" y1="26724" x2="71654" y2="21059"/>
                        <a14:backgroundMark x1="72441" y1="24877" x2="72078" y2="55419"/>
                      </a14:backgroundRemoval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55" y="-1323655"/>
            <a:ext cx="6527087" cy="6745847"/>
          </a:xfrm>
          <a:prstGeom prst="rect">
            <a:avLst/>
          </a:prstGeom>
        </p:spPr>
      </p:pic>
      <p:pic>
        <p:nvPicPr>
          <p:cNvPr id="13" name="Picture 2" descr="Датотека:Beli golub 2.jpg — Википедија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7" b="100000" l="0" r="100000">
                        <a14:foregroundMark x1="5419" y1="32500" x2="5911" y2="34583"/>
                        <a14:foregroundMark x1="12151" y1="32292" x2="20033" y2="39792"/>
                        <a14:foregroundMark x1="88506" y1="5417" x2="88506" y2="5417"/>
                        <a14:foregroundMark x1="61412" y1="17292" x2="61412" y2="17292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132" y="2984361"/>
            <a:ext cx="2376066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5899" y1="27094" x2="65899" y2="27094"/>
                        <a14:foregroundMark x1="52150" y1="25308" x2="52150" y2="25308"/>
                        <a14:backgroundMark x1="70079" y1="26724" x2="71654" y2="21059"/>
                        <a14:backgroundMark x1="72441" y1="24877" x2="72078" y2="55419"/>
                      </a14:backgroundRemoval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796" y="-1310098"/>
            <a:ext cx="6527087" cy="6745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3" y="3810000"/>
            <a:ext cx="3646251" cy="2557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11" y="1219200"/>
            <a:ext cx="3352801" cy="2378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13" y="3810000"/>
            <a:ext cx="3886200" cy="2667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181601" cy="3124200"/>
          </a:xfrm>
        </p:spPr>
        <p:txBody>
          <a:bodyPr>
            <a:normAutofit fontScale="92500"/>
          </a:bodyPr>
          <a:lstStyle/>
          <a:p>
            <a:r>
              <a:rPr lang="sr-Cyrl-BA" dirty="0"/>
              <a:t>СЛОВЕ-црквенословенски вокатив једнине од ријечи „слово“</a:t>
            </a:r>
          </a:p>
          <a:p>
            <a:r>
              <a:rPr lang="sr-Cyrl-BA" dirty="0"/>
              <a:t>ОТРОК- младић</a:t>
            </a:r>
          </a:p>
          <a:p>
            <a:r>
              <a:rPr lang="sr-Cyrl-BA" dirty="0"/>
              <a:t>ГОТ-бугарин</a:t>
            </a:r>
          </a:p>
          <a:p>
            <a:r>
              <a:rPr lang="sr-Cyrl-BA" dirty="0"/>
              <a:t>АВА- сиријско-армејска ријеч(</a:t>
            </a:r>
            <a:r>
              <a:rPr lang="en-US" dirty="0"/>
              <a:t>abbas), </a:t>
            </a:r>
            <a:r>
              <a:rPr lang="sr-Cyrl-BA" dirty="0"/>
              <a:t>која значи „отац“, употребљава се као епитет монаха.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23012" y="685800"/>
            <a:ext cx="2324100" cy="5791200"/>
          </a:xfrm>
        </p:spPr>
        <p:txBody>
          <a:bodyPr>
            <a:normAutofit/>
          </a:bodyPr>
          <a:lstStyle/>
          <a:p>
            <a:r>
              <a:rPr lang="sr-Cyrl-BA" dirty="0"/>
              <a:t>ЕГЗАРХ -изасланик, свештеник са посебним пуномоћјем средишње црквене власти.</a:t>
            </a:r>
          </a:p>
          <a:p>
            <a:r>
              <a:rPr lang="sr-Cyrl-BA" dirty="0"/>
              <a:t>ЗАГОРСКА ЗЕМЉА-Бугарска</a:t>
            </a:r>
          </a:p>
          <a:p>
            <a:r>
              <a:rPr lang="sr-Cyrl-BA" dirty="0"/>
              <a:t>БИЛО</a:t>
            </a:r>
            <a:r>
              <a:rPr lang="en-US" dirty="0"/>
              <a:t>-</a:t>
            </a:r>
            <a:r>
              <a:rPr lang="sr-Cyrl-BA" dirty="0"/>
              <a:t>или клепало</a:t>
            </a:r>
            <a:r>
              <a:rPr lang="en-US" dirty="0"/>
              <a:t> je </a:t>
            </a:r>
            <a:r>
              <a:rPr lang="sr-Cyrl-BA" dirty="0"/>
              <a:t>једноставна удараљка</a:t>
            </a:r>
            <a:r>
              <a:rPr lang="en-US" dirty="0"/>
              <a:t>, </a:t>
            </a:r>
            <a:r>
              <a:rPr lang="sr-Cyrl-BA" dirty="0"/>
              <a:t>инструмент којим се монаси позивају</a:t>
            </a:r>
            <a:r>
              <a:rPr lang="en-US" dirty="0"/>
              <a:t> </a:t>
            </a:r>
            <a:r>
              <a:rPr lang="sr-Cyrl-BA" dirty="0"/>
              <a:t>на дневна богослужења у манастир</a:t>
            </a:r>
            <a:r>
              <a:rPr lang="en-US" dirty="0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19" y="-1337213"/>
            <a:ext cx="6858000" cy="67458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052" y="5960744"/>
            <a:ext cx="42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11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1199812" y="596110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12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7772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304800"/>
            <a:ext cx="5791200" cy="6273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00" y="152400"/>
            <a:ext cx="2970529" cy="1168400"/>
          </a:xfrm>
        </p:spPr>
        <p:txBody>
          <a:bodyPr>
            <a:normAutofit/>
          </a:bodyPr>
          <a:lstStyle/>
          <a:p>
            <a:r>
              <a:rPr lang="sr-Cyrl-B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Доментијан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0" y="1397000"/>
            <a:ext cx="5333999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Један од српских богослова, и то можда највећи када је у питању житијна књижевност, јесте хиландарски јеромонах Доментијан. Рођен је послије 1200. год, једно вријеме, након монашења, провео у архиепископији у Жичи</a:t>
            </a:r>
            <a:r>
              <a:rPr lang="ru-RU" b="1" dirty="0"/>
              <a:t>.</a:t>
            </a:r>
            <a:r>
              <a:rPr lang="ru-RU" dirty="0"/>
              <a:t> Затим је наставио свој подвижнички живот на Св. Гори. Био је сарадник и духовни ученик св. Саве.</a:t>
            </a:r>
          </a:p>
          <a:p>
            <a:pPr marL="0" indent="0">
              <a:buNone/>
            </a:pPr>
            <a:r>
              <a:rPr lang="ru-RU" dirty="0"/>
              <a:t>Као врло образован био је јако поштован како на двору тако и у животу Цркве, те управо он добија понуду од краља Уроша I да напише живописе св. Симеона и св. Саве.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94412" y="152400"/>
            <a:ext cx="0" cy="64255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988" y="-4636057"/>
            <a:ext cx="7010400" cy="7010400"/>
          </a:xfrm>
          <a:prstGeom prst="rect">
            <a:avLst/>
          </a:prstGeom>
          <a:effectLst>
            <a:softEdge rad="0"/>
          </a:effectLst>
        </p:spPr>
      </p:pic>
      <p:sp>
        <p:nvSpPr>
          <p:cNvPr id="10" name="TextBox 9"/>
          <p:cNvSpPr txBox="1"/>
          <p:nvPr/>
        </p:nvSpPr>
        <p:spPr>
          <a:xfrm>
            <a:off x="495052" y="5917643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24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2" y="1219200"/>
            <a:ext cx="9435241" cy="3124200"/>
          </a:xfrm>
        </p:spPr>
        <p:txBody>
          <a:bodyPr>
            <a:normAutofit/>
          </a:bodyPr>
          <a:lstStyle/>
          <a:p>
            <a:r>
              <a:rPr lang="sr-Cyrl-BA" dirty="0"/>
              <a:t>ХВАЛА </a:t>
            </a:r>
            <a:br>
              <a:rPr lang="sr-Cyrl-BA" dirty="0"/>
            </a:br>
            <a:r>
              <a:rPr lang="sr-Cyrl-BA" dirty="0"/>
              <a:t>НА </a:t>
            </a:r>
            <a:br>
              <a:rPr lang="sr-Cyrl-BA" dirty="0"/>
            </a:br>
            <a:r>
              <a:rPr lang="sr-Cyrl-BA" dirty="0"/>
              <a:t>ПАЖЊИ!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0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oks Classic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059.potx" id="{C5FD5170-17AC-4815-968A-FDC1AAB6E99D}" vid="{74C691A5-1550-4555-B870-169F3443F41D}"/>
    </a:ext>
  </a:extLst>
</a:theme>
</file>

<file path=ppt/theme/theme2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D80E12-3BE9-4746-820E-FFB249F467F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book education presentation (widescreen)</Template>
  <TotalTime>210</TotalTime>
  <Words>771</Words>
  <Application>Microsoft Office PowerPoint</Application>
  <PresentationFormat>Прилагођено</PresentationFormat>
  <Paragraphs>62</Paragraphs>
  <Slides>9</Slides>
  <Notes>0</Notes>
  <HiddenSlides>0</HiddenSlides>
  <MMClips>0</MMClips>
  <ScaleCrop>false</ScaleCrop>
  <HeadingPairs>
    <vt:vector size="6" baseType="variant">
      <vt:variant>
        <vt:lpstr>Коришћени фонтови</vt:lpstr>
      </vt:variant>
      <vt:variant>
        <vt:i4>3</vt:i4>
      </vt:variant>
      <vt:variant>
        <vt:lpstr>Тема</vt:lpstr>
      </vt:variant>
      <vt:variant>
        <vt:i4>1</vt:i4>
      </vt:variant>
      <vt:variant>
        <vt:lpstr>Наслови слајдова</vt:lpstr>
      </vt:variant>
      <vt:variant>
        <vt:i4>9</vt:i4>
      </vt:variant>
    </vt:vector>
  </HeadingPairs>
  <TitlesOfParts>
    <vt:vector size="13" baseType="lpstr">
      <vt:lpstr>Arial</vt:lpstr>
      <vt:lpstr>Constantia</vt:lpstr>
      <vt:lpstr>Wingdings</vt:lpstr>
      <vt:lpstr>Books Classic 16x9</vt:lpstr>
      <vt:lpstr>Житије Св. Саве и Јеванђеоски наратив</vt:lpstr>
      <vt:lpstr>  Житије и подвизи у пустињи са оцем, и засебно путовања, а дjелимично и приповиједање о чудесима светога оца нашега Саве, првога архиепископа и учитеља српскога, што је испричао преподобни Доментијан, јеромонах манастира званога Хиландар, а написао Теодосије, монах истога манастира.</vt:lpstr>
      <vt:lpstr>Неке од мудрости Св. Саве су:   „Волимо да ви свагда имате мир и љубав један према другоме, и уместо гнева научите се: „Благослови и опрости, брате!“   „У кротости примите ову реч која може спасити душе ваше. Будите творци речи, а не само читаоци, помишљајући у себи да који слуша речи и не чини ста је заповеђено њима, такав је сличан човеку који гледа лице своје у зрцалу: јер позна се, и отиде, и одмах заборави какав је био.“   „Нити користи исправност живота без праве и посвећене вере у Бога, нити нас право исповедање вере без добрих дела може извести пред Господа, него треба имати обоје.“  </vt:lpstr>
      <vt:lpstr>Јеванђеље</vt:lpstr>
      <vt:lpstr>Тумачења израза</vt:lpstr>
      <vt:lpstr>Изрази</vt:lpstr>
      <vt:lpstr>PowerPoint презентација</vt:lpstr>
      <vt:lpstr>Доментијан</vt:lpstr>
      <vt:lpstr>ХВАЛА  НА  ПАЖЊИ!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Житије Св. Саве и Јеванђеоски наратив</dc:title>
  <dc:creator>Microsoft account</dc:creator>
  <cp:lastModifiedBy>Sanja D</cp:lastModifiedBy>
  <cp:revision>29</cp:revision>
  <dcterms:created xsi:type="dcterms:W3CDTF">2022-06-08T13:06:45Z</dcterms:created>
  <dcterms:modified xsi:type="dcterms:W3CDTF">2022-06-08T19:02:13Z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