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05B"/>
    <a:srgbClr val="EF8D4B"/>
    <a:srgbClr val="91E76F"/>
    <a:srgbClr val="E4E76F"/>
    <a:srgbClr val="7C5A3E"/>
    <a:srgbClr val="492D40"/>
    <a:srgbClr val="422233"/>
    <a:srgbClr val="CC66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FDAD-2632-4599-A73A-402B255C78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47E-A633-4A49-AD2F-7E9B6A8E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9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FDAD-2632-4599-A73A-402B255C78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47E-A633-4A49-AD2F-7E9B6A8E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FDAD-2632-4599-A73A-402B255C78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47E-A633-4A49-AD2F-7E9B6A8E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FDAD-2632-4599-A73A-402B255C78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47E-A633-4A49-AD2F-7E9B6A8E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FDAD-2632-4599-A73A-402B255C78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47E-A633-4A49-AD2F-7E9B6A8E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8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FDAD-2632-4599-A73A-402B255C78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47E-A633-4A49-AD2F-7E9B6A8E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7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FDAD-2632-4599-A73A-402B255C78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47E-A633-4A49-AD2F-7E9B6A8E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3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FDAD-2632-4599-A73A-402B255C78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47E-A633-4A49-AD2F-7E9B6A8E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FDAD-2632-4599-A73A-402B255C78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47E-A633-4A49-AD2F-7E9B6A8E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9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FDAD-2632-4599-A73A-402B255C78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47E-A633-4A49-AD2F-7E9B6A8E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FDAD-2632-4599-A73A-402B255C78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247E-A633-4A49-AD2F-7E9B6A8E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6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6FDAD-2632-4599-A73A-402B255C78C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247E-A633-4A49-AD2F-7E9B6A8E8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6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78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1512327"/>
            <a:ext cx="9144000" cy="2387600"/>
          </a:xfrm>
        </p:spPr>
        <p:txBody>
          <a:bodyPr/>
          <a:lstStyle/>
          <a:p>
            <a:r>
              <a:rPr lang="sr-Cyrl-B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Житије Светог Саве и јеванђеоски наратив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47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Internal Storage 4"/>
          <p:cNvSpPr/>
          <p:nvPr/>
        </p:nvSpPr>
        <p:spPr>
          <a:xfrm>
            <a:off x="548642" y="650631"/>
            <a:ext cx="4051493" cy="4920175"/>
          </a:xfrm>
          <a:prstGeom prst="flowChartInternalStorage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40000">
                <a:schemeClr val="bg2">
                  <a:lumMod val="75000"/>
                </a:schemeClr>
              </a:gs>
              <a:gs pos="88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 w="57150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sr-Cyrl-BA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 разговору са једним од монаха, неким Русом, Растко се одлучио да оде на Свету гору. Родитељима је рекао да иде у лов у неку од гора, али је кренуо према Светој гори.</a:t>
            </a:r>
            <a:endParaRPr 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Flowchart: Internal Storage 8"/>
          <p:cNvSpPr/>
          <p:nvPr/>
        </p:nvSpPr>
        <p:spPr>
          <a:xfrm>
            <a:off x="7512148" y="650630"/>
            <a:ext cx="4023360" cy="4920175"/>
          </a:xfrm>
          <a:prstGeom prst="flowChartInternalStorage">
            <a:avLst/>
          </a:prstGeom>
          <a:gradFill flip="none" rotWithShape="1">
            <a:gsLst>
              <a:gs pos="17000">
                <a:schemeClr val="accent2">
                  <a:lumMod val="60000"/>
                  <a:lumOff val="40000"/>
                </a:schemeClr>
              </a:gs>
              <a:gs pos="0">
                <a:schemeClr val="bg1">
                  <a:lumMod val="95000"/>
                </a:schemeClr>
              </a:gs>
              <a:gs pos="97000">
                <a:schemeClr val="accent2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  <a:gs pos="63000">
                <a:schemeClr val="accent2">
                  <a:lumMod val="75000"/>
                </a:schemeClr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sr-Cyrl-B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Велики жупан је послао војводу и потјеру да пронађе Растка који је нестао. Стигли су га тек на Светој гори у манастиру Св. Пантелејмона, али он их је ту преварио и док су они спавали успио се замонашити под именом </a:t>
            </a:r>
            <a:r>
              <a:rPr lang="sr-Cyrl-BA" sz="2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Сава</a:t>
            </a:r>
            <a:r>
              <a:rPr lang="sr-Cyrl-B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252026" y="970671"/>
            <a:ext cx="85344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Стефан Немања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I, </a:t>
            </a:r>
            <a:r>
              <a:rPr lang="sr-Cyrl-B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монах Симеон није одмах отишао у Свету гору, већ је мало остао у Србији, у манастиру Студеници, коју је градио цијелог свог живота, да среди престо и да види како ће његов син, Првовјенчани, да води државу, тек након тога је отишао на Свету гору. Дошао је 2. новембра 1197. године монах Симеон, тј. Његов отац Стефан Немања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I.</a:t>
            </a:r>
          </a:p>
        </p:txBody>
      </p:sp>
      <p:sp>
        <p:nvSpPr>
          <p:cNvPr id="8" name="Cloud 7"/>
          <p:cNvSpPr/>
          <p:nvPr/>
        </p:nvSpPr>
        <p:spPr>
          <a:xfrm>
            <a:off x="5908431" y="3516923"/>
            <a:ext cx="5486400" cy="316523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Cyrl-B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Према Доментијану неки „богобојажљиви муж“ посавјетовао је Саву да, на </a:t>
            </a:r>
            <a:r>
              <a:rPr lang="sr-Cyrl-BA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Светој</a:t>
            </a:r>
            <a:r>
              <a:rPr lang="sr-Cyrl-B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гори, оснује српски манастир, а Сава је то прихватио и пренио замисао оцу Симеону. </a:t>
            </a:r>
            <a:endParaRPr lang="en-US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6037" y="610131"/>
            <a:ext cx="995992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B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Немања је, по Савином причању, на самртном часу давао мудре и практичне савјете за своју дјецу и потомство, и умро је у наручју свога мезимца, мирно и тихо, без болова, смрћу праведника ( 13. фебруара 1200. год. 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B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 Немањиног живота, међутим, није дошло до отвореног сукоба међу браћом. Али, чим је Немања склопио очи дошло је до борбе међу њима, и у Србији је букнуо грађански рат.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95" y="3088816"/>
            <a:ext cx="2552735" cy="347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50" y="3088816"/>
            <a:ext cx="2529914" cy="3474720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4853355" y="4205511"/>
            <a:ext cx="2499284" cy="1012874"/>
          </a:xfrm>
          <a:prstGeom prst="left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>
                <a:solidFill>
                  <a:schemeClr val="bg1"/>
                </a:solidFill>
              </a:rPr>
              <a:t>Савини родитељи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39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Diamond 4"/>
          <p:cNvSpPr/>
          <p:nvPr/>
        </p:nvSpPr>
        <p:spPr>
          <a:xfrm>
            <a:off x="3029243" y="225082"/>
            <a:ext cx="6049108" cy="6302328"/>
          </a:xfrm>
          <a:prstGeom prst="diamond">
            <a:avLst/>
          </a:prstGeom>
          <a:blipFill>
            <a:blip r:embed="rId3"/>
            <a:tile tx="-25400" ty="0" sx="100000" sy="100000" flip="none" algn="tl"/>
          </a:blip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t" anchorCtr="1">
            <a:noAutofit/>
          </a:bodyPr>
          <a:lstStyle/>
          <a:p>
            <a:pPr algn="ctr"/>
            <a:r>
              <a:rPr lang="sr-Cyrl-BA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Доментијан наводи да је Сава, боравећи у Цариграду, посјетио манастир Богородице Евергетиде, одакле је узео један примјерак манастирског типика и дао да се преведе на старословенски 1199. године. Тај превод је послије у дјелимично измјењеном облику, постао типик Хиландара, а касније и Студенице.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76665" y="98475"/>
            <a:ext cx="3127717" cy="1927274"/>
          </a:xfrm>
          <a:prstGeom prst="cloudCallout">
            <a:avLst>
              <a:gd name="adj1" fmla="val 54757"/>
              <a:gd name="adj2" fmla="val 7597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Cyrl-BA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Такође, он описује да је архиепископ Сава на сабору у Жичи извршио крунисање свога брата.</a:t>
            </a:r>
            <a:endParaRPr lang="en-US" sz="1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637563" y="4276578"/>
            <a:ext cx="3470030" cy="2377440"/>
          </a:xfrm>
          <a:prstGeom prst="cloudCallout">
            <a:avLst>
              <a:gd name="adj1" fmla="val -36777"/>
              <a:gd name="adj2" fmla="val -7633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r-Cyrl-BA" sz="1600" dirty="0">
                <a:solidFill>
                  <a:schemeClr val="tx1"/>
                </a:solidFill>
                <a:latin typeface="Book Antiqua" panose="02040602050305030304" pitchFamily="18" charset="0"/>
              </a:rPr>
              <a:t>Доментијан је, вјероватно, имао опис свједока крунисања, а можда је био и сам присутан у Жичи када је крунисање обављено.</a:t>
            </a:r>
            <a:endParaRPr lang="en-US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7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3895" y="301077"/>
            <a:ext cx="5134708" cy="3415963"/>
          </a:xfrm>
          <a:prstGeom prst="snip2Diag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r-Cyrl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 ... изабравши од својих ученика... епископа Методија и посла га у Рим... И написавши посланицу... папи... молио је да му пошаље... благословени венац, да венча свог брата на краљевство по првом отачаству краљевства њиховог, у коме се и отац њихов роди... у месту званом Диоклитија, које се зове велико краљевство од почетка... пренесен би благословени венац у отачаство његово...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Hexagon 7"/>
          <p:cNvSpPr/>
          <p:nvPr/>
        </p:nvSpPr>
        <p:spPr>
          <a:xfrm>
            <a:off x="7838948" y="-35044"/>
            <a:ext cx="3713871" cy="4557932"/>
          </a:xfrm>
          <a:prstGeom prst="hexagon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83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sr-Cyrl-BA" sz="1700" dirty="0">
                <a:solidFill>
                  <a:schemeClr val="tx1"/>
                </a:solidFill>
                <a:latin typeface="Book Antiqua" panose="02040602050305030304" pitchFamily="18" charset="0"/>
              </a:rPr>
              <a:t>Са тог дуготрајног путовања у Јерусалим Свети Сава се није вратио у Србију. У повратку пролазио је кроз Бугарску и ту је преминуо 14. јануара 1236. године, а био је сахрањен у тадашњој бугарској престоници Трнову.</a:t>
            </a:r>
            <a:endParaRPr lang="en-US" sz="17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798">
            <a:off x="5772723" y="3810212"/>
            <a:ext cx="1802865" cy="2760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726">
            <a:off x="4208184" y="3807587"/>
            <a:ext cx="1743075" cy="2825745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805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7360" y="2142368"/>
            <a:ext cx="9040918" cy="3691444"/>
          </a:xfrm>
          <a:prstGeom prst="snip2Diag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B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Јеванђеље или еванђеље је хришћански религијски спис који описује живот и учење Исуса Христа.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B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Постоји: </a:t>
            </a:r>
          </a:p>
          <a:p>
            <a:pPr algn="ctr" fontAlgn="base"/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Јеванђеље по Матеју,</a:t>
            </a:r>
          </a:p>
          <a:p>
            <a:pPr algn="ctr" fontAlgn="base"/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Јеванђеље по Марку,</a:t>
            </a:r>
          </a:p>
          <a:p>
            <a:pPr algn="ctr" fontAlgn="base"/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Јеванђеље по Луки,</a:t>
            </a:r>
          </a:p>
          <a:p>
            <a:pPr algn="ctr" fontAlgn="base"/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Јеванђеље по Јовану.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10638" y="363298"/>
            <a:ext cx="8142514" cy="707886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sr-Cyrl-BA" sz="4000" b="1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Јеванђеоски наратив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229" y="456495"/>
            <a:ext cx="6323541" cy="523220"/>
          </a:xfrm>
          <a:prstGeom prst="rect">
            <a:avLst/>
          </a:prstGeom>
          <a:gradFill>
            <a:gsLst>
              <a:gs pos="4300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effectLst>
            <a:softEdge rad="38100"/>
          </a:effectLst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sr-Cyrl-B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Јеванђеље по Матеју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5360" y="979715"/>
            <a:ext cx="7406640" cy="6324898"/>
          </a:xfrm>
          <a:prstGeom prst="cloudCallout">
            <a:avLst>
              <a:gd name="adj1" fmla="val -57748"/>
              <a:gd name="adj2" fmla="val 50815"/>
            </a:avLst>
          </a:prstGeom>
          <a:gradFill flip="none" rotWithShape="1">
            <a:gsLst>
              <a:gs pos="600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69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sr-Cyrl-BA" sz="2400" b="1" dirty="0"/>
              <a:t>Јеванђеље по Матеју</a:t>
            </a:r>
            <a:r>
              <a:rPr lang="sr-Cyrl-BA" sz="2400" dirty="0"/>
              <a:t> је једно од четири канонска јеванђеља и прва књига Новог завјета. Скраћеница за ово јеванђеље је Мт.</a:t>
            </a:r>
          </a:p>
          <a:p>
            <a:pPr algn="ctr" fontAlgn="base"/>
            <a:r>
              <a:rPr lang="sr-Cyrl-BA" sz="2400" dirty="0"/>
              <a:t>Матејево јеванђеље је написано након Марковог јеванђеља, које користи као извор. Написано је на грчком, око 85-95. године и углавном обухвата тематику Марковог јеванђеља као и другу грађу.</a:t>
            </a:r>
          </a:p>
        </p:txBody>
      </p:sp>
    </p:spTree>
    <p:extLst>
      <p:ext uri="{BB962C8B-B14F-4D97-AF65-F5344CB8AC3E}">
        <p14:creationId xmlns:p14="http://schemas.microsoft.com/office/powerpoint/2010/main" val="4002892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7733" y="225306"/>
            <a:ext cx="7315200" cy="4334232"/>
          </a:xfrm>
          <a:prstGeom prst="snip2Diag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Тек једна четвртина Матејевог јеванђеља је јединствена по свом приказу и углавном се тиче односа између Исуса и других Јевреја.</a:t>
            </a:r>
            <a:r>
              <a:rPr lang="ru-RU" sz="2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Хебрејска Библија се цитира с поштовањем, али су неки савремени учитељи негативно окарактерисани као „слијепе вође“. Исус проповиједа нови вид моралности и оснивач је нове заједнице. Предање каже да је аутор апостол Матеј, што и неки научници подржавају.</a:t>
            </a:r>
          </a:p>
        </p:txBody>
      </p:sp>
    </p:spTree>
    <p:extLst>
      <p:ext uri="{BB962C8B-B14F-4D97-AF65-F5344CB8AC3E}">
        <p14:creationId xmlns:p14="http://schemas.microsoft.com/office/powerpoint/2010/main" val="12776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2686" y="1611085"/>
            <a:ext cx="8955314" cy="923330"/>
          </a:xfrm>
          <a:prstGeom prst="rect">
            <a:avLst/>
          </a:prstGeom>
          <a:blipFill>
            <a:blip r:embed="rId3"/>
            <a:tile tx="-2540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sr-Cyrl-BA" sz="5400" dirty="0"/>
              <a:t>Хвала на пажњи </a:t>
            </a:r>
            <a:r>
              <a:rPr lang="sr-Cyrl-BA" sz="5400" dirty="0">
                <a:sym typeface="Wingdings" panose="05000000000000000000" pitchFamily="2" charset="2"/>
              </a:rPr>
              <a:t></a:t>
            </a:r>
            <a:r>
              <a:rPr lang="en-US" sz="5400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9315" y="4122057"/>
            <a:ext cx="3889828" cy="1938992"/>
          </a:xfrm>
          <a:prstGeom prst="rect">
            <a:avLst/>
          </a:prstGeom>
          <a:blipFill>
            <a:blip r:embed="rId3"/>
            <a:tile tx="-2540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sr-Cyrl-BA" sz="2400" dirty="0"/>
              <a:t>Александра Тодоровић</a:t>
            </a:r>
          </a:p>
          <a:p>
            <a:r>
              <a:rPr lang="sr-Cyrl-BA" sz="2400" dirty="0"/>
              <a:t>Бланка Ратковић</a:t>
            </a:r>
          </a:p>
          <a:p>
            <a:r>
              <a:rPr lang="sr-Cyrl-BA" sz="2400" dirty="0"/>
              <a:t>Милица Малешевић     </a:t>
            </a:r>
            <a:r>
              <a:rPr lang="en-US" sz="2400" dirty="0"/>
              <a:t>III8</a:t>
            </a:r>
            <a:endParaRPr lang="sr-Cyrl-BA" sz="2400" dirty="0"/>
          </a:p>
          <a:p>
            <a:r>
              <a:rPr lang="sr-Cyrl-BA" sz="2400" dirty="0"/>
              <a:t>Анђела  Штрбац</a:t>
            </a:r>
          </a:p>
          <a:p>
            <a:r>
              <a:rPr lang="sr-Cyrl-BA" sz="2400" dirty="0"/>
              <a:t>Анђела Шуман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4544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sr-Cyrl-BA" sz="3600" b="1" dirty="0">
                <a:ln w="571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Житије</a:t>
            </a:r>
            <a:endParaRPr lang="en-US" sz="3600" b="1" dirty="0">
              <a:ln w="5715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sr-Cyrl-BA" b="1" i="1" dirty="0">
                <a:solidFill>
                  <a:schemeClr val="accent2">
                    <a:lumMod val="50000"/>
                  </a:schemeClr>
                </a:solidFill>
              </a:rPr>
              <a:t>Хагиографија</a:t>
            </a:r>
            <a:r>
              <a:rPr lang="sr-Cyrl-B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или</a:t>
            </a:r>
            <a:r>
              <a:rPr lang="sr-Cyrl-BA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sr-Cyrl-BA" b="1" i="1" dirty="0">
                <a:solidFill>
                  <a:schemeClr val="accent2">
                    <a:lumMod val="50000"/>
                  </a:schemeClr>
                </a:solidFill>
              </a:rPr>
              <a:t>житије</a:t>
            </a:r>
            <a:r>
              <a:rPr lang="sr-Cyrl-B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(стсл. </a:t>
            </a:r>
            <a:r>
              <a:rPr lang="sr-Cyrl-BA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житьѥ</a:t>
            </a:r>
            <a:r>
              <a:rPr lang="sr-Cyrl-B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- живот) је књижевна врста која описује живот владара и црквених поглавара - светаца.</a:t>
            </a:r>
          </a:p>
          <a:p>
            <a:pPr fontAlgn="base"/>
            <a:r>
              <a:rPr lang="sr-Cyrl-B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Хришћанске хагиографије се усредсређују на живот, а нарочито чуда мушкараца и жена које су хришћанске цркве увеле. </a:t>
            </a:r>
          </a:p>
          <a:p>
            <a:pPr fontAlgn="base"/>
            <a:r>
              <a:rPr lang="sr-Cyrl-B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Оне описују најприје њихов </a:t>
            </a:r>
            <a:r>
              <a:rPr lang="sr-Cyrl-BA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св</a:t>
            </a:r>
            <a:r>
              <a:rPr lang="sr-Latn-R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j</a:t>
            </a:r>
            <a:r>
              <a:rPr lang="sr-Cyrl-BA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етовни</a:t>
            </a:r>
            <a:r>
              <a:rPr lang="sr-Cyrl-B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живот, потом како су се замонашили, те њихов монашки живот, чуда која су чинили, смрт и посвећење.</a:t>
            </a:r>
          </a:p>
          <a:p>
            <a:pPr fontAlgn="base"/>
            <a:r>
              <a:rPr lang="sr-Cyrl-B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Најпознатије српске хагиографије су </a:t>
            </a:r>
            <a:r>
              <a:rPr lang="sr-Cyrl-BA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Житије Светог Симеона</a:t>
            </a:r>
            <a:r>
              <a:rPr lang="sr-Cyrl-B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које је написао Свети Сава, затим </a:t>
            </a:r>
            <a:r>
              <a:rPr lang="sr-Cyrl-BA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Житије Светога Саве</a:t>
            </a:r>
            <a:r>
              <a:rPr lang="sr-Cyrl-B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од Доментијана и истоимено дјело од Теодосија.</a:t>
            </a:r>
          </a:p>
          <a:p>
            <a:pPr fontAlgn="base"/>
            <a:r>
              <a:rPr lang="sr-Cyrl-B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И друге религије, попут будизма и ислама</a:t>
            </a:r>
            <a:r>
              <a:rPr lang="sr-Latn-R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  <a:r>
              <a:rPr lang="sr-Cyrl-B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такође</a:t>
            </a:r>
            <a:r>
              <a:rPr lang="sr-Latn-R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  <a:r>
              <a:rPr lang="sr-Cyrl-BA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имају хагиографске текстове о свецима.</a:t>
            </a:r>
          </a:p>
          <a:p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42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sr-Cyrl-BA" sz="30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Житије Светог Саве</a:t>
            </a:r>
            <a:endParaRPr lang="en-US" sz="30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683773" y="1814286"/>
            <a:ext cx="4596651" cy="4547993"/>
          </a:xfrm>
          <a:prstGeom prst="verticalScroll">
            <a:avLst/>
          </a:prstGeom>
          <a:gradFill>
            <a:gsLst>
              <a:gs pos="2000">
                <a:schemeClr val="accent1">
                  <a:lumMod val="5000"/>
                  <a:lumOff val="95000"/>
                  <a:alpha val="44000"/>
                </a:schemeClr>
              </a:gs>
              <a:gs pos="74000">
                <a:schemeClr val="accent2">
                  <a:lumMod val="50000"/>
                </a:schemeClr>
              </a:gs>
              <a:gs pos="89000">
                <a:schemeClr val="accent2">
                  <a:lumMod val="75000"/>
                  <a:alpha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6000000" scaled="0"/>
          </a:gra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6946" y="2608729"/>
            <a:ext cx="3684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b="1" dirty="0">
                <a:latin typeface="Book Antiqua" panose="02040602050305030304" pitchFamily="18" charset="0"/>
              </a:rPr>
              <a:t>Ово дјело написао је Доментијан, биограф Светог Саве, његов </a:t>
            </a:r>
            <a:r>
              <a:rPr lang="sr-Cyrl-BA" b="1" dirty="0" err="1">
                <a:latin typeface="Book Antiqua" panose="02040602050305030304" pitchFamily="18" charset="0"/>
              </a:rPr>
              <a:t>пос</a:t>
            </a:r>
            <a:r>
              <a:rPr lang="sr-Cyrl-RS" b="1" dirty="0">
                <a:latin typeface="Book Antiqua" panose="02040602050305030304" pitchFamily="18" charset="0"/>
              </a:rPr>
              <a:t>љ</a:t>
            </a:r>
            <a:r>
              <a:rPr lang="sr-Cyrl-BA" b="1" dirty="0" err="1">
                <a:latin typeface="Book Antiqua" panose="02040602050305030304" pitchFamily="18" charset="0"/>
              </a:rPr>
              <a:t>едњи</a:t>
            </a:r>
            <a:r>
              <a:rPr lang="sr-Cyrl-BA" b="1" dirty="0">
                <a:latin typeface="Book Antiqua" panose="02040602050305030304" pitchFamily="18" charset="0"/>
              </a:rPr>
              <a:t> ученик</a:t>
            </a:r>
            <a:r>
              <a:rPr lang="sr-Cyrl-BA" dirty="0"/>
              <a:t>.</a:t>
            </a:r>
            <a:endParaRPr lang="en-US" dirty="0"/>
          </a:p>
        </p:txBody>
      </p:sp>
      <p:sp>
        <p:nvSpPr>
          <p:cNvPr id="14" name="Explosion 2 13"/>
          <p:cNvSpPr/>
          <p:nvPr/>
        </p:nvSpPr>
        <p:spPr>
          <a:xfrm>
            <a:off x="7929282" y="1737355"/>
            <a:ext cx="4262718" cy="1992300"/>
          </a:xfrm>
          <a:prstGeom prst="irregularSeal2">
            <a:avLst/>
          </a:prstGeom>
          <a:pattFill prst="lgCheck">
            <a:fgClr>
              <a:schemeClr val="accent2">
                <a:lumMod val="40000"/>
                <a:lumOff val="6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31305" y="2414958"/>
            <a:ext cx="27737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1700" b="1" dirty="0">
                <a:latin typeface="Book Antiqua" panose="02040602050305030304" pitchFamily="18" charset="0"/>
              </a:rPr>
              <a:t>Доментијан је завршио житије 1243. године. </a:t>
            </a:r>
            <a:endParaRPr lang="en-US" sz="1700" b="1" dirty="0">
              <a:latin typeface="Book Antiqua" panose="02040602050305030304" pitchFamily="18" charset="0"/>
            </a:endParaRPr>
          </a:p>
        </p:txBody>
      </p:sp>
      <p:sp>
        <p:nvSpPr>
          <p:cNvPr id="15" name="Double Wave 14"/>
          <p:cNvSpPr/>
          <p:nvPr/>
        </p:nvSpPr>
        <p:spPr>
          <a:xfrm>
            <a:off x="6210619" y="3706942"/>
            <a:ext cx="4021952" cy="2766429"/>
          </a:xfrm>
          <a:prstGeom prst="doubleWave">
            <a:avLst>
              <a:gd name="adj1" fmla="val 6250"/>
              <a:gd name="adj2" fmla="val 1804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16156" y="3926540"/>
            <a:ext cx="3346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Његово «Житије Светог Саве» је између 1290. и 1292. године прерадио монах Теодосије,  који је навео да то ради према  Доментијановим                     усменим упутствима.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9594" y="3926540"/>
            <a:ext cx="36710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1700" dirty="0">
                <a:latin typeface="Book Antiqua" panose="02040602050305030304" pitchFamily="18" charset="0"/>
              </a:rPr>
              <a:t>Иако је,  у суштини, овдје ријеч о животу Светог Саве, врло често се спомиње и његов отац, Свети Симеон. Прича прати живот Светог Саве од самог рођења</a:t>
            </a:r>
            <a:r>
              <a:rPr lang="en-US" sz="1700" dirty="0">
                <a:latin typeface="Book Antiqua" panose="02040602050305030304" pitchFamily="18" charset="0"/>
              </a:rPr>
              <a:t>, </a:t>
            </a:r>
            <a:r>
              <a:rPr lang="sr-Cyrl-BA" sz="1700" dirty="0">
                <a:latin typeface="Book Antiqua" panose="02040602050305030304" pitchFamily="18" charset="0"/>
              </a:rPr>
              <a:t>чак и тренутак одласка у монахе, а касније и смрт.</a:t>
            </a:r>
            <a:endParaRPr lang="en-US" sz="17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01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5" grpId="0"/>
      <p:bldP spid="14" grpId="0" animBg="1"/>
      <p:bldP spid="6" grpId="0"/>
      <p:bldP spid="15" grpId="0" animBg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94"/>
            <a:ext cx="12192000" cy="6815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648" y="410043"/>
            <a:ext cx="910365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Доментијан прво почиње с израдом Житија св. Саве, и то баш у Савиној келији у Кареји, административном центру Св. Горе. Ту, у рајском светогорском врту, гдје је некада лик свог духовног оца посматрао, сада га, у молитвеној тишини, пером исписује. Ту, гдје се Савино присуство и даље осјећа, Доментијанови описи не могу, а да се не преобразе у један хвалоспјев.</a:t>
            </a:r>
            <a:endParaRPr lang="en-US" sz="23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77" y="3011683"/>
            <a:ext cx="2495550" cy="2721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</p:spPr>
      </p:pic>
      <p:sp>
        <p:nvSpPr>
          <p:cNvPr id="10" name="Up Arrow Callout 9"/>
          <p:cNvSpPr/>
          <p:nvPr/>
        </p:nvSpPr>
        <p:spPr>
          <a:xfrm>
            <a:off x="4844863" y="5732912"/>
            <a:ext cx="2850777" cy="742506"/>
          </a:xfrm>
          <a:prstGeom prst="upArrow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b="1" dirty="0">
                <a:latin typeface="Book Antiqua" panose="02040602050305030304" pitchFamily="18" charset="0"/>
              </a:rPr>
              <a:t>Јеромонах Доментијан</a:t>
            </a:r>
            <a:endParaRPr lang="en-US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77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1668" y="1082489"/>
            <a:ext cx="6925237" cy="2010335"/>
          </a:xfrm>
          <a:prstGeom prst="ellipse">
            <a:avLst/>
          </a:prstGeom>
          <a:solidFill>
            <a:schemeClr val="accent1">
              <a:lumMod val="60000"/>
              <a:lumOff val="4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0235" y="1600200"/>
            <a:ext cx="5970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000" dirty="0">
                <a:latin typeface="Book Antiqua" panose="02040602050305030304" pitchFamily="18" charset="0"/>
              </a:rPr>
              <a:t>Када пише о рођењу будућег светитеља Саве, Доментијан наводи да су његови родитељи, Стефан Немања и Ана, примили «благодатну богосветлу радост».</a:t>
            </a:r>
          </a:p>
          <a:p>
            <a:r>
              <a:rPr lang="ru-RU" sz="2000" dirty="0"/>
              <a:t> 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4480645" y="3610536"/>
            <a:ext cx="6691086" cy="2470950"/>
          </a:xfrm>
          <a:prstGeom prst="ellipse">
            <a:avLst/>
          </a:prstGeom>
          <a:solidFill>
            <a:schemeClr val="accent1">
              <a:lumMod val="60000"/>
              <a:lumOff val="4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6741" y="3926540"/>
            <a:ext cx="45988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ook Antiqua" panose="02040602050305030304" pitchFamily="18" charset="0"/>
              </a:rPr>
              <a:t>„И потом заче богољубива Ана у својој утроби, и роди по Божијој вољи сина, добро изникли изданак од доброга корена, у коме родитељи његови примише богосветлу радост“.</a:t>
            </a:r>
            <a:endParaRPr lang="en-US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99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468" y="1300766"/>
            <a:ext cx="76992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200" dirty="0">
                <a:latin typeface="Book Antiqua" panose="02040602050305030304" pitchFamily="18" charset="0"/>
              </a:rPr>
              <a:t>Доментијан говори о безмјерној љубави, коју су родитељи имали према Растку и врло брзо стиже до тренутка када дјечак имао 15 година, а када му је отац дао на управу „ један дио Хумске области ( данашња Херцеговна ), како би одлазио од оца и матере на забаву са велможама, и да се с благорадним младићима весели.“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200" dirty="0">
                <a:latin typeface="Book Antiqua" panose="02040602050305030304" pitchFamily="18" charset="0"/>
              </a:rPr>
              <a:t>Међутим, Растко није био окренут таквом начину живота и то схватају и знају и његови родитељи и свако ко је имао прилику да се са њим сусретне.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92" y="1300766"/>
            <a:ext cx="3402169" cy="4900411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00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09" y="0"/>
            <a:ext cx="1273126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823" y="2633426"/>
            <a:ext cx="8290560" cy="2880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Као малог нису га занимали интереси бивших генерација, да створе и ојачају државу која ће бити политички центар народа.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Као мали занимао се за вјеру и вјерски утицај, више су га занимале хришћанске легенде о старим свецима и мученицима, него шта се дешавало око њега.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Више је волио да пости, чита Свето писмо и вјерске књиге и да се предаје молитви, него весељу и забави.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17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7984" y="2665869"/>
            <a:ext cx="7876032" cy="3869675"/>
          </a:xfrm>
          <a:prstGeom prst="round2DiagRect">
            <a:avLst/>
          </a:prstGeom>
          <a:gradFill>
            <a:gsLst>
              <a:gs pos="23000">
                <a:schemeClr val="accent1">
                  <a:lumMod val="5000"/>
                  <a:lumOff val="95000"/>
                  <a:alpha val="62000"/>
                </a:schemeClr>
              </a:gs>
              <a:gs pos="71000">
                <a:schemeClr val="accent1">
                  <a:lumMod val="75000"/>
                  <a:alpha val="76000"/>
                </a:schemeClr>
              </a:gs>
              <a:gs pos="94000">
                <a:schemeClr val="accent1">
                  <a:lumMod val="73000"/>
                  <a:alpha val="68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>
                <a:latin typeface="Book Antiqua" panose="02040602050305030304" pitchFamily="18" charset="0"/>
              </a:rPr>
              <a:t>Када је дошао до седамнаесте године узраста свога, родитељи његови стадоше размишљати да га по закону ожене.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US" sz="2000" dirty="0">
              <a:latin typeface="Book Antiqua" panose="0204060205030503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>
                <a:latin typeface="Book Antiqua" panose="02040602050305030304" pitchFamily="18" charset="0"/>
              </a:rPr>
              <a:t> А богодани божаствени младић увијек је у молитви тражио како и на који начин да побјегне од свијета и од свега да се ослободи ради Бога.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US" sz="2000" dirty="0">
              <a:latin typeface="Book Antiqua" panose="0204060205030503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>
                <a:latin typeface="Book Antiqua" panose="02040602050305030304" pitchFamily="18" charset="0"/>
              </a:rPr>
              <a:t> Јер бјеше слушао о Светој гори Атонској и о испосницима у њој, и о осталим мјестима пустињачким.</a:t>
            </a:r>
            <a:endParaRPr lang="en-US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34" y="2077717"/>
            <a:ext cx="6126480" cy="3899002"/>
          </a:xfrm>
          <a:prstGeom prst="plaque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62000"/>
                </a:schemeClr>
              </a:gs>
              <a:gs pos="47000">
                <a:schemeClr val="accent2">
                  <a:lumMod val="60000"/>
                  <a:lumOff val="40000"/>
                </a:schemeClr>
              </a:gs>
              <a:gs pos="85000">
                <a:schemeClr val="accent4"/>
              </a:gs>
            </a:gsLst>
            <a:lin ang="15000000" scaled="0"/>
          </a:gradFill>
          <a:ln w="38100">
            <a:solidFill>
              <a:schemeClr val="tx1"/>
            </a:solidFill>
          </a:ln>
          <a:effectLst>
            <a:softEdge rad="12700"/>
          </a:effectLst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Доментијан и Теодосије описују како је пред одлазак на Свету гору Растко дошао из своје области на очев двор. Ту је приређено славље, које је трајало неколико дана. На слављу се затекоше и неки монаси са Свете горе, који су дошли да траже поклон за своју заједницу од великог жупана.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47" y="777582"/>
            <a:ext cx="2926081" cy="3249636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5113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1302</Words>
  <Application>Microsoft Office PowerPoint</Application>
  <PresentationFormat>Широки екран</PresentationFormat>
  <Paragraphs>57</Paragraphs>
  <Slides>18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7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Bookman Old Style</vt:lpstr>
      <vt:lpstr>Calibri</vt:lpstr>
      <vt:lpstr>Calibri Light</vt:lpstr>
      <vt:lpstr>Courier New</vt:lpstr>
      <vt:lpstr>Wingdings</vt:lpstr>
      <vt:lpstr>Office Theme</vt:lpstr>
      <vt:lpstr>Житије Светог Саве и јеванђеоски наратив</vt:lpstr>
      <vt:lpstr>Житије</vt:lpstr>
      <vt:lpstr>Житије Светог Саве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Sanja D</cp:lastModifiedBy>
  <cp:revision>59</cp:revision>
  <dcterms:created xsi:type="dcterms:W3CDTF">2022-05-31T12:35:35Z</dcterms:created>
  <dcterms:modified xsi:type="dcterms:W3CDTF">2022-06-09T12:47:28Z</dcterms:modified>
</cp:coreProperties>
</file>