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2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9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8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0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9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E844-2B9B-466D-888E-A1E61AE29259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AA10-1680-4AC4-B530-5ACBDCBCD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86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846" y="2155488"/>
            <a:ext cx="10123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>
                <a:solidFill>
                  <a:schemeClr val="bg1"/>
                </a:solidFill>
                <a:latin typeface="Castellar" panose="020A0402060406010301" pitchFamily="18" charset="0"/>
              </a:rPr>
              <a:t>Етички и психолошки мотиви у дјелу</a:t>
            </a:r>
          </a:p>
          <a:p>
            <a:pPr algn="ctr"/>
            <a:r>
              <a:rPr lang="sr-Cyrl-RS" sz="4400" dirty="0">
                <a:solidFill>
                  <a:schemeClr val="bg1"/>
                </a:solidFill>
                <a:latin typeface="Castellar" panose="020A0402060406010301" pitchFamily="18" charset="0"/>
              </a:rPr>
              <a:t>„Браћа Карамазови“</a:t>
            </a:r>
          </a:p>
          <a:p>
            <a:pPr algn="ctr"/>
            <a:r>
              <a:rPr lang="sr-Cyrl-RS" sz="4400" dirty="0" err="1">
                <a:solidFill>
                  <a:schemeClr val="bg1"/>
                </a:solidFill>
                <a:latin typeface="Castellar" panose="020A0402060406010301" pitchFamily="18" charset="0"/>
              </a:rPr>
              <a:t>Ф.М.Достојевског</a:t>
            </a:r>
            <a:endParaRPr lang="en-US" sz="44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2045" y="4201413"/>
            <a:ext cx="3370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bg1"/>
                </a:solidFill>
              </a:rPr>
              <a:t>Анастасија Сукур</a:t>
            </a:r>
          </a:p>
          <a:p>
            <a:r>
              <a:rPr lang="sr-Cyrl-RS" sz="2000" b="1" dirty="0">
                <a:solidFill>
                  <a:schemeClr val="bg1"/>
                </a:solidFill>
              </a:rPr>
              <a:t>Јована Граховац </a:t>
            </a:r>
          </a:p>
          <a:p>
            <a:r>
              <a:rPr lang="sr-Cyrl-RS" sz="2000" b="1" dirty="0">
                <a:solidFill>
                  <a:schemeClr val="bg1"/>
                </a:solidFill>
              </a:rPr>
              <a:t>Лорена Пиљагић</a:t>
            </a:r>
          </a:p>
          <a:p>
            <a:r>
              <a:rPr lang="sr-Cyrl-RS" sz="2000" b="1" dirty="0">
                <a:solidFill>
                  <a:schemeClr val="bg1"/>
                </a:solidFill>
              </a:rPr>
              <a:t>Љиљана Шодоловић</a:t>
            </a:r>
          </a:p>
          <a:p>
            <a:r>
              <a:rPr lang="sr-Cyrl-RS" sz="2000" b="1" dirty="0">
                <a:solidFill>
                  <a:schemeClr val="bg1"/>
                </a:solidFill>
              </a:rPr>
              <a:t>Драгана Микић         </a:t>
            </a:r>
            <a:r>
              <a:rPr lang="sr-Latn-RS" sz="2000" b="1">
                <a:solidFill>
                  <a:schemeClr val="bg1"/>
                </a:solidFill>
              </a:rPr>
              <a:t>III8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1794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86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3006" y="2862200"/>
            <a:ext cx="8725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dirty="0">
                <a:solidFill>
                  <a:schemeClr val="bg1"/>
                </a:solidFill>
                <a:latin typeface="Castellar" panose="020A0402060406010301" pitchFamily="18" charset="0"/>
              </a:rPr>
              <a:t>Хвала на пажњи!!</a:t>
            </a:r>
            <a:endParaRPr lang="en-US" sz="6000" dirty="0">
              <a:solidFill>
                <a:schemeClr val="bg1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4686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86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7" y="169817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>
                <a:solidFill>
                  <a:schemeClr val="bg1"/>
                </a:solidFill>
              </a:rPr>
              <a:t>Биљешке о писцу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85" y="1546187"/>
            <a:ext cx="3785507" cy="4982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971" y="1441684"/>
            <a:ext cx="57737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</a:rPr>
              <a:t>Руски романописац </a:t>
            </a:r>
            <a:r>
              <a:rPr lang="sr-Cyrl-RS" sz="2800" b="1" dirty="0">
                <a:solidFill>
                  <a:schemeClr val="bg1"/>
                </a:solidFill>
              </a:rPr>
              <a:t>Фјодор Михајлович Достојевски</a:t>
            </a:r>
            <a:r>
              <a:rPr lang="sr-Cyrl-RS" sz="2800" dirty="0">
                <a:solidFill>
                  <a:schemeClr val="bg1"/>
                </a:solidFill>
              </a:rPr>
              <a:t>, рођен је 11. новембра 1821. године. Био је украјинског поријекла. Осим писања романа бавио се поблицистиком и новелистиком. Нека од његових дјела су: „Браћа Карамазови“, „Идиот“, „Младић“, „Коцкар“, „Злочин и Казна“, „Бјесови“. Умро је 9. фебруара 1881. године у Санкт Петерсбургу.</a:t>
            </a:r>
            <a:endParaRPr lang="sr-Cyrl-R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9312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86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6211" y="329688"/>
            <a:ext cx="96795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0" i="0" dirty="0">
                <a:solidFill>
                  <a:schemeClr val="bg1"/>
                </a:solidFill>
                <a:effectLst/>
                <a:latin typeface="-apple-system"/>
              </a:rPr>
              <a:t>Књига „Браћа Карамазови“ страствени је философски роман, који истражује хришћанску </a:t>
            </a:r>
            <a:r>
              <a:rPr lang="sr-Cyrl-RS" sz="2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етику</a:t>
            </a:r>
            <a:r>
              <a:rPr lang="sr-Cyrl-RS" sz="2800" b="0" i="0" dirty="0">
                <a:solidFill>
                  <a:schemeClr val="bg1"/>
                </a:solidFill>
                <a:effectLst/>
                <a:latin typeface="-apple-system"/>
              </a:rPr>
              <a:t>, </a:t>
            </a:r>
            <a:r>
              <a:rPr lang="sr-Cyrl-RS" sz="2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слободу воље</a:t>
            </a:r>
            <a:r>
              <a:rPr lang="sr-Cyrl-RS" sz="2800" b="0" i="0" dirty="0">
                <a:solidFill>
                  <a:schemeClr val="bg1"/>
                </a:solidFill>
                <a:effectLst/>
                <a:latin typeface="-apple-system"/>
              </a:rPr>
              <a:t>, отуђеност, супарништво, </a:t>
            </a:r>
            <a:r>
              <a:rPr lang="sr-Cyrl-RS" sz="2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морал</a:t>
            </a:r>
            <a:r>
              <a:rPr lang="sr-Cyrl-RS" sz="2800" b="0" i="0" dirty="0">
                <a:solidFill>
                  <a:schemeClr val="bg1"/>
                </a:solidFill>
                <a:effectLst/>
                <a:latin typeface="-apple-system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0" i="0" dirty="0">
                <a:solidFill>
                  <a:schemeClr val="bg1"/>
                </a:solidFill>
                <a:effectLst/>
                <a:latin typeface="-apple-system"/>
              </a:rPr>
              <a:t>То је духовна драма о моралним дилемама у вези са вјером, о сумњи и модерној Русији.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b="0" i="0" dirty="0">
                <a:solidFill>
                  <a:schemeClr val="bg1"/>
                </a:solidFill>
                <a:effectLst/>
                <a:latin typeface="-apple-system"/>
              </a:rPr>
              <a:t>Од њеног објављивања, књига је призната широм света. 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4" y="3693197"/>
            <a:ext cx="3533292" cy="3090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27" y="3693197"/>
            <a:ext cx="4624170" cy="28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29" y="3693197"/>
            <a:ext cx="3520345" cy="234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582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386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1908" y="313508"/>
            <a:ext cx="6688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>
                <a:solidFill>
                  <a:schemeClr val="bg1"/>
                </a:solidFill>
              </a:rPr>
              <a:t>Фјодор Павлович Карамазов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75" y="1723389"/>
            <a:ext cx="4486003" cy="4486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754" y="1479718"/>
            <a:ext cx="66359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Био је отац браће Карамазов и прво поглавље романа је посвећено њему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Његова прва супруга била је лијепа, паметна и имућна Аделаида Иванова,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а друга, Софија Иванова, која је била сироче без игдје икога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Искористио је и Лизавету Смердјашчу, градску луду са којом је добио незаконитог сина Смердјакова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Није марио за своје синове, није знао ни гдје је покопао своју жену када га је Аљоша питао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bg1"/>
                </a:solidFill>
              </a:rPr>
              <a:t>Често се поигравао другим људима, водио развратан живот, те се налазио са многим женама</a:t>
            </a:r>
          </a:p>
        </p:txBody>
      </p:sp>
    </p:spTree>
    <p:extLst>
      <p:ext uri="{BB962C8B-B14F-4D97-AF65-F5344CB8AC3E}">
        <p14:creationId xmlns:p14="http://schemas.microsoft.com/office/powerpoint/2010/main" val="150588562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86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629" y="209006"/>
            <a:ext cx="651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>
                <a:solidFill>
                  <a:schemeClr val="bg1"/>
                </a:solidFill>
              </a:rPr>
              <a:t>Дмитрије Карамазов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1182629"/>
            <a:ext cx="3683726" cy="5070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913" y="1708038"/>
            <a:ext cx="54210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Најстарији син Фјодора </a:t>
            </a:r>
            <a:r>
              <a:rPr lang="sr-Cyrl-RS" sz="2800" dirty="0" err="1">
                <a:solidFill>
                  <a:schemeClr val="bg1"/>
                </a:solidFill>
              </a:rPr>
              <a:t>Павловича</a:t>
            </a:r>
            <a:r>
              <a:rPr lang="sr-Cyrl-RS" sz="2800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Сналазио се сам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Био је хедониста;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Најсличнији је оцу;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Неправедно је осуђен за убиство оца;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За њега се може рећи да је неутралан лик.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0486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86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3017" y="261257"/>
            <a:ext cx="6270172" cy="71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>
                <a:solidFill>
                  <a:schemeClr val="bg1"/>
                </a:solidFill>
              </a:rPr>
              <a:t>Иван Карамазов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28" y="1341672"/>
            <a:ext cx="3745229" cy="5290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296" y="979714"/>
            <a:ext cx="54080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Човјек сумње и кајања;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Аргумент за атеизам-патња </a:t>
            </a:r>
            <a:r>
              <a:rPr lang="sr-Cyrl-RS" sz="2800" dirty="0" err="1">
                <a:solidFill>
                  <a:schemeClr val="bg1"/>
                </a:solidFill>
              </a:rPr>
              <a:t>дјеце</a:t>
            </a:r>
            <a:r>
              <a:rPr lang="sr-Cyrl-RS" sz="2800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„Ричард из Женеве“,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„Велики инквизитор“,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„Идеја слободе“,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Критика друштва и онога што је друштво учинило са религијом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Иван воли људе до те мјере да сматра да је у центру свега човјек, а не Бог;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За Ивана је слобода остварење његове егзистенције.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0673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86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0321" y="195943"/>
            <a:ext cx="6975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>
                <a:solidFill>
                  <a:schemeClr val="bg1"/>
                </a:solidFill>
              </a:rPr>
              <a:t>Алексеј Карамазов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942" y="1099772"/>
            <a:ext cx="61395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Монах, који је кренуо хришћанском стазом када је упознао старца Зосиму;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У роману се види његова смиреност;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Он воли људе и вјерује им, а они му се желе </a:t>
            </a:r>
            <a:r>
              <a:rPr lang="sr-Cyrl-RS" sz="2800" dirty="0" err="1">
                <a:solidFill>
                  <a:schemeClr val="bg1"/>
                </a:solidFill>
              </a:rPr>
              <a:t>повјерити</a:t>
            </a:r>
            <a:r>
              <a:rPr lang="sr-Cyrl-RS" sz="2800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Аљошин одлазак у самостан представља бијег од своје породице;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Он се служи скривеним, унутрашњим говором, а не вањским реченицама;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Његова сумња у вјеру кад се тијело Зосиме почело распадати.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53" y="2050599"/>
            <a:ext cx="4683579" cy="32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2983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86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0686" y="156754"/>
            <a:ext cx="7367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>
                <a:solidFill>
                  <a:schemeClr val="bg1"/>
                </a:solidFill>
              </a:rPr>
              <a:t>Однос Зосиме и Аљоше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83" y="1393507"/>
            <a:ext cx="3659096" cy="5065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589" y="1494027"/>
            <a:ext cx="59044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Аљоша је одсјај и одјек старчеве личности;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Старчева смрт се може протумачити тако да је он умро да би Аљоша напустио самостан-вјерник мора живјети усред грешног </a:t>
            </a:r>
            <a:r>
              <a:rPr lang="sr-Cyrl-RS" sz="2800" dirty="0" err="1">
                <a:solidFill>
                  <a:schemeClr val="bg1"/>
                </a:solidFill>
              </a:rPr>
              <a:t>свијета</a:t>
            </a:r>
            <a:r>
              <a:rPr lang="sr-Cyrl-RS" sz="2800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Они су у супротности што се тиче савремености;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Отац Ферапонт пребацује Зосими претјерано одавање </a:t>
            </a:r>
            <a:r>
              <a:rPr lang="sr-Cyrl-RS" sz="2800" dirty="0" err="1">
                <a:solidFill>
                  <a:schemeClr val="bg1"/>
                </a:solidFill>
              </a:rPr>
              <a:t>свјетовном</a:t>
            </a:r>
            <a:r>
              <a:rPr lang="sr-Cyrl-RS" sz="2800" dirty="0">
                <a:solidFill>
                  <a:schemeClr val="bg1"/>
                </a:solidFill>
              </a:rPr>
              <a:t> животу.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4552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386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1051" y="169817"/>
            <a:ext cx="803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>
                <a:solidFill>
                  <a:schemeClr val="bg1"/>
                </a:solidFill>
              </a:rPr>
              <a:t>Психолошко-криминалистички слој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402" y="1532032"/>
            <a:ext cx="105417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У роману се јавља истрага, убиство и казна, а то су елементи правог криминалистичког романа;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„Мотив бијега“- слуга Григориј уочава Дмитрија како </a:t>
            </a:r>
            <a:r>
              <a:rPr lang="sr-Cyrl-RS" sz="2800" dirty="0" err="1">
                <a:solidFill>
                  <a:schemeClr val="bg1"/>
                </a:solidFill>
              </a:rPr>
              <a:t>бјежи</a:t>
            </a:r>
            <a:r>
              <a:rPr lang="sr-Cyrl-RS" sz="2800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„Мотив крви“ на </a:t>
            </a:r>
            <a:r>
              <a:rPr lang="sr-Cyrl-RS" sz="2800" dirty="0" err="1">
                <a:solidFill>
                  <a:schemeClr val="bg1"/>
                </a:solidFill>
              </a:rPr>
              <a:t>Дмитријевим</a:t>
            </a:r>
            <a:r>
              <a:rPr lang="sr-Cyrl-RS" sz="2800" dirty="0">
                <a:solidFill>
                  <a:schemeClr val="bg1"/>
                </a:solidFill>
              </a:rPr>
              <a:t> рукама;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„Судска погрешка“,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„Карамазовштина“-појам Достојевског;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solidFill>
                  <a:schemeClr val="bg1"/>
                </a:solidFill>
              </a:rPr>
              <a:t>Породица </a:t>
            </a:r>
            <a:r>
              <a:rPr lang="sr-Cyrl-RS" sz="2800" dirty="0" err="1">
                <a:solidFill>
                  <a:schemeClr val="bg1"/>
                </a:solidFill>
              </a:rPr>
              <a:t>Снјегирјов</a:t>
            </a:r>
            <a:r>
              <a:rPr lang="sr-Cyrl-RS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99" y="3904779"/>
            <a:ext cx="3027004" cy="2953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93" y="4640575"/>
            <a:ext cx="2990625" cy="2202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02" y="997886"/>
            <a:ext cx="1909289" cy="29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8040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514</Words>
  <Application>Microsoft Office PowerPoint</Application>
  <PresentationFormat>Широки екран</PresentationFormat>
  <Paragraphs>56</Paragraphs>
  <Slides>10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5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Calibri Light</vt:lpstr>
      <vt:lpstr>Castellar</vt:lpstr>
      <vt:lpstr>Office Theme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Sanja D</cp:lastModifiedBy>
  <cp:revision>20</cp:revision>
  <dcterms:created xsi:type="dcterms:W3CDTF">2022-05-31T16:09:13Z</dcterms:created>
  <dcterms:modified xsi:type="dcterms:W3CDTF">2022-06-05T10:18:25Z</dcterms:modified>
</cp:coreProperties>
</file>