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7CE"/>
    <a:srgbClr val="C3B3A2"/>
    <a:srgbClr val="284650"/>
    <a:srgbClr val="304E58"/>
    <a:srgbClr val="ECE9E1"/>
    <a:srgbClr val="E1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878AC-E660-4C67-B0EC-7C5F88EB177B}" v="459" dt="2022-05-27T20:09:46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69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9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2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1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6/5/2022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9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9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398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2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0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6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2" r:id="rId6"/>
    <p:sldLayoutId id="2147483838" r:id="rId7"/>
    <p:sldLayoutId id="2147483839" r:id="rId8"/>
    <p:sldLayoutId id="2147483840" r:id="rId9"/>
    <p:sldLayoutId id="2147483841" r:id="rId10"/>
    <p:sldLayoutId id="21474838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6" name="Picture 3" descr="A colourful light bulb with business icons">
            <a:extLst>
              <a:ext uri="{FF2B5EF4-FFF2-40B4-BE49-F238E27FC236}">
                <a16:creationId xmlns:a16="http://schemas.microsoft.com/office/drawing/2014/main" id="{E2B9A196-7882-F31C-3483-F2E8F48B1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0" r="16426" b="1"/>
          <a:stretch/>
        </p:blipFill>
        <p:spPr>
          <a:xfrm>
            <a:off x="4487333" y="12889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6" name="Freeform: Shape 125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4C170-2D82-8441-B442-F47424F6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0400" y="1231445"/>
            <a:ext cx="7122447" cy="3066706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200" b="0" dirty="0" err="1">
                <a:latin typeface="Georgia Pro"/>
                <a:ea typeface="FangSong"/>
              </a:rPr>
              <a:t>Нушићева</a:t>
            </a:r>
            <a:r>
              <a:rPr lang="en-US" sz="3200" dirty="0">
                <a:latin typeface="Georgia Pro"/>
                <a:ea typeface="FangSong"/>
              </a:rPr>
              <a:t> </a:t>
            </a:r>
            <a:r>
              <a:rPr lang="en-US" sz="3200" b="0" dirty="0" err="1">
                <a:latin typeface="Georgia Pro"/>
                <a:ea typeface="FangSong"/>
              </a:rPr>
              <a:t>аутобиографија</a:t>
            </a:r>
            <a:r>
              <a:rPr lang="en-US" sz="3200" dirty="0">
                <a:latin typeface="Georgia Pro"/>
                <a:ea typeface="FangSong"/>
              </a:rPr>
              <a:t> </a:t>
            </a:r>
            <a:r>
              <a:rPr lang="en-US" sz="3200" b="0" dirty="0" err="1">
                <a:latin typeface="Georgia Pro"/>
                <a:ea typeface="FangSong"/>
              </a:rPr>
              <a:t>као</a:t>
            </a:r>
            <a:r>
              <a:rPr lang="en-US" sz="3200" dirty="0">
                <a:latin typeface="Georgia Pro"/>
                <a:ea typeface="FangSong"/>
              </a:rPr>
              <a:t> </a:t>
            </a:r>
            <a:r>
              <a:rPr lang="en-US" sz="3200" b="0" dirty="0" err="1">
                <a:latin typeface="Georgia Pro"/>
                <a:ea typeface="FangSong"/>
              </a:rPr>
              <a:t>аналитичка</a:t>
            </a:r>
            <a:r>
              <a:rPr lang="en-US" sz="3200" dirty="0">
                <a:latin typeface="Georgia Pro"/>
                <a:ea typeface="FangSong"/>
              </a:rPr>
              <a:t> </a:t>
            </a:r>
            <a:r>
              <a:rPr lang="en-US" sz="3200" b="0" dirty="0" err="1">
                <a:latin typeface="Georgia Pro"/>
                <a:ea typeface="FangSong"/>
              </a:rPr>
              <a:t>фило</a:t>
            </a:r>
            <a:r>
              <a:rPr lang="sr-Cyrl-RS" sz="3200" b="0" dirty="0">
                <a:latin typeface="Georgia Pro"/>
                <a:ea typeface="FangSong"/>
              </a:rPr>
              <a:t>с</a:t>
            </a:r>
            <a:r>
              <a:rPr lang="en-US" sz="3200" b="0" dirty="0" err="1">
                <a:latin typeface="Georgia Pro"/>
                <a:ea typeface="FangSong"/>
              </a:rPr>
              <a:t>офија</a:t>
            </a:r>
            <a:r>
              <a:rPr lang="en-US" sz="3200" dirty="0">
                <a:latin typeface="Georgia Pro"/>
                <a:ea typeface="FangSong"/>
              </a:rPr>
              <a:t> </a:t>
            </a:r>
            <a:r>
              <a:rPr lang="en-US" sz="3200" b="0" dirty="0" err="1">
                <a:latin typeface="Georgia Pro"/>
                <a:ea typeface="FangSong"/>
              </a:rPr>
              <a:t>живота</a:t>
            </a:r>
            <a:endParaRPr lang="en-US" sz="3200" b="0" dirty="0">
              <a:latin typeface="Georgia Pro"/>
              <a:ea typeface="FangSong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B1D3F-B836-7DAC-7B91-CB08165E3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31" y="4335233"/>
            <a:ext cx="8681287" cy="22577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b="1" i="1" dirty="0" err="1"/>
              <a:t>Припремале</a:t>
            </a:r>
            <a:r>
              <a:rPr lang="en-US" sz="1200" b="1" i="1" dirty="0"/>
              <a:t>: </a:t>
            </a:r>
            <a:r>
              <a:rPr lang="en-US" sz="1200" i="1" dirty="0" err="1"/>
              <a:t>Илић</a:t>
            </a:r>
            <a:r>
              <a:rPr lang="en-US" sz="1200" i="1" dirty="0"/>
              <a:t> </a:t>
            </a:r>
            <a:r>
              <a:rPr lang="en-US" sz="1200" i="1" dirty="0" err="1"/>
              <a:t>Марија</a:t>
            </a:r>
            <a:r>
              <a:rPr lang="sr-Cyrl-BA" sz="1200" i="1" dirty="0"/>
              <a:t>          </a:t>
            </a:r>
            <a:r>
              <a:rPr lang="sr-Cyrl-BA" sz="1200" b="1" i="1" dirty="0">
                <a:ea typeface="+mn-lt"/>
                <a:cs typeface="+mn-lt"/>
              </a:rPr>
              <a:t>Професор: </a:t>
            </a:r>
            <a:r>
              <a:rPr lang="sr-Cyrl-BA" sz="1200" i="1" dirty="0">
                <a:ea typeface="+mn-lt"/>
                <a:cs typeface="+mn-lt"/>
              </a:rPr>
              <a:t>мр Сања Ђурић</a:t>
            </a:r>
          </a:p>
          <a:p>
            <a:pPr>
              <a:lnSpc>
                <a:spcPct val="120000"/>
              </a:lnSpc>
            </a:pPr>
            <a:r>
              <a:rPr lang="sr-Cyrl-BA" sz="1200" i="1" dirty="0">
                <a:ea typeface="+mn-lt"/>
                <a:cs typeface="+mn-lt"/>
              </a:rPr>
              <a:t>                    </a:t>
            </a:r>
            <a:r>
              <a:rPr lang="en-US" sz="1200" i="1" dirty="0" err="1"/>
              <a:t>Видовић</a:t>
            </a:r>
            <a:r>
              <a:rPr lang="en-US" sz="1200" i="1" dirty="0"/>
              <a:t> </a:t>
            </a:r>
            <a:r>
              <a:rPr lang="en-US" sz="1200" i="1" dirty="0" err="1"/>
              <a:t>Зорана</a:t>
            </a:r>
            <a:endParaRPr lang="en-US" sz="1200" i="1" dirty="0"/>
          </a:p>
          <a:p>
            <a:pPr>
              <a:lnSpc>
                <a:spcPct val="120000"/>
              </a:lnSpc>
            </a:pPr>
            <a:r>
              <a:rPr lang="en-US" sz="1200" i="1" dirty="0"/>
              <a:t>                 </a:t>
            </a:r>
            <a:r>
              <a:rPr lang="sr-Cyrl-BA" sz="1200" i="1" dirty="0"/>
              <a:t>  </a:t>
            </a:r>
            <a:r>
              <a:rPr lang="en-US" sz="1200" i="1" dirty="0"/>
              <a:t> </a:t>
            </a:r>
            <a:r>
              <a:rPr lang="en-US" sz="1200" i="1" dirty="0" err="1"/>
              <a:t>Нарић</a:t>
            </a:r>
            <a:r>
              <a:rPr lang="en-US" sz="1200" i="1" dirty="0"/>
              <a:t> </a:t>
            </a:r>
            <a:r>
              <a:rPr lang="en-US" sz="1200" i="1" dirty="0" err="1"/>
              <a:t>Анђела</a:t>
            </a:r>
            <a:endParaRPr lang="en-US" sz="1200" i="1" dirty="0"/>
          </a:p>
          <a:p>
            <a:pPr>
              <a:lnSpc>
                <a:spcPct val="120000"/>
              </a:lnSpc>
            </a:pPr>
            <a:r>
              <a:rPr lang="en-US" sz="1200" i="1" dirty="0"/>
              <a:t>                 </a:t>
            </a:r>
            <a:r>
              <a:rPr lang="sr-Cyrl-BA" sz="1200" i="1" dirty="0"/>
              <a:t>  </a:t>
            </a:r>
            <a:r>
              <a:rPr lang="en-US" sz="1200" i="1" dirty="0"/>
              <a:t> </a:t>
            </a:r>
            <a:r>
              <a:rPr lang="en-US" sz="1200" i="1" dirty="0" err="1"/>
              <a:t>Видовић</a:t>
            </a:r>
            <a:r>
              <a:rPr lang="en-US" sz="1200" i="1" dirty="0"/>
              <a:t> </a:t>
            </a:r>
            <a:r>
              <a:rPr lang="en-US" sz="1200" i="1" dirty="0" err="1"/>
              <a:t>Невена</a:t>
            </a:r>
            <a:endParaRPr lang="en-US" sz="1200" i="1" dirty="0" err="1">
              <a:ea typeface="Meiryo"/>
            </a:endParaRPr>
          </a:p>
          <a:p>
            <a:pPr>
              <a:lnSpc>
                <a:spcPct val="120000"/>
              </a:lnSpc>
            </a:pPr>
            <a:r>
              <a:rPr lang="en-US" sz="1200" i="1" dirty="0"/>
              <a:t>                 </a:t>
            </a:r>
            <a:r>
              <a:rPr lang="sr-Cyrl-BA" sz="1200" i="1" dirty="0"/>
              <a:t>  </a:t>
            </a:r>
            <a:r>
              <a:rPr lang="en-US" sz="1200" i="1" dirty="0"/>
              <a:t> </a:t>
            </a:r>
            <a:r>
              <a:rPr lang="en-US" sz="1200" i="1" dirty="0" err="1"/>
              <a:t>Павловић</a:t>
            </a:r>
            <a:r>
              <a:rPr lang="en-US" sz="1200" i="1" dirty="0">
                <a:ea typeface="+mn-lt"/>
                <a:cs typeface="+mn-lt"/>
              </a:rPr>
              <a:t> </a:t>
            </a:r>
            <a:r>
              <a:rPr lang="en-US" sz="1200" i="1" dirty="0" err="1">
                <a:ea typeface="+mn-lt"/>
                <a:cs typeface="+mn-lt"/>
              </a:rPr>
              <a:t>Ана</a:t>
            </a:r>
            <a:endParaRPr lang="sr-Cyrl-BA" sz="1200" i="1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endParaRPr lang="sr-Cyrl-BA" sz="1200" b="1" i="1" dirty="0">
              <a:ea typeface="+mn-lt"/>
              <a:cs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0FC23F-044D-0498-DCF5-3D4E310156E1}"/>
              </a:ext>
            </a:extLst>
          </p:cNvPr>
          <p:cNvCxnSpPr/>
          <p:nvPr/>
        </p:nvCxnSpPr>
        <p:spPr>
          <a:xfrm flipV="1">
            <a:off x="367431" y="4297469"/>
            <a:ext cx="5835038" cy="10438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7431" y="5666137"/>
                <a:ext cx="6096000" cy="5772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Latn-RS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sr-Cyrl-BA" sz="1200" b="1" i="1" dirty="0"/>
                  <a:t>Разред:</a:t>
                </a:r>
                <a:r>
                  <a:rPr lang="sr-Cyrl-BA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31" y="5666137"/>
                <a:ext cx="6096000" cy="577209"/>
              </a:xfrm>
              <a:prstGeom prst="rect">
                <a:avLst/>
              </a:prstGeom>
              <a:blipFill>
                <a:blip r:embed="rId3"/>
                <a:stretch>
                  <a:fillRect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2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6" name="Freeform: Shape 125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795" y="914360"/>
            <a:ext cx="2597929" cy="3868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007" y="3630123"/>
            <a:ext cx="3026676" cy="2014115"/>
          </a:xfrm>
          <a:prstGeom prst="rect">
            <a:avLst/>
          </a:prstGeom>
        </p:spPr>
      </p:pic>
      <p:sp>
        <p:nvSpPr>
          <p:cNvPr id="2" name="Оквир за текст 1">
            <a:extLst>
              <a:ext uri="{FF2B5EF4-FFF2-40B4-BE49-F238E27FC236}">
                <a16:creationId xmlns:a16="http://schemas.microsoft.com/office/drawing/2014/main" id="{8FB26F57-2DA2-9274-B5AE-3049EDA292D4}"/>
              </a:ext>
            </a:extLst>
          </p:cNvPr>
          <p:cNvSpPr txBox="1"/>
          <p:nvPr/>
        </p:nvSpPr>
        <p:spPr>
          <a:xfrm>
            <a:off x="1026367" y="914360"/>
            <a:ext cx="5952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/>
              <a:t>ХВАЛА НА ПАЖЊИ!</a:t>
            </a:r>
          </a:p>
        </p:txBody>
      </p:sp>
    </p:spTree>
    <p:extLst>
      <p:ext uri="{BB962C8B-B14F-4D97-AF65-F5344CB8AC3E}">
        <p14:creationId xmlns:p14="http://schemas.microsoft.com/office/powerpoint/2010/main" val="2615072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673" y="348027"/>
            <a:ext cx="2160321" cy="3287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9608" y="1200033"/>
            <a:ext cx="323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sr-Cyrl-BA" sz="5400" b="1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2846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Садржај:</a:t>
            </a:r>
            <a:endParaRPr lang="en-US" sz="5400" b="1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2846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336" t="171" r="-1"/>
          <a:stretch/>
        </p:blipFill>
        <p:spPr>
          <a:xfrm>
            <a:off x="299466" y="4458287"/>
            <a:ext cx="1842862" cy="215423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44916" y="4769898"/>
            <a:ext cx="6019078" cy="1755585"/>
          </a:xfrm>
          <a:prstGeom prst="rect">
            <a:avLst/>
          </a:prstGeom>
          <a:solidFill>
            <a:srgbClr val="284650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„Мој хумор изазивајући смех на уснама ублажава суровост живота“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C74A5CD-D494-DC6B-3333-A698C97A3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2328" y="2263480"/>
            <a:ext cx="6665975" cy="2366301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sr-Cyrl-BA" sz="2400" dirty="0">
                <a:latin typeface="+mj-lt"/>
              </a:rPr>
              <a:t>О писцу,</a:t>
            </a:r>
          </a:p>
          <a:p>
            <a:pPr marL="342900" indent="-342900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sr-Cyrl-BA" sz="2400" dirty="0">
                <a:latin typeface="+mj-lt"/>
              </a:rPr>
              <a:t>Одрастање,</a:t>
            </a:r>
          </a:p>
          <a:p>
            <a:pPr marL="342900" indent="-342900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sr-Cyrl-BA" sz="2400" dirty="0">
                <a:latin typeface="+mj-lt"/>
              </a:rPr>
              <a:t>Школовање,</a:t>
            </a:r>
          </a:p>
          <a:p>
            <a:pPr marL="342900" indent="-342900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sr-Cyrl-BA" sz="2400" dirty="0">
                <a:latin typeface="+mj-lt"/>
              </a:rPr>
              <a:t>Љубав, </a:t>
            </a:r>
          </a:p>
          <a:p>
            <a:pPr marL="342900" indent="-342900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sr-Cyrl-BA" sz="2400" dirty="0">
                <a:latin typeface="+mj-lt"/>
              </a:rPr>
              <a:t>Живот</a:t>
            </a:r>
            <a:r>
              <a:rPr lang="en-US" sz="2400" dirty="0">
                <a:latin typeface="+mj-lt"/>
              </a:rPr>
              <a:t> </a:t>
            </a:r>
            <a:r>
              <a:rPr lang="sr-Cyrl-BA" sz="2400" dirty="0">
                <a:latin typeface="+mj-lt"/>
              </a:rPr>
              <a:t>до женидбе.</a:t>
            </a:r>
          </a:p>
          <a:p>
            <a:pPr marL="342900" indent="-342900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sr-Cyrl-BA" sz="2400" dirty="0">
              <a:latin typeface="+mj-lt"/>
            </a:endParaRPr>
          </a:p>
          <a:p>
            <a:pPr marL="342900" indent="-342900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01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5D18-F453-C7A1-C4B8-792219A07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2409" y="1033382"/>
            <a:ext cx="7060135" cy="1152083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О </a:t>
            </a:r>
            <a:r>
              <a:rPr lang="en-US" dirty="0" err="1">
                <a:ea typeface="Meiryo"/>
              </a:rPr>
              <a:t>писцу</a:t>
            </a:r>
            <a:r>
              <a:rPr lang="en-US" dirty="0">
                <a:ea typeface="Meiryo"/>
              </a:rPr>
              <a:t>: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270427" y="2384663"/>
            <a:ext cx="7052117" cy="3972593"/>
          </a:xfrm>
          <a:ln w="28575">
            <a:noFill/>
          </a:ln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/>
              <a:t>Бранислав Нушић (Алкибијад Нуша) рођен је 1864. године, у Београду,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/>
              <a:t>Један је од највећих комедиографа српске књижевности,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/>
              <a:t>Припадао је епохи реализма, као и модерне,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/>
              <a:t>Писао је: комедије, романе, мемоаре, драмске текстове некомичног карактера, путописе, приповијетке....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2" y="372835"/>
            <a:ext cx="2403705" cy="362526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" y="3150327"/>
            <a:ext cx="2038350" cy="2932113"/>
          </a:xfrm>
        </p:spPr>
      </p:pic>
    </p:spTree>
    <p:extLst>
      <p:ext uri="{BB962C8B-B14F-4D97-AF65-F5344CB8AC3E}">
        <p14:creationId xmlns:p14="http://schemas.microsoft.com/office/powerpoint/2010/main" val="278915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2056" y="111477"/>
            <a:ext cx="6665976" cy="2129674"/>
          </a:xfrm>
        </p:spPr>
        <p:txBody>
          <a:bodyPr/>
          <a:lstStyle/>
          <a:p>
            <a:r>
              <a:rPr lang="sr-Cyrl-BA" dirty="0"/>
              <a:t>Одрастање: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72056" y="2241151"/>
            <a:ext cx="6997772" cy="478971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/>
              <a:t>Заблуда средњег рода,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/>
              <a:t>Жудња за панталонама,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/>
              <a:t>Значај и сигурност панталона,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/>
              <a:t>Дјетињство пуно несташлука,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/>
              <a:t>Одређивање будућности, суђаје.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Cyrl-BA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413" y="3521310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3" y="4966879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935" y="4852579"/>
            <a:ext cx="2457450" cy="1857375"/>
          </a:xfrm>
          <a:prstGeom prst="rect">
            <a:avLst/>
          </a:prstGeom>
        </p:spPr>
      </p:pic>
      <p:pic>
        <p:nvPicPr>
          <p:cNvPr id="1026" name="Picture 2" descr="Историја Србске Црне Горе - Колијевка.. | Faceboo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413" y="498075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5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91554"/>
            <a:ext cx="7060135" cy="1182881"/>
          </a:xfrm>
        </p:spPr>
        <p:txBody>
          <a:bodyPr/>
          <a:lstStyle/>
          <a:p>
            <a:r>
              <a:rPr lang="sr-Cyrl-BA" dirty="0"/>
              <a:t>Школовање: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928512" y="2393373"/>
            <a:ext cx="7052117" cy="400742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Срећа породице због поласка у школу,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Магарећа клупа,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Поређење брака и школе,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Слова и бројеви,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„Незнабожачка </a:t>
            </a:r>
            <a:r>
              <a:rPr lang="sr-Cyrl-BA" sz="2000" dirty="0" err="1"/>
              <a:t>вера</a:t>
            </a:r>
            <a:r>
              <a:rPr lang="sr-Cyrl-BA" sz="2000" dirty="0"/>
              <a:t>“,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Тачке и запете,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„Испеци па реци“,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„Познај самога себе“,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322" y="755498"/>
            <a:ext cx="3181751" cy="21096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2000"/>
                    </a14:imgEffect>
                    <a14:imgEffect>
                      <a14:brightnessContrast bright="-8000"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5564" y="3385234"/>
            <a:ext cx="2701751" cy="20237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716" y="4397087"/>
            <a:ext cx="2840214" cy="2274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4262" y="1605705"/>
            <a:ext cx="44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* </a:t>
            </a:r>
            <a:r>
              <a:rPr lang="en-US" sz="3200" dirty="0"/>
              <a:t>I </a:t>
            </a:r>
            <a:r>
              <a:rPr lang="sr-Cyrl-BA" sz="3200" dirty="0"/>
              <a:t>дио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04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67806" y="2306286"/>
            <a:ext cx="7052117" cy="391163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dirty="0"/>
              <a:t>Необични часови географије,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dirty="0"/>
              <a:t>Јестаственица, писац као најмањи у разреду добио надимак „Миш,“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dirty="0"/>
              <a:t>„ Олендорфова метода за учење француског језика“,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dirty="0"/>
              <a:t>Трагична борба са хипотенузом, непознатим и уображеним количинама,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dirty="0"/>
              <a:t>Муке са природним наукама,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dirty="0"/>
              <a:t>Мртви језици, језици без сврхе.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469" y="341323"/>
            <a:ext cx="3503608" cy="227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005" y="4866311"/>
            <a:ext cx="3066581" cy="1838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273" y="2182450"/>
            <a:ext cx="2603218" cy="1761897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279309" y="196005"/>
            <a:ext cx="7059613" cy="1409700"/>
          </a:xfrm>
        </p:spPr>
        <p:txBody>
          <a:bodyPr/>
          <a:lstStyle/>
          <a:p>
            <a:r>
              <a:rPr lang="sr-Cyrl-BA" dirty="0"/>
              <a:t>Школовање: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94262" y="1605705"/>
            <a:ext cx="44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* </a:t>
            </a:r>
            <a:r>
              <a:rPr lang="en-US" sz="3200" dirty="0"/>
              <a:t>I</a:t>
            </a:r>
            <a:r>
              <a:rPr lang="sr-Latn-RS" sz="3200" dirty="0"/>
              <a:t>I</a:t>
            </a:r>
            <a:r>
              <a:rPr lang="en-US" sz="3200" dirty="0"/>
              <a:t> </a:t>
            </a:r>
            <a:r>
              <a:rPr lang="sr-Cyrl-BA" sz="3200" dirty="0"/>
              <a:t>дио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72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5605" y="2190480"/>
            <a:ext cx="6832309" cy="410739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Спознаја љубави,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Прва љубав,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Перса и тровање,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Двије пјесме и дијета од пјесама,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Пјесма о наставници Аници и бијег од батина,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Излазак </a:t>
            </a:r>
            <a:r>
              <a:rPr lang="sr-Cyrl-BA" dirty="0" err="1"/>
              <a:t>пред</a:t>
            </a:r>
            <a:r>
              <a:rPr lang="sr-Cyrl-BA" dirty="0"/>
              <a:t> Наставничко вијеће и казна, 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Друга пјесма, након 7 год. и излазак </a:t>
            </a:r>
            <a:r>
              <a:rPr lang="sr-Cyrl-BA" dirty="0" err="1"/>
              <a:t>пред</a:t>
            </a:r>
            <a:r>
              <a:rPr lang="sr-Cyrl-BA" dirty="0"/>
              <a:t> суд,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Двије године робије, 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Друга љубав, Марица,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Састанак код гробља,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r>
              <a:rPr lang="sr-Cyrl-BA" dirty="0"/>
              <a:t>Изостанак са састанка због ненаучене лекције.</a:t>
            </a:r>
          </a:p>
          <a:p>
            <a:pPr marL="342900" indent="-342900">
              <a:buFont typeface="Symbol" panose="05050102010706020507" pitchFamily="18" charset="2"/>
              <a:buChar char=""/>
            </a:pPr>
            <a:endParaRPr lang="sr-Cyrl-BA" dirty="0"/>
          </a:p>
          <a:p>
            <a:pPr marL="342900" indent="-342900">
              <a:buFont typeface="Symbol" panose="05050102010706020507" pitchFamily="18" charset="2"/>
              <a:buChar char=""/>
            </a:pPr>
            <a:endParaRPr lang="sr-Cyrl-BA" dirty="0"/>
          </a:p>
          <a:p>
            <a:pPr marL="342900" indent="-342900">
              <a:buFont typeface="Symbol" panose="05050102010706020507" pitchFamily="18" charset="2"/>
              <a:buChar char="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738" y="1064837"/>
            <a:ext cx="2999492" cy="2030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090" y="2969275"/>
            <a:ext cx="2670279" cy="1499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4262" y="1605705"/>
            <a:ext cx="44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*</a:t>
            </a:r>
            <a:r>
              <a:rPr lang="sr-Cyrl-BA" sz="3200" dirty="0"/>
              <a:t>Прва и друга љубав</a:t>
            </a:r>
            <a:endParaRPr lang="en-US" sz="3200" dirty="0"/>
          </a:p>
        </p:txBody>
      </p:sp>
      <p:sp>
        <p:nvSpPr>
          <p:cNvPr id="2" name="Оквир за текст 1">
            <a:extLst>
              <a:ext uri="{FF2B5EF4-FFF2-40B4-BE49-F238E27FC236}">
                <a16:creationId xmlns:a16="http://schemas.microsoft.com/office/drawing/2014/main" id="{D5FA2CE4-88BE-2672-89E0-A8AB5A1C3E04}"/>
              </a:ext>
            </a:extLst>
          </p:cNvPr>
          <p:cNvSpPr txBox="1"/>
          <p:nvPr/>
        </p:nvSpPr>
        <p:spPr>
          <a:xfrm>
            <a:off x="1994262" y="354563"/>
            <a:ext cx="3650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ЉУБАВ</a:t>
            </a:r>
          </a:p>
        </p:txBody>
      </p:sp>
    </p:spTree>
    <p:extLst>
      <p:ext uri="{BB962C8B-B14F-4D97-AF65-F5344CB8AC3E}">
        <p14:creationId xmlns:p14="http://schemas.microsoft.com/office/powerpoint/2010/main" val="91755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741" y="2201961"/>
            <a:ext cx="6962937" cy="429463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Служавка Фани и њен отказ,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Четврта љубав,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Љубавна писма,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Пето заљубљење у госпођу старију 20 година,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Тајна љубав и страх од мужа, 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Шеста љубав и први пољубац, веома значајна,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Седма љубав, заборављена љубав,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Осма љубав, заклела се на вјерност, 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Девета љубав, 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Десета љубав, супруга пишчевог пријатеља,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Бракоразводна парница и батине, сјећање на десету љубав,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r>
              <a:rPr lang="sr-Cyrl-BA" dirty="0"/>
              <a:t>Дванаеста љубав, без изјаве љубави и додира.  </a:t>
            </a:r>
          </a:p>
          <a:p>
            <a:pPr marL="342900" indent="-342900">
              <a:buFont typeface="Symbol" panose="05050102010706020507" pitchFamily="18" charset="2"/>
              <a:buChar char="©"/>
            </a:pPr>
            <a:endParaRPr lang="sr-Cyrl-BA" dirty="0"/>
          </a:p>
          <a:p>
            <a:pPr marL="342900" indent="-342900">
              <a:buFont typeface="Symbol" panose="05050102010706020507" pitchFamily="18" charset="2"/>
              <a:buChar char="©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889" y="1164547"/>
            <a:ext cx="3446882" cy="193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754" y="2827736"/>
            <a:ext cx="2790389" cy="2063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88741" y="1544899"/>
            <a:ext cx="6850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*</a:t>
            </a:r>
            <a:r>
              <a:rPr lang="sr-Cyrl-BA" sz="3200" dirty="0"/>
              <a:t>Од треће до посљедње љубави</a:t>
            </a:r>
            <a:endParaRPr lang="en-US" sz="3200" dirty="0"/>
          </a:p>
        </p:txBody>
      </p:sp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6E2D8112-0517-A347-C795-1A4EB98EA89B}"/>
              </a:ext>
            </a:extLst>
          </p:cNvPr>
          <p:cNvSpPr txBox="1"/>
          <p:nvPr/>
        </p:nvSpPr>
        <p:spPr>
          <a:xfrm>
            <a:off x="1380931" y="709127"/>
            <a:ext cx="262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ЉУБАВ</a:t>
            </a:r>
          </a:p>
        </p:txBody>
      </p:sp>
    </p:spTree>
    <p:extLst>
      <p:ext uri="{BB962C8B-B14F-4D97-AF65-F5344CB8AC3E}">
        <p14:creationId xmlns:p14="http://schemas.microsoft.com/office/powerpoint/2010/main" val="392190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11095" y="2332412"/>
            <a:ext cx="7052117" cy="42512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Крај универзитета,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Потрага за послом,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Одбијање државе,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Затвор,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Разговор са вашарским </a:t>
            </a:r>
            <a:r>
              <a:rPr lang="sr-Cyrl-BA" sz="2000" dirty="0" err="1"/>
              <a:t>кесарошом</a:t>
            </a:r>
            <a:r>
              <a:rPr lang="sr-Cyrl-BA" sz="2000" dirty="0"/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Значај војске,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Акт, који га је прогањао годинама,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Његова жена, 13. љубав,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000" dirty="0"/>
              <a:t>Брак.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Cyrl-B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Cyrl-B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14" t="4306" r="3582" b="14763"/>
          <a:stretch/>
        </p:blipFill>
        <p:spPr>
          <a:xfrm>
            <a:off x="8163773" y="382271"/>
            <a:ext cx="3571699" cy="236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486" y="2332412"/>
            <a:ext cx="2590800" cy="2998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3B3A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Оквир за текст 7">
            <a:extLst>
              <a:ext uri="{FF2B5EF4-FFF2-40B4-BE49-F238E27FC236}">
                <a16:creationId xmlns:a16="http://schemas.microsoft.com/office/drawing/2014/main" id="{2B90B9F6-101D-5C96-C960-085AA8BBBA61}"/>
              </a:ext>
            </a:extLst>
          </p:cNvPr>
          <p:cNvSpPr txBox="1"/>
          <p:nvPr/>
        </p:nvSpPr>
        <p:spPr>
          <a:xfrm>
            <a:off x="2136710" y="1371600"/>
            <a:ext cx="292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ЖИВОТ</a:t>
            </a:r>
          </a:p>
        </p:txBody>
      </p:sp>
    </p:spTree>
    <p:extLst>
      <p:ext uri="{BB962C8B-B14F-4D97-AF65-F5344CB8AC3E}">
        <p14:creationId xmlns:p14="http://schemas.microsoft.com/office/powerpoint/2010/main" val="255857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429</Words>
  <Application>Microsoft Office PowerPoint</Application>
  <PresentationFormat>Широки екран</PresentationFormat>
  <Paragraphs>83</Paragraphs>
  <Slides>10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9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10</vt:i4>
      </vt:variant>
    </vt:vector>
  </HeadingPairs>
  <TitlesOfParts>
    <vt:vector size="20" baseType="lpstr">
      <vt:lpstr>Meiryo</vt:lpstr>
      <vt:lpstr>Yu Gothic</vt:lpstr>
      <vt:lpstr>Arial</vt:lpstr>
      <vt:lpstr>Calibri</vt:lpstr>
      <vt:lpstr>Cambria Math</vt:lpstr>
      <vt:lpstr>Corbel</vt:lpstr>
      <vt:lpstr>Georgia Pro</vt:lpstr>
      <vt:lpstr>Symbol</vt:lpstr>
      <vt:lpstr>Wingdings</vt:lpstr>
      <vt:lpstr>SketchLinesVTI</vt:lpstr>
      <vt:lpstr>Нушићева аутобиографија као аналитичка философија живота</vt:lpstr>
      <vt:lpstr>PowerPoint презентација</vt:lpstr>
      <vt:lpstr>О писцу:</vt:lpstr>
      <vt:lpstr>Одрастање:</vt:lpstr>
      <vt:lpstr>Школовање:</vt:lpstr>
      <vt:lpstr>Школовање: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D</dc:creator>
  <cp:lastModifiedBy>Sanja D</cp:lastModifiedBy>
  <cp:revision>222</cp:revision>
  <dcterms:created xsi:type="dcterms:W3CDTF">2022-05-27T19:24:55Z</dcterms:created>
  <dcterms:modified xsi:type="dcterms:W3CDTF">2022-06-05T10:28:08Z</dcterms:modified>
</cp:coreProperties>
</file>