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Наслов слајда">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DA87D4A8-CD2A-4334-98B7-7CA1C22E0615}"/>
              </a:ext>
            </a:extLst>
          </p:cNvPr>
          <p:cNvSpPr>
            <a:spLocks noGrp="1"/>
          </p:cNvSpPr>
          <p:nvPr>
            <p:ph type="ctrTitle"/>
          </p:nvPr>
        </p:nvSpPr>
        <p:spPr>
          <a:xfrm>
            <a:off x="1524000" y="1122363"/>
            <a:ext cx="9144000" cy="2387600"/>
          </a:xfrm>
        </p:spPr>
        <p:txBody>
          <a:bodyPr anchor="b"/>
          <a:lstStyle>
            <a:lvl1pPr algn="ctr">
              <a:defRPr sz="6000"/>
            </a:lvl1pPr>
          </a:lstStyle>
          <a:p>
            <a:r>
              <a:rPr lang="sr-Cyrl-RS"/>
              <a:t>Кликните и уредите наслов мастера</a:t>
            </a:r>
          </a:p>
        </p:txBody>
      </p:sp>
      <p:sp>
        <p:nvSpPr>
          <p:cNvPr id="3" name="Поднаслов 2">
            <a:extLst>
              <a:ext uri="{FF2B5EF4-FFF2-40B4-BE49-F238E27FC236}">
                <a16:creationId xmlns:a16="http://schemas.microsoft.com/office/drawing/2014/main" id="{EC808219-10ED-4398-90CD-616362267E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r-Cyrl-RS"/>
              <a:t>Кликните и уредите стил поднаслова мастера</a:t>
            </a:r>
          </a:p>
        </p:txBody>
      </p:sp>
      <p:sp>
        <p:nvSpPr>
          <p:cNvPr id="4" name="Чувар места за датум 3">
            <a:extLst>
              <a:ext uri="{FF2B5EF4-FFF2-40B4-BE49-F238E27FC236}">
                <a16:creationId xmlns:a16="http://schemas.microsoft.com/office/drawing/2014/main" id="{9EDFA67E-014C-4025-824B-AB05E568963D}"/>
              </a:ext>
            </a:extLst>
          </p:cNvPr>
          <p:cNvSpPr>
            <a:spLocks noGrp="1"/>
          </p:cNvSpPr>
          <p:nvPr>
            <p:ph type="dt" sz="half" idx="10"/>
          </p:nvPr>
        </p:nvSpPr>
        <p:spPr/>
        <p:txBody>
          <a:bodyPr/>
          <a:lstStyle/>
          <a:p>
            <a:fld id="{ABA9BF6B-2A21-4FAE-88A3-CD605B779B9F}" type="datetimeFigureOut">
              <a:rPr lang="sr-Cyrl-RS" smtClean="0"/>
              <a:t>12.11.2021.</a:t>
            </a:fld>
            <a:endParaRPr lang="sr-Cyrl-RS"/>
          </a:p>
        </p:txBody>
      </p:sp>
      <p:sp>
        <p:nvSpPr>
          <p:cNvPr id="5" name="Чувар места за подножје 4">
            <a:extLst>
              <a:ext uri="{FF2B5EF4-FFF2-40B4-BE49-F238E27FC236}">
                <a16:creationId xmlns:a16="http://schemas.microsoft.com/office/drawing/2014/main" id="{E8C604D0-DF3F-440E-9DE9-3EF224691569}"/>
              </a:ext>
            </a:extLst>
          </p:cNvPr>
          <p:cNvSpPr>
            <a:spLocks noGrp="1"/>
          </p:cNvSpPr>
          <p:nvPr>
            <p:ph type="ftr" sz="quarter" idx="11"/>
          </p:nvPr>
        </p:nvSpPr>
        <p:spPr/>
        <p:txBody>
          <a:bodyPr/>
          <a:lstStyle/>
          <a:p>
            <a:endParaRPr lang="sr-Cyrl-RS"/>
          </a:p>
        </p:txBody>
      </p:sp>
      <p:sp>
        <p:nvSpPr>
          <p:cNvPr id="6" name="Чувар места за број слајда 5">
            <a:extLst>
              <a:ext uri="{FF2B5EF4-FFF2-40B4-BE49-F238E27FC236}">
                <a16:creationId xmlns:a16="http://schemas.microsoft.com/office/drawing/2014/main" id="{D06D80D9-AFBB-4527-AF3C-486CC7072C0C}"/>
              </a:ext>
            </a:extLst>
          </p:cNvPr>
          <p:cNvSpPr>
            <a:spLocks noGrp="1"/>
          </p:cNvSpPr>
          <p:nvPr>
            <p:ph type="sldNum" sz="quarter" idx="12"/>
          </p:nvPr>
        </p:nvSpPr>
        <p:spPr/>
        <p:txBody>
          <a:bodyPr/>
          <a:lstStyle/>
          <a:p>
            <a:fld id="{9D555AD3-13AE-4607-8B80-8C65B1FC4D97}" type="slidenum">
              <a:rPr lang="sr-Cyrl-RS" smtClean="0"/>
              <a:t>‹#›</a:t>
            </a:fld>
            <a:endParaRPr lang="sr-Cyrl-RS"/>
          </a:p>
        </p:txBody>
      </p:sp>
    </p:spTree>
    <p:extLst>
      <p:ext uri="{BB962C8B-B14F-4D97-AF65-F5344CB8AC3E}">
        <p14:creationId xmlns:p14="http://schemas.microsoft.com/office/powerpoint/2010/main" val="2514736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Наслов и вертикални текст">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D498A821-00AB-45E6-8CCF-78201504D213}"/>
              </a:ext>
            </a:extLst>
          </p:cNvPr>
          <p:cNvSpPr>
            <a:spLocks noGrp="1"/>
          </p:cNvSpPr>
          <p:nvPr>
            <p:ph type="title"/>
          </p:nvPr>
        </p:nvSpPr>
        <p:spPr/>
        <p:txBody>
          <a:bodyPr/>
          <a:lstStyle/>
          <a:p>
            <a:r>
              <a:rPr lang="sr-Cyrl-RS"/>
              <a:t>Кликните и уредите наслов мастера</a:t>
            </a:r>
          </a:p>
        </p:txBody>
      </p:sp>
      <p:sp>
        <p:nvSpPr>
          <p:cNvPr id="3" name="Чувар места за вертикални текст 2">
            <a:extLst>
              <a:ext uri="{FF2B5EF4-FFF2-40B4-BE49-F238E27FC236}">
                <a16:creationId xmlns:a16="http://schemas.microsoft.com/office/drawing/2014/main" id="{029E1EB0-1BFC-466A-B763-589882CCD973}"/>
              </a:ext>
            </a:extLst>
          </p:cNvPr>
          <p:cNvSpPr>
            <a:spLocks noGrp="1"/>
          </p:cNvSpPr>
          <p:nvPr>
            <p:ph type="body" orient="vert" idx="1"/>
          </p:nvPr>
        </p:nvSpPr>
        <p:spPr/>
        <p:txBody>
          <a:bodyPr vert="eaVert"/>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p>
        </p:txBody>
      </p:sp>
      <p:sp>
        <p:nvSpPr>
          <p:cNvPr id="4" name="Чувар места за датум 3">
            <a:extLst>
              <a:ext uri="{FF2B5EF4-FFF2-40B4-BE49-F238E27FC236}">
                <a16:creationId xmlns:a16="http://schemas.microsoft.com/office/drawing/2014/main" id="{03774CCE-0E50-4C6E-8B99-BC6EB62145B0}"/>
              </a:ext>
            </a:extLst>
          </p:cNvPr>
          <p:cNvSpPr>
            <a:spLocks noGrp="1"/>
          </p:cNvSpPr>
          <p:nvPr>
            <p:ph type="dt" sz="half" idx="10"/>
          </p:nvPr>
        </p:nvSpPr>
        <p:spPr/>
        <p:txBody>
          <a:bodyPr/>
          <a:lstStyle/>
          <a:p>
            <a:fld id="{ABA9BF6B-2A21-4FAE-88A3-CD605B779B9F}" type="datetimeFigureOut">
              <a:rPr lang="sr-Cyrl-RS" smtClean="0"/>
              <a:t>12.11.2021.</a:t>
            </a:fld>
            <a:endParaRPr lang="sr-Cyrl-RS"/>
          </a:p>
        </p:txBody>
      </p:sp>
      <p:sp>
        <p:nvSpPr>
          <p:cNvPr id="5" name="Чувар места за подножје 4">
            <a:extLst>
              <a:ext uri="{FF2B5EF4-FFF2-40B4-BE49-F238E27FC236}">
                <a16:creationId xmlns:a16="http://schemas.microsoft.com/office/drawing/2014/main" id="{DAE88673-5886-4667-B2F8-A4EFD2C7B5C8}"/>
              </a:ext>
            </a:extLst>
          </p:cNvPr>
          <p:cNvSpPr>
            <a:spLocks noGrp="1"/>
          </p:cNvSpPr>
          <p:nvPr>
            <p:ph type="ftr" sz="quarter" idx="11"/>
          </p:nvPr>
        </p:nvSpPr>
        <p:spPr/>
        <p:txBody>
          <a:bodyPr/>
          <a:lstStyle/>
          <a:p>
            <a:endParaRPr lang="sr-Cyrl-RS"/>
          </a:p>
        </p:txBody>
      </p:sp>
      <p:sp>
        <p:nvSpPr>
          <p:cNvPr id="6" name="Чувар места за број слајда 5">
            <a:extLst>
              <a:ext uri="{FF2B5EF4-FFF2-40B4-BE49-F238E27FC236}">
                <a16:creationId xmlns:a16="http://schemas.microsoft.com/office/drawing/2014/main" id="{EA108FF6-CA6F-4690-96C5-034B79DCCBE7}"/>
              </a:ext>
            </a:extLst>
          </p:cNvPr>
          <p:cNvSpPr>
            <a:spLocks noGrp="1"/>
          </p:cNvSpPr>
          <p:nvPr>
            <p:ph type="sldNum" sz="quarter" idx="12"/>
          </p:nvPr>
        </p:nvSpPr>
        <p:spPr/>
        <p:txBody>
          <a:bodyPr/>
          <a:lstStyle/>
          <a:p>
            <a:fld id="{9D555AD3-13AE-4607-8B80-8C65B1FC4D97}" type="slidenum">
              <a:rPr lang="sr-Cyrl-RS" smtClean="0"/>
              <a:t>‹#›</a:t>
            </a:fld>
            <a:endParaRPr lang="sr-Cyrl-RS"/>
          </a:p>
        </p:txBody>
      </p:sp>
    </p:spTree>
    <p:extLst>
      <p:ext uri="{BB962C8B-B14F-4D97-AF65-F5344CB8AC3E}">
        <p14:creationId xmlns:p14="http://schemas.microsoft.com/office/powerpoint/2010/main" val="186426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и наслов и текст">
    <p:spTree>
      <p:nvGrpSpPr>
        <p:cNvPr id="1" name=""/>
        <p:cNvGrpSpPr/>
        <p:nvPr/>
      </p:nvGrpSpPr>
      <p:grpSpPr>
        <a:xfrm>
          <a:off x="0" y="0"/>
          <a:ext cx="0" cy="0"/>
          <a:chOff x="0" y="0"/>
          <a:chExt cx="0" cy="0"/>
        </a:xfrm>
      </p:grpSpPr>
      <p:sp>
        <p:nvSpPr>
          <p:cNvPr id="2" name="Вертикални наслов 1">
            <a:extLst>
              <a:ext uri="{FF2B5EF4-FFF2-40B4-BE49-F238E27FC236}">
                <a16:creationId xmlns:a16="http://schemas.microsoft.com/office/drawing/2014/main" id="{0D2FBDD5-593E-462A-B003-802C4F87ABD6}"/>
              </a:ext>
            </a:extLst>
          </p:cNvPr>
          <p:cNvSpPr>
            <a:spLocks noGrp="1"/>
          </p:cNvSpPr>
          <p:nvPr>
            <p:ph type="title" orient="vert"/>
          </p:nvPr>
        </p:nvSpPr>
        <p:spPr>
          <a:xfrm>
            <a:off x="8724900" y="365125"/>
            <a:ext cx="2628900" cy="5811838"/>
          </a:xfrm>
        </p:spPr>
        <p:txBody>
          <a:bodyPr vert="eaVert"/>
          <a:lstStyle/>
          <a:p>
            <a:r>
              <a:rPr lang="sr-Cyrl-RS"/>
              <a:t>Кликните и уредите наслов мастера</a:t>
            </a:r>
          </a:p>
        </p:txBody>
      </p:sp>
      <p:sp>
        <p:nvSpPr>
          <p:cNvPr id="3" name="Чувар места за вертикални текст 2">
            <a:extLst>
              <a:ext uri="{FF2B5EF4-FFF2-40B4-BE49-F238E27FC236}">
                <a16:creationId xmlns:a16="http://schemas.microsoft.com/office/drawing/2014/main" id="{28577FFA-F29E-4F54-BD57-EFFAFB7AB802}"/>
              </a:ext>
            </a:extLst>
          </p:cNvPr>
          <p:cNvSpPr>
            <a:spLocks noGrp="1"/>
          </p:cNvSpPr>
          <p:nvPr>
            <p:ph type="body" orient="vert" idx="1"/>
          </p:nvPr>
        </p:nvSpPr>
        <p:spPr>
          <a:xfrm>
            <a:off x="838200" y="365125"/>
            <a:ext cx="7734300" cy="5811838"/>
          </a:xfrm>
        </p:spPr>
        <p:txBody>
          <a:bodyPr vert="eaVert"/>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p>
        </p:txBody>
      </p:sp>
      <p:sp>
        <p:nvSpPr>
          <p:cNvPr id="4" name="Чувар места за датум 3">
            <a:extLst>
              <a:ext uri="{FF2B5EF4-FFF2-40B4-BE49-F238E27FC236}">
                <a16:creationId xmlns:a16="http://schemas.microsoft.com/office/drawing/2014/main" id="{3BB5F4FB-A0A5-487A-B571-C0E1F8924A54}"/>
              </a:ext>
            </a:extLst>
          </p:cNvPr>
          <p:cNvSpPr>
            <a:spLocks noGrp="1"/>
          </p:cNvSpPr>
          <p:nvPr>
            <p:ph type="dt" sz="half" idx="10"/>
          </p:nvPr>
        </p:nvSpPr>
        <p:spPr/>
        <p:txBody>
          <a:bodyPr/>
          <a:lstStyle/>
          <a:p>
            <a:fld id="{ABA9BF6B-2A21-4FAE-88A3-CD605B779B9F}" type="datetimeFigureOut">
              <a:rPr lang="sr-Cyrl-RS" smtClean="0"/>
              <a:t>12.11.2021.</a:t>
            </a:fld>
            <a:endParaRPr lang="sr-Cyrl-RS"/>
          </a:p>
        </p:txBody>
      </p:sp>
      <p:sp>
        <p:nvSpPr>
          <p:cNvPr id="5" name="Чувар места за подножје 4">
            <a:extLst>
              <a:ext uri="{FF2B5EF4-FFF2-40B4-BE49-F238E27FC236}">
                <a16:creationId xmlns:a16="http://schemas.microsoft.com/office/drawing/2014/main" id="{38CD7967-0ED0-4E48-AD2F-1757DB841E32}"/>
              </a:ext>
            </a:extLst>
          </p:cNvPr>
          <p:cNvSpPr>
            <a:spLocks noGrp="1"/>
          </p:cNvSpPr>
          <p:nvPr>
            <p:ph type="ftr" sz="quarter" idx="11"/>
          </p:nvPr>
        </p:nvSpPr>
        <p:spPr/>
        <p:txBody>
          <a:bodyPr/>
          <a:lstStyle/>
          <a:p>
            <a:endParaRPr lang="sr-Cyrl-RS"/>
          </a:p>
        </p:txBody>
      </p:sp>
      <p:sp>
        <p:nvSpPr>
          <p:cNvPr id="6" name="Чувар места за број слајда 5">
            <a:extLst>
              <a:ext uri="{FF2B5EF4-FFF2-40B4-BE49-F238E27FC236}">
                <a16:creationId xmlns:a16="http://schemas.microsoft.com/office/drawing/2014/main" id="{675E6491-7CE6-413C-BCAF-713F8F083D48}"/>
              </a:ext>
            </a:extLst>
          </p:cNvPr>
          <p:cNvSpPr>
            <a:spLocks noGrp="1"/>
          </p:cNvSpPr>
          <p:nvPr>
            <p:ph type="sldNum" sz="quarter" idx="12"/>
          </p:nvPr>
        </p:nvSpPr>
        <p:spPr/>
        <p:txBody>
          <a:bodyPr/>
          <a:lstStyle/>
          <a:p>
            <a:fld id="{9D555AD3-13AE-4607-8B80-8C65B1FC4D97}" type="slidenum">
              <a:rPr lang="sr-Cyrl-RS" smtClean="0"/>
              <a:t>‹#›</a:t>
            </a:fld>
            <a:endParaRPr lang="sr-Cyrl-RS"/>
          </a:p>
        </p:txBody>
      </p:sp>
    </p:spTree>
    <p:extLst>
      <p:ext uri="{BB962C8B-B14F-4D97-AF65-F5344CB8AC3E}">
        <p14:creationId xmlns:p14="http://schemas.microsoft.com/office/powerpoint/2010/main" val="256018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слов и садржај">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15BE9DA9-02F3-4415-8FC5-AC40C93583EB}"/>
              </a:ext>
            </a:extLst>
          </p:cNvPr>
          <p:cNvSpPr>
            <a:spLocks noGrp="1"/>
          </p:cNvSpPr>
          <p:nvPr>
            <p:ph type="title"/>
          </p:nvPr>
        </p:nvSpPr>
        <p:spPr/>
        <p:txBody>
          <a:bodyPr/>
          <a:lstStyle/>
          <a:p>
            <a:r>
              <a:rPr lang="sr-Cyrl-RS"/>
              <a:t>Кликните и уредите наслов мастера</a:t>
            </a:r>
          </a:p>
        </p:txBody>
      </p:sp>
      <p:sp>
        <p:nvSpPr>
          <p:cNvPr id="3" name="Чувар места за садржај 2">
            <a:extLst>
              <a:ext uri="{FF2B5EF4-FFF2-40B4-BE49-F238E27FC236}">
                <a16:creationId xmlns:a16="http://schemas.microsoft.com/office/drawing/2014/main" id="{054AEFBF-B7D1-4C65-902C-476DEE29CF6A}"/>
              </a:ext>
            </a:extLst>
          </p:cNvPr>
          <p:cNvSpPr>
            <a:spLocks noGrp="1"/>
          </p:cNvSpPr>
          <p:nvPr>
            <p:ph idx="1"/>
          </p:nvPr>
        </p:nvSpPr>
        <p:spPr/>
        <p:txBody>
          <a:bodyPr/>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p>
        </p:txBody>
      </p:sp>
      <p:sp>
        <p:nvSpPr>
          <p:cNvPr id="4" name="Чувар места за датум 3">
            <a:extLst>
              <a:ext uri="{FF2B5EF4-FFF2-40B4-BE49-F238E27FC236}">
                <a16:creationId xmlns:a16="http://schemas.microsoft.com/office/drawing/2014/main" id="{780E4829-6B38-418F-9F0C-1BAE8020CA2B}"/>
              </a:ext>
            </a:extLst>
          </p:cNvPr>
          <p:cNvSpPr>
            <a:spLocks noGrp="1"/>
          </p:cNvSpPr>
          <p:nvPr>
            <p:ph type="dt" sz="half" idx="10"/>
          </p:nvPr>
        </p:nvSpPr>
        <p:spPr/>
        <p:txBody>
          <a:bodyPr/>
          <a:lstStyle/>
          <a:p>
            <a:fld id="{ABA9BF6B-2A21-4FAE-88A3-CD605B779B9F}" type="datetimeFigureOut">
              <a:rPr lang="sr-Cyrl-RS" smtClean="0"/>
              <a:t>12.11.2021.</a:t>
            </a:fld>
            <a:endParaRPr lang="sr-Cyrl-RS"/>
          </a:p>
        </p:txBody>
      </p:sp>
      <p:sp>
        <p:nvSpPr>
          <p:cNvPr id="5" name="Чувар места за подножје 4">
            <a:extLst>
              <a:ext uri="{FF2B5EF4-FFF2-40B4-BE49-F238E27FC236}">
                <a16:creationId xmlns:a16="http://schemas.microsoft.com/office/drawing/2014/main" id="{812F10CA-6986-4EF2-8E30-055FBB2515AA}"/>
              </a:ext>
            </a:extLst>
          </p:cNvPr>
          <p:cNvSpPr>
            <a:spLocks noGrp="1"/>
          </p:cNvSpPr>
          <p:nvPr>
            <p:ph type="ftr" sz="quarter" idx="11"/>
          </p:nvPr>
        </p:nvSpPr>
        <p:spPr/>
        <p:txBody>
          <a:bodyPr/>
          <a:lstStyle/>
          <a:p>
            <a:endParaRPr lang="sr-Cyrl-RS"/>
          </a:p>
        </p:txBody>
      </p:sp>
      <p:sp>
        <p:nvSpPr>
          <p:cNvPr id="6" name="Чувар места за број слајда 5">
            <a:extLst>
              <a:ext uri="{FF2B5EF4-FFF2-40B4-BE49-F238E27FC236}">
                <a16:creationId xmlns:a16="http://schemas.microsoft.com/office/drawing/2014/main" id="{DA3C7E1C-37EB-4B5C-81A0-CFDA77332400}"/>
              </a:ext>
            </a:extLst>
          </p:cNvPr>
          <p:cNvSpPr>
            <a:spLocks noGrp="1"/>
          </p:cNvSpPr>
          <p:nvPr>
            <p:ph type="sldNum" sz="quarter" idx="12"/>
          </p:nvPr>
        </p:nvSpPr>
        <p:spPr/>
        <p:txBody>
          <a:bodyPr/>
          <a:lstStyle/>
          <a:p>
            <a:fld id="{9D555AD3-13AE-4607-8B80-8C65B1FC4D97}" type="slidenum">
              <a:rPr lang="sr-Cyrl-RS" smtClean="0"/>
              <a:t>‹#›</a:t>
            </a:fld>
            <a:endParaRPr lang="sr-Cyrl-RS"/>
          </a:p>
        </p:txBody>
      </p:sp>
    </p:spTree>
    <p:extLst>
      <p:ext uri="{BB962C8B-B14F-4D97-AF65-F5344CB8AC3E}">
        <p14:creationId xmlns:p14="http://schemas.microsoft.com/office/powerpoint/2010/main" val="142464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ље одељка">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6E371034-004B-4CBD-AD4E-E07900F96304}"/>
              </a:ext>
            </a:extLst>
          </p:cNvPr>
          <p:cNvSpPr>
            <a:spLocks noGrp="1"/>
          </p:cNvSpPr>
          <p:nvPr>
            <p:ph type="title"/>
          </p:nvPr>
        </p:nvSpPr>
        <p:spPr>
          <a:xfrm>
            <a:off x="831850" y="1709738"/>
            <a:ext cx="10515600" cy="2852737"/>
          </a:xfrm>
        </p:spPr>
        <p:txBody>
          <a:bodyPr anchor="b"/>
          <a:lstStyle>
            <a:lvl1pPr>
              <a:defRPr sz="6000"/>
            </a:lvl1pPr>
          </a:lstStyle>
          <a:p>
            <a:r>
              <a:rPr lang="sr-Cyrl-RS"/>
              <a:t>Кликните и уредите наслов мастера</a:t>
            </a:r>
          </a:p>
        </p:txBody>
      </p:sp>
      <p:sp>
        <p:nvSpPr>
          <p:cNvPr id="3" name="Чувар места за текст 2">
            <a:extLst>
              <a:ext uri="{FF2B5EF4-FFF2-40B4-BE49-F238E27FC236}">
                <a16:creationId xmlns:a16="http://schemas.microsoft.com/office/drawing/2014/main" id="{7CE8C172-E75E-423D-B00F-D9CD27A1F6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r-Cyrl-RS"/>
              <a:t>Кликните да бисте уредили стилове текста мастера</a:t>
            </a:r>
          </a:p>
        </p:txBody>
      </p:sp>
      <p:sp>
        <p:nvSpPr>
          <p:cNvPr id="4" name="Чувар места за датум 3">
            <a:extLst>
              <a:ext uri="{FF2B5EF4-FFF2-40B4-BE49-F238E27FC236}">
                <a16:creationId xmlns:a16="http://schemas.microsoft.com/office/drawing/2014/main" id="{ED13AB06-641B-4CFA-A5C6-67D07B60A392}"/>
              </a:ext>
            </a:extLst>
          </p:cNvPr>
          <p:cNvSpPr>
            <a:spLocks noGrp="1"/>
          </p:cNvSpPr>
          <p:nvPr>
            <p:ph type="dt" sz="half" idx="10"/>
          </p:nvPr>
        </p:nvSpPr>
        <p:spPr/>
        <p:txBody>
          <a:bodyPr/>
          <a:lstStyle/>
          <a:p>
            <a:fld id="{ABA9BF6B-2A21-4FAE-88A3-CD605B779B9F}" type="datetimeFigureOut">
              <a:rPr lang="sr-Cyrl-RS" smtClean="0"/>
              <a:t>12.11.2021.</a:t>
            </a:fld>
            <a:endParaRPr lang="sr-Cyrl-RS"/>
          </a:p>
        </p:txBody>
      </p:sp>
      <p:sp>
        <p:nvSpPr>
          <p:cNvPr id="5" name="Чувар места за подножје 4">
            <a:extLst>
              <a:ext uri="{FF2B5EF4-FFF2-40B4-BE49-F238E27FC236}">
                <a16:creationId xmlns:a16="http://schemas.microsoft.com/office/drawing/2014/main" id="{DDD3BB3D-351C-466B-A38C-1644EBBB72EE}"/>
              </a:ext>
            </a:extLst>
          </p:cNvPr>
          <p:cNvSpPr>
            <a:spLocks noGrp="1"/>
          </p:cNvSpPr>
          <p:nvPr>
            <p:ph type="ftr" sz="quarter" idx="11"/>
          </p:nvPr>
        </p:nvSpPr>
        <p:spPr/>
        <p:txBody>
          <a:bodyPr/>
          <a:lstStyle/>
          <a:p>
            <a:endParaRPr lang="sr-Cyrl-RS"/>
          </a:p>
        </p:txBody>
      </p:sp>
      <p:sp>
        <p:nvSpPr>
          <p:cNvPr id="6" name="Чувар места за број слајда 5">
            <a:extLst>
              <a:ext uri="{FF2B5EF4-FFF2-40B4-BE49-F238E27FC236}">
                <a16:creationId xmlns:a16="http://schemas.microsoft.com/office/drawing/2014/main" id="{1D4E2048-9490-4626-A132-8C5CF4A25D6B}"/>
              </a:ext>
            </a:extLst>
          </p:cNvPr>
          <p:cNvSpPr>
            <a:spLocks noGrp="1"/>
          </p:cNvSpPr>
          <p:nvPr>
            <p:ph type="sldNum" sz="quarter" idx="12"/>
          </p:nvPr>
        </p:nvSpPr>
        <p:spPr/>
        <p:txBody>
          <a:bodyPr/>
          <a:lstStyle/>
          <a:p>
            <a:fld id="{9D555AD3-13AE-4607-8B80-8C65B1FC4D97}" type="slidenum">
              <a:rPr lang="sr-Cyrl-RS" smtClean="0"/>
              <a:t>‹#›</a:t>
            </a:fld>
            <a:endParaRPr lang="sr-Cyrl-RS"/>
          </a:p>
        </p:txBody>
      </p:sp>
    </p:spTree>
    <p:extLst>
      <p:ext uri="{BB962C8B-B14F-4D97-AF65-F5344CB8AC3E}">
        <p14:creationId xmlns:p14="http://schemas.microsoft.com/office/powerpoint/2010/main" val="36691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садржаја">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84BA2144-23F0-4288-8B1E-CF9D585D2511}"/>
              </a:ext>
            </a:extLst>
          </p:cNvPr>
          <p:cNvSpPr>
            <a:spLocks noGrp="1"/>
          </p:cNvSpPr>
          <p:nvPr>
            <p:ph type="title"/>
          </p:nvPr>
        </p:nvSpPr>
        <p:spPr/>
        <p:txBody>
          <a:bodyPr/>
          <a:lstStyle/>
          <a:p>
            <a:r>
              <a:rPr lang="sr-Cyrl-RS"/>
              <a:t>Кликните и уредите наслов мастера</a:t>
            </a:r>
          </a:p>
        </p:txBody>
      </p:sp>
      <p:sp>
        <p:nvSpPr>
          <p:cNvPr id="3" name="Чувар места за садржај 2">
            <a:extLst>
              <a:ext uri="{FF2B5EF4-FFF2-40B4-BE49-F238E27FC236}">
                <a16:creationId xmlns:a16="http://schemas.microsoft.com/office/drawing/2014/main" id="{0A04D043-8896-4223-A600-FBDB963B79D8}"/>
              </a:ext>
            </a:extLst>
          </p:cNvPr>
          <p:cNvSpPr>
            <a:spLocks noGrp="1"/>
          </p:cNvSpPr>
          <p:nvPr>
            <p:ph sz="half" idx="1"/>
          </p:nvPr>
        </p:nvSpPr>
        <p:spPr>
          <a:xfrm>
            <a:off x="838200" y="1825625"/>
            <a:ext cx="5181600" cy="4351338"/>
          </a:xfrm>
        </p:spPr>
        <p:txBody>
          <a:bodyPr/>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p>
        </p:txBody>
      </p:sp>
      <p:sp>
        <p:nvSpPr>
          <p:cNvPr id="4" name="Чувар места за садржај 3">
            <a:extLst>
              <a:ext uri="{FF2B5EF4-FFF2-40B4-BE49-F238E27FC236}">
                <a16:creationId xmlns:a16="http://schemas.microsoft.com/office/drawing/2014/main" id="{58F48119-914C-4F53-BD08-22921FFBD7E6}"/>
              </a:ext>
            </a:extLst>
          </p:cNvPr>
          <p:cNvSpPr>
            <a:spLocks noGrp="1"/>
          </p:cNvSpPr>
          <p:nvPr>
            <p:ph sz="half" idx="2"/>
          </p:nvPr>
        </p:nvSpPr>
        <p:spPr>
          <a:xfrm>
            <a:off x="6172200" y="1825625"/>
            <a:ext cx="5181600" cy="4351338"/>
          </a:xfrm>
        </p:spPr>
        <p:txBody>
          <a:bodyPr/>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p>
        </p:txBody>
      </p:sp>
      <p:sp>
        <p:nvSpPr>
          <p:cNvPr id="5" name="Чувар места за датум 4">
            <a:extLst>
              <a:ext uri="{FF2B5EF4-FFF2-40B4-BE49-F238E27FC236}">
                <a16:creationId xmlns:a16="http://schemas.microsoft.com/office/drawing/2014/main" id="{378EB998-F435-450A-84ED-B94557E1F35A}"/>
              </a:ext>
            </a:extLst>
          </p:cNvPr>
          <p:cNvSpPr>
            <a:spLocks noGrp="1"/>
          </p:cNvSpPr>
          <p:nvPr>
            <p:ph type="dt" sz="half" idx="10"/>
          </p:nvPr>
        </p:nvSpPr>
        <p:spPr/>
        <p:txBody>
          <a:bodyPr/>
          <a:lstStyle/>
          <a:p>
            <a:fld id="{ABA9BF6B-2A21-4FAE-88A3-CD605B779B9F}" type="datetimeFigureOut">
              <a:rPr lang="sr-Cyrl-RS" smtClean="0"/>
              <a:t>12.11.2021.</a:t>
            </a:fld>
            <a:endParaRPr lang="sr-Cyrl-RS"/>
          </a:p>
        </p:txBody>
      </p:sp>
      <p:sp>
        <p:nvSpPr>
          <p:cNvPr id="6" name="Чувар места за подножје 5">
            <a:extLst>
              <a:ext uri="{FF2B5EF4-FFF2-40B4-BE49-F238E27FC236}">
                <a16:creationId xmlns:a16="http://schemas.microsoft.com/office/drawing/2014/main" id="{97FDBDE9-F75D-4B33-9E8A-DB6F0B2C9DE6}"/>
              </a:ext>
            </a:extLst>
          </p:cNvPr>
          <p:cNvSpPr>
            <a:spLocks noGrp="1"/>
          </p:cNvSpPr>
          <p:nvPr>
            <p:ph type="ftr" sz="quarter" idx="11"/>
          </p:nvPr>
        </p:nvSpPr>
        <p:spPr/>
        <p:txBody>
          <a:bodyPr/>
          <a:lstStyle/>
          <a:p>
            <a:endParaRPr lang="sr-Cyrl-RS"/>
          </a:p>
        </p:txBody>
      </p:sp>
      <p:sp>
        <p:nvSpPr>
          <p:cNvPr id="7" name="Чувар места за број слајда 6">
            <a:extLst>
              <a:ext uri="{FF2B5EF4-FFF2-40B4-BE49-F238E27FC236}">
                <a16:creationId xmlns:a16="http://schemas.microsoft.com/office/drawing/2014/main" id="{E8A0674A-720F-4F40-9410-57A9A1E84B68}"/>
              </a:ext>
            </a:extLst>
          </p:cNvPr>
          <p:cNvSpPr>
            <a:spLocks noGrp="1"/>
          </p:cNvSpPr>
          <p:nvPr>
            <p:ph type="sldNum" sz="quarter" idx="12"/>
          </p:nvPr>
        </p:nvSpPr>
        <p:spPr/>
        <p:txBody>
          <a:bodyPr/>
          <a:lstStyle/>
          <a:p>
            <a:fld id="{9D555AD3-13AE-4607-8B80-8C65B1FC4D97}" type="slidenum">
              <a:rPr lang="sr-Cyrl-RS" smtClean="0"/>
              <a:t>‹#›</a:t>
            </a:fld>
            <a:endParaRPr lang="sr-Cyrl-RS"/>
          </a:p>
        </p:txBody>
      </p:sp>
    </p:spTree>
    <p:extLst>
      <p:ext uri="{BB962C8B-B14F-4D97-AF65-F5344CB8AC3E}">
        <p14:creationId xmlns:p14="http://schemas.microsoft.com/office/powerpoint/2010/main" val="857542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еђење">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09001F16-3174-49D8-8BE0-100B29A6F73D}"/>
              </a:ext>
            </a:extLst>
          </p:cNvPr>
          <p:cNvSpPr>
            <a:spLocks noGrp="1"/>
          </p:cNvSpPr>
          <p:nvPr>
            <p:ph type="title"/>
          </p:nvPr>
        </p:nvSpPr>
        <p:spPr>
          <a:xfrm>
            <a:off x="839788" y="365125"/>
            <a:ext cx="10515600" cy="1325563"/>
          </a:xfrm>
        </p:spPr>
        <p:txBody>
          <a:bodyPr/>
          <a:lstStyle/>
          <a:p>
            <a:r>
              <a:rPr lang="sr-Cyrl-RS"/>
              <a:t>Кликните и уредите наслов мастера</a:t>
            </a:r>
          </a:p>
        </p:txBody>
      </p:sp>
      <p:sp>
        <p:nvSpPr>
          <p:cNvPr id="3" name="Чувар места за текст 2">
            <a:extLst>
              <a:ext uri="{FF2B5EF4-FFF2-40B4-BE49-F238E27FC236}">
                <a16:creationId xmlns:a16="http://schemas.microsoft.com/office/drawing/2014/main" id="{A5CFE767-E653-4536-B7C9-D37588E933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RS"/>
              <a:t>Кликните да бисте уредили стилове текста мастера</a:t>
            </a:r>
          </a:p>
        </p:txBody>
      </p:sp>
      <p:sp>
        <p:nvSpPr>
          <p:cNvPr id="4" name="Чувар места за садржај 3">
            <a:extLst>
              <a:ext uri="{FF2B5EF4-FFF2-40B4-BE49-F238E27FC236}">
                <a16:creationId xmlns:a16="http://schemas.microsoft.com/office/drawing/2014/main" id="{FA53B323-11CC-4B0A-86EA-8BDB3E87D5FB}"/>
              </a:ext>
            </a:extLst>
          </p:cNvPr>
          <p:cNvSpPr>
            <a:spLocks noGrp="1"/>
          </p:cNvSpPr>
          <p:nvPr>
            <p:ph sz="half" idx="2"/>
          </p:nvPr>
        </p:nvSpPr>
        <p:spPr>
          <a:xfrm>
            <a:off x="839788" y="2505075"/>
            <a:ext cx="5157787" cy="3684588"/>
          </a:xfrm>
        </p:spPr>
        <p:txBody>
          <a:bodyPr/>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p>
        </p:txBody>
      </p:sp>
      <p:sp>
        <p:nvSpPr>
          <p:cNvPr id="5" name="Чувар места за текст 4">
            <a:extLst>
              <a:ext uri="{FF2B5EF4-FFF2-40B4-BE49-F238E27FC236}">
                <a16:creationId xmlns:a16="http://schemas.microsoft.com/office/drawing/2014/main" id="{3F0C963E-6BEA-4F08-8677-DD15EF6873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RS"/>
              <a:t>Кликните да бисте уредили стилове текста мастера</a:t>
            </a:r>
          </a:p>
        </p:txBody>
      </p:sp>
      <p:sp>
        <p:nvSpPr>
          <p:cNvPr id="6" name="Чувар места за садржај 5">
            <a:extLst>
              <a:ext uri="{FF2B5EF4-FFF2-40B4-BE49-F238E27FC236}">
                <a16:creationId xmlns:a16="http://schemas.microsoft.com/office/drawing/2014/main" id="{532E3949-B5E6-4AA7-A73E-46AA6AE3DBF1}"/>
              </a:ext>
            </a:extLst>
          </p:cNvPr>
          <p:cNvSpPr>
            <a:spLocks noGrp="1"/>
          </p:cNvSpPr>
          <p:nvPr>
            <p:ph sz="quarter" idx="4"/>
          </p:nvPr>
        </p:nvSpPr>
        <p:spPr>
          <a:xfrm>
            <a:off x="6172200" y="2505075"/>
            <a:ext cx="5183188" cy="3684588"/>
          </a:xfrm>
        </p:spPr>
        <p:txBody>
          <a:bodyPr/>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p>
        </p:txBody>
      </p:sp>
      <p:sp>
        <p:nvSpPr>
          <p:cNvPr id="7" name="Чувар места за датум 6">
            <a:extLst>
              <a:ext uri="{FF2B5EF4-FFF2-40B4-BE49-F238E27FC236}">
                <a16:creationId xmlns:a16="http://schemas.microsoft.com/office/drawing/2014/main" id="{02113A96-3670-4735-BA26-E3021DADA4DF}"/>
              </a:ext>
            </a:extLst>
          </p:cNvPr>
          <p:cNvSpPr>
            <a:spLocks noGrp="1"/>
          </p:cNvSpPr>
          <p:nvPr>
            <p:ph type="dt" sz="half" idx="10"/>
          </p:nvPr>
        </p:nvSpPr>
        <p:spPr/>
        <p:txBody>
          <a:bodyPr/>
          <a:lstStyle/>
          <a:p>
            <a:fld id="{ABA9BF6B-2A21-4FAE-88A3-CD605B779B9F}" type="datetimeFigureOut">
              <a:rPr lang="sr-Cyrl-RS" smtClean="0"/>
              <a:t>12.11.2021.</a:t>
            </a:fld>
            <a:endParaRPr lang="sr-Cyrl-RS"/>
          </a:p>
        </p:txBody>
      </p:sp>
      <p:sp>
        <p:nvSpPr>
          <p:cNvPr id="8" name="Чувар места за подножје 7">
            <a:extLst>
              <a:ext uri="{FF2B5EF4-FFF2-40B4-BE49-F238E27FC236}">
                <a16:creationId xmlns:a16="http://schemas.microsoft.com/office/drawing/2014/main" id="{6C1C84B7-2FF6-47A4-B1CD-586BDB8A5E69}"/>
              </a:ext>
            </a:extLst>
          </p:cNvPr>
          <p:cNvSpPr>
            <a:spLocks noGrp="1"/>
          </p:cNvSpPr>
          <p:nvPr>
            <p:ph type="ftr" sz="quarter" idx="11"/>
          </p:nvPr>
        </p:nvSpPr>
        <p:spPr/>
        <p:txBody>
          <a:bodyPr/>
          <a:lstStyle/>
          <a:p>
            <a:endParaRPr lang="sr-Cyrl-RS"/>
          </a:p>
        </p:txBody>
      </p:sp>
      <p:sp>
        <p:nvSpPr>
          <p:cNvPr id="9" name="Чувар места за број слајда 8">
            <a:extLst>
              <a:ext uri="{FF2B5EF4-FFF2-40B4-BE49-F238E27FC236}">
                <a16:creationId xmlns:a16="http://schemas.microsoft.com/office/drawing/2014/main" id="{4E4563B8-C695-4EBF-867F-F24B06C8501D}"/>
              </a:ext>
            </a:extLst>
          </p:cNvPr>
          <p:cNvSpPr>
            <a:spLocks noGrp="1"/>
          </p:cNvSpPr>
          <p:nvPr>
            <p:ph type="sldNum" sz="quarter" idx="12"/>
          </p:nvPr>
        </p:nvSpPr>
        <p:spPr/>
        <p:txBody>
          <a:bodyPr/>
          <a:lstStyle/>
          <a:p>
            <a:fld id="{9D555AD3-13AE-4607-8B80-8C65B1FC4D97}" type="slidenum">
              <a:rPr lang="sr-Cyrl-RS" smtClean="0"/>
              <a:t>‹#›</a:t>
            </a:fld>
            <a:endParaRPr lang="sr-Cyrl-RS"/>
          </a:p>
        </p:txBody>
      </p:sp>
    </p:spTree>
    <p:extLst>
      <p:ext uri="{BB962C8B-B14F-4D97-AF65-F5344CB8AC3E}">
        <p14:creationId xmlns:p14="http://schemas.microsoft.com/office/powerpoint/2010/main" val="2723578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наслов">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24AA9C66-2277-40BA-9E39-8CD542705C45}"/>
              </a:ext>
            </a:extLst>
          </p:cNvPr>
          <p:cNvSpPr>
            <a:spLocks noGrp="1"/>
          </p:cNvSpPr>
          <p:nvPr>
            <p:ph type="title"/>
          </p:nvPr>
        </p:nvSpPr>
        <p:spPr/>
        <p:txBody>
          <a:bodyPr/>
          <a:lstStyle/>
          <a:p>
            <a:r>
              <a:rPr lang="sr-Cyrl-RS"/>
              <a:t>Кликните и уредите наслов мастера</a:t>
            </a:r>
          </a:p>
        </p:txBody>
      </p:sp>
      <p:sp>
        <p:nvSpPr>
          <p:cNvPr id="3" name="Чувар места за датум 2">
            <a:extLst>
              <a:ext uri="{FF2B5EF4-FFF2-40B4-BE49-F238E27FC236}">
                <a16:creationId xmlns:a16="http://schemas.microsoft.com/office/drawing/2014/main" id="{61B2E345-A8C3-4657-AF54-0C4E002ADA1C}"/>
              </a:ext>
            </a:extLst>
          </p:cNvPr>
          <p:cNvSpPr>
            <a:spLocks noGrp="1"/>
          </p:cNvSpPr>
          <p:nvPr>
            <p:ph type="dt" sz="half" idx="10"/>
          </p:nvPr>
        </p:nvSpPr>
        <p:spPr/>
        <p:txBody>
          <a:bodyPr/>
          <a:lstStyle/>
          <a:p>
            <a:fld id="{ABA9BF6B-2A21-4FAE-88A3-CD605B779B9F}" type="datetimeFigureOut">
              <a:rPr lang="sr-Cyrl-RS" smtClean="0"/>
              <a:t>12.11.2021.</a:t>
            </a:fld>
            <a:endParaRPr lang="sr-Cyrl-RS"/>
          </a:p>
        </p:txBody>
      </p:sp>
      <p:sp>
        <p:nvSpPr>
          <p:cNvPr id="4" name="Чувар места за подножје 3">
            <a:extLst>
              <a:ext uri="{FF2B5EF4-FFF2-40B4-BE49-F238E27FC236}">
                <a16:creationId xmlns:a16="http://schemas.microsoft.com/office/drawing/2014/main" id="{C1A23F2C-D7AD-4C9F-B923-D186EF612E5A}"/>
              </a:ext>
            </a:extLst>
          </p:cNvPr>
          <p:cNvSpPr>
            <a:spLocks noGrp="1"/>
          </p:cNvSpPr>
          <p:nvPr>
            <p:ph type="ftr" sz="quarter" idx="11"/>
          </p:nvPr>
        </p:nvSpPr>
        <p:spPr/>
        <p:txBody>
          <a:bodyPr/>
          <a:lstStyle/>
          <a:p>
            <a:endParaRPr lang="sr-Cyrl-RS"/>
          </a:p>
        </p:txBody>
      </p:sp>
      <p:sp>
        <p:nvSpPr>
          <p:cNvPr id="5" name="Чувар места за број слајда 4">
            <a:extLst>
              <a:ext uri="{FF2B5EF4-FFF2-40B4-BE49-F238E27FC236}">
                <a16:creationId xmlns:a16="http://schemas.microsoft.com/office/drawing/2014/main" id="{29CCBA19-35CB-40D9-97DC-975A02737F9D}"/>
              </a:ext>
            </a:extLst>
          </p:cNvPr>
          <p:cNvSpPr>
            <a:spLocks noGrp="1"/>
          </p:cNvSpPr>
          <p:nvPr>
            <p:ph type="sldNum" sz="quarter" idx="12"/>
          </p:nvPr>
        </p:nvSpPr>
        <p:spPr/>
        <p:txBody>
          <a:bodyPr/>
          <a:lstStyle/>
          <a:p>
            <a:fld id="{9D555AD3-13AE-4607-8B80-8C65B1FC4D97}" type="slidenum">
              <a:rPr lang="sr-Cyrl-RS" smtClean="0"/>
              <a:t>‹#›</a:t>
            </a:fld>
            <a:endParaRPr lang="sr-Cyrl-RS"/>
          </a:p>
        </p:txBody>
      </p:sp>
    </p:spTree>
    <p:extLst>
      <p:ext uri="{BB962C8B-B14F-4D97-AF65-F5344CB8AC3E}">
        <p14:creationId xmlns:p14="http://schemas.microsoft.com/office/powerpoint/2010/main" val="284037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но">
    <p:spTree>
      <p:nvGrpSpPr>
        <p:cNvPr id="1" name=""/>
        <p:cNvGrpSpPr/>
        <p:nvPr/>
      </p:nvGrpSpPr>
      <p:grpSpPr>
        <a:xfrm>
          <a:off x="0" y="0"/>
          <a:ext cx="0" cy="0"/>
          <a:chOff x="0" y="0"/>
          <a:chExt cx="0" cy="0"/>
        </a:xfrm>
      </p:grpSpPr>
      <p:sp>
        <p:nvSpPr>
          <p:cNvPr id="2" name="Чувар места за датум 1">
            <a:extLst>
              <a:ext uri="{FF2B5EF4-FFF2-40B4-BE49-F238E27FC236}">
                <a16:creationId xmlns:a16="http://schemas.microsoft.com/office/drawing/2014/main" id="{1E603CB9-5762-4CE6-93F5-DA61F9F6A4B7}"/>
              </a:ext>
            </a:extLst>
          </p:cNvPr>
          <p:cNvSpPr>
            <a:spLocks noGrp="1"/>
          </p:cNvSpPr>
          <p:nvPr>
            <p:ph type="dt" sz="half" idx="10"/>
          </p:nvPr>
        </p:nvSpPr>
        <p:spPr/>
        <p:txBody>
          <a:bodyPr/>
          <a:lstStyle/>
          <a:p>
            <a:fld id="{ABA9BF6B-2A21-4FAE-88A3-CD605B779B9F}" type="datetimeFigureOut">
              <a:rPr lang="sr-Cyrl-RS" smtClean="0"/>
              <a:t>12.11.2021.</a:t>
            </a:fld>
            <a:endParaRPr lang="sr-Cyrl-RS"/>
          </a:p>
        </p:txBody>
      </p:sp>
      <p:sp>
        <p:nvSpPr>
          <p:cNvPr id="3" name="Чувар места за подножје 2">
            <a:extLst>
              <a:ext uri="{FF2B5EF4-FFF2-40B4-BE49-F238E27FC236}">
                <a16:creationId xmlns:a16="http://schemas.microsoft.com/office/drawing/2014/main" id="{FCA27B76-4513-437F-9A2A-BC669AAC2923}"/>
              </a:ext>
            </a:extLst>
          </p:cNvPr>
          <p:cNvSpPr>
            <a:spLocks noGrp="1"/>
          </p:cNvSpPr>
          <p:nvPr>
            <p:ph type="ftr" sz="quarter" idx="11"/>
          </p:nvPr>
        </p:nvSpPr>
        <p:spPr/>
        <p:txBody>
          <a:bodyPr/>
          <a:lstStyle/>
          <a:p>
            <a:endParaRPr lang="sr-Cyrl-RS"/>
          </a:p>
        </p:txBody>
      </p:sp>
      <p:sp>
        <p:nvSpPr>
          <p:cNvPr id="4" name="Чувар места за број слајда 3">
            <a:extLst>
              <a:ext uri="{FF2B5EF4-FFF2-40B4-BE49-F238E27FC236}">
                <a16:creationId xmlns:a16="http://schemas.microsoft.com/office/drawing/2014/main" id="{C37D13FC-73F3-4D09-91B0-61FE2CDED9C6}"/>
              </a:ext>
            </a:extLst>
          </p:cNvPr>
          <p:cNvSpPr>
            <a:spLocks noGrp="1"/>
          </p:cNvSpPr>
          <p:nvPr>
            <p:ph type="sldNum" sz="quarter" idx="12"/>
          </p:nvPr>
        </p:nvSpPr>
        <p:spPr/>
        <p:txBody>
          <a:bodyPr/>
          <a:lstStyle/>
          <a:p>
            <a:fld id="{9D555AD3-13AE-4607-8B80-8C65B1FC4D97}" type="slidenum">
              <a:rPr lang="sr-Cyrl-RS" smtClean="0"/>
              <a:t>‹#›</a:t>
            </a:fld>
            <a:endParaRPr lang="sr-Cyrl-RS"/>
          </a:p>
        </p:txBody>
      </p:sp>
    </p:spTree>
    <p:extLst>
      <p:ext uri="{BB962C8B-B14F-4D97-AF65-F5344CB8AC3E}">
        <p14:creationId xmlns:p14="http://schemas.microsoft.com/office/powerpoint/2010/main" val="1489104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адржај са натписом">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0C390347-AECC-4EA9-BA5B-959AD4449C90}"/>
              </a:ext>
            </a:extLst>
          </p:cNvPr>
          <p:cNvSpPr>
            <a:spLocks noGrp="1"/>
          </p:cNvSpPr>
          <p:nvPr>
            <p:ph type="title"/>
          </p:nvPr>
        </p:nvSpPr>
        <p:spPr>
          <a:xfrm>
            <a:off x="839788" y="457200"/>
            <a:ext cx="3932237" cy="1600200"/>
          </a:xfrm>
        </p:spPr>
        <p:txBody>
          <a:bodyPr anchor="b"/>
          <a:lstStyle>
            <a:lvl1pPr>
              <a:defRPr sz="3200"/>
            </a:lvl1pPr>
          </a:lstStyle>
          <a:p>
            <a:r>
              <a:rPr lang="sr-Cyrl-RS"/>
              <a:t>Кликните и уредите наслов мастера</a:t>
            </a:r>
          </a:p>
        </p:txBody>
      </p:sp>
      <p:sp>
        <p:nvSpPr>
          <p:cNvPr id="3" name="Чувар места за садржај 2">
            <a:extLst>
              <a:ext uri="{FF2B5EF4-FFF2-40B4-BE49-F238E27FC236}">
                <a16:creationId xmlns:a16="http://schemas.microsoft.com/office/drawing/2014/main" id="{ACC21D5B-4AA6-4A50-9756-93072BE8E8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p>
        </p:txBody>
      </p:sp>
      <p:sp>
        <p:nvSpPr>
          <p:cNvPr id="4" name="Чувар места за текст 3">
            <a:extLst>
              <a:ext uri="{FF2B5EF4-FFF2-40B4-BE49-F238E27FC236}">
                <a16:creationId xmlns:a16="http://schemas.microsoft.com/office/drawing/2014/main" id="{373D6C8C-DA3F-421C-96A2-A87589417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Cyrl-RS"/>
              <a:t>Кликните да бисте уредили стилове текста мастера</a:t>
            </a:r>
          </a:p>
        </p:txBody>
      </p:sp>
      <p:sp>
        <p:nvSpPr>
          <p:cNvPr id="5" name="Чувар места за датум 4">
            <a:extLst>
              <a:ext uri="{FF2B5EF4-FFF2-40B4-BE49-F238E27FC236}">
                <a16:creationId xmlns:a16="http://schemas.microsoft.com/office/drawing/2014/main" id="{12302CF5-4574-43B1-982C-A989D2EA423B}"/>
              </a:ext>
            </a:extLst>
          </p:cNvPr>
          <p:cNvSpPr>
            <a:spLocks noGrp="1"/>
          </p:cNvSpPr>
          <p:nvPr>
            <p:ph type="dt" sz="half" idx="10"/>
          </p:nvPr>
        </p:nvSpPr>
        <p:spPr/>
        <p:txBody>
          <a:bodyPr/>
          <a:lstStyle/>
          <a:p>
            <a:fld id="{ABA9BF6B-2A21-4FAE-88A3-CD605B779B9F}" type="datetimeFigureOut">
              <a:rPr lang="sr-Cyrl-RS" smtClean="0"/>
              <a:t>12.11.2021.</a:t>
            </a:fld>
            <a:endParaRPr lang="sr-Cyrl-RS"/>
          </a:p>
        </p:txBody>
      </p:sp>
      <p:sp>
        <p:nvSpPr>
          <p:cNvPr id="6" name="Чувар места за подножје 5">
            <a:extLst>
              <a:ext uri="{FF2B5EF4-FFF2-40B4-BE49-F238E27FC236}">
                <a16:creationId xmlns:a16="http://schemas.microsoft.com/office/drawing/2014/main" id="{C8252500-4378-441E-A171-61E780AFEA75}"/>
              </a:ext>
            </a:extLst>
          </p:cNvPr>
          <p:cNvSpPr>
            <a:spLocks noGrp="1"/>
          </p:cNvSpPr>
          <p:nvPr>
            <p:ph type="ftr" sz="quarter" idx="11"/>
          </p:nvPr>
        </p:nvSpPr>
        <p:spPr/>
        <p:txBody>
          <a:bodyPr/>
          <a:lstStyle/>
          <a:p>
            <a:endParaRPr lang="sr-Cyrl-RS"/>
          </a:p>
        </p:txBody>
      </p:sp>
      <p:sp>
        <p:nvSpPr>
          <p:cNvPr id="7" name="Чувар места за број слајда 6">
            <a:extLst>
              <a:ext uri="{FF2B5EF4-FFF2-40B4-BE49-F238E27FC236}">
                <a16:creationId xmlns:a16="http://schemas.microsoft.com/office/drawing/2014/main" id="{4669D023-06BE-44DF-B584-60512D64482E}"/>
              </a:ext>
            </a:extLst>
          </p:cNvPr>
          <p:cNvSpPr>
            <a:spLocks noGrp="1"/>
          </p:cNvSpPr>
          <p:nvPr>
            <p:ph type="sldNum" sz="quarter" idx="12"/>
          </p:nvPr>
        </p:nvSpPr>
        <p:spPr/>
        <p:txBody>
          <a:bodyPr/>
          <a:lstStyle/>
          <a:p>
            <a:fld id="{9D555AD3-13AE-4607-8B80-8C65B1FC4D97}" type="slidenum">
              <a:rPr lang="sr-Cyrl-RS" smtClean="0"/>
              <a:t>‹#›</a:t>
            </a:fld>
            <a:endParaRPr lang="sr-Cyrl-RS"/>
          </a:p>
        </p:txBody>
      </p:sp>
    </p:spTree>
    <p:extLst>
      <p:ext uri="{BB962C8B-B14F-4D97-AF65-F5344CB8AC3E}">
        <p14:creationId xmlns:p14="http://schemas.microsoft.com/office/powerpoint/2010/main" val="3913079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Слика са натписом">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E60359C9-9739-4746-8420-AD92251493B6}"/>
              </a:ext>
            </a:extLst>
          </p:cNvPr>
          <p:cNvSpPr>
            <a:spLocks noGrp="1"/>
          </p:cNvSpPr>
          <p:nvPr>
            <p:ph type="title"/>
          </p:nvPr>
        </p:nvSpPr>
        <p:spPr>
          <a:xfrm>
            <a:off x="839788" y="457200"/>
            <a:ext cx="3932237" cy="1600200"/>
          </a:xfrm>
        </p:spPr>
        <p:txBody>
          <a:bodyPr anchor="b"/>
          <a:lstStyle>
            <a:lvl1pPr>
              <a:defRPr sz="3200"/>
            </a:lvl1pPr>
          </a:lstStyle>
          <a:p>
            <a:r>
              <a:rPr lang="sr-Cyrl-RS"/>
              <a:t>Кликните и уредите наслов мастера</a:t>
            </a:r>
          </a:p>
        </p:txBody>
      </p:sp>
      <p:sp>
        <p:nvSpPr>
          <p:cNvPr id="3" name="Чувар места за слику 2">
            <a:extLst>
              <a:ext uri="{FF2B5EF4-FFF2-40B4-BE49-F238E27FC236}">
                <a16:creationId xmlns:a16="http://schemas.microsoft.com/office/drawing/2014/main" id="{51F1A1AD-18CD-4059-9A76-D0C151E2B2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Cyrl-RS"/>
          </a:p>
        </p:txBody>
      </p:sp>
      <p:sp>
        <p:nvSpPr>
          <p:cNvPr id="4" name="Чувар места за текст 3">
            <a:extLst>
              <a:ext uri="{FF2B5EF4-FFF2-40B4-BE49-F238E27FC236}">
                <a16:creationId xmlns:a16="http://schemas.microsoft.com/office/drawing/2014/main" id="{031DD494-058C-4ED8-AC71-9B13654BDB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Cyrl-RS"/>
              <a:t>Кликните да бисте уредили стилове текста мастера</a:t>
            </a:r>
          </a:p>
        </p:txBody>
      </p:sp>
      <p:sp>
        <p:nvSpPr>
          <p:cNvPr id="5" name="Чувар места за датум 4">
            <a:extLst>
              <a:ext uri="{FF2B5EF4-FFF2-40B4-BE49-F238E27FC236}">
                <a16:creationId xmlns:a16="http://schemas.microsoft.com/office/drawing/2014/main" id="{7B88FD48-9028-4F99-9B0C-EA4CE2047F45}"/>
              </a:ext>
            </a:extLst>
          </p:cNvPr>
          <p:cNvSpPr>
            <a:spLocks noGrp="1"/>
          </p:cNvSpPr>
          <p:nvPr>
            <p:ph type="dt" sz="half" idx="10"/>
          </p:nvPr>
        </p:nvSpPr>
        <p:spPr/>
        <p:txBody>
          <a:bodyPr/>
          <a:lstStyle/>
          <a:p>
            <a:fld id="{ABA9BF6B-2A21-4FAE-88A3-CD605B779B9F}" type="datetimeFigureOut">
              <a:rPr lang="sr-Cyrl-RS" smtClean="0"/>
              <a:t>12.11.2021.</a:t>
            </a:fld>
            <a:endParaRPr lang="sr-Cyrl-RS"/>
          </a:p>
        </p:txBody>
      </p:sp>
      <p:sp>
        <p:nvSpPr>
          <p:cNvPr id="6" name="Чувар места за подножје 5">
            <a:extLst>
              <a:ext uri="{FF2B5EF4-FFF2-40B4-BE49-F238E27FC236}">
                <a16:creationId xmlns:a16="http://schemas.microsoft.com/office/drawing/2014/main" id="{3A0E0DE4-A747-4056-9E46-999207DFA172}"/>
              </a:ext>
            </a:extLst>
          </p:cNvPr>
          <p:cNvSpPr>
            <a:spLocks noGrp="1"/>
          </p:cNvSpPr>
          <p:nvPr>
            <p:ph type="ftr" sz="quarter" idx="11"/>
          </p:nvPr>
        </p:nvSpPr>
        <p:spPr/>
        <p:txBody>
          <a:bodyPr/>
          <a:lstStyle/>
          <a:p>
            <a:endParaRPr lang="sr-Cyrl-RS"/>
          </a:p>
        </p:txBody>
      </p:sp>
      <p:sp>
        <p:nvSpPr>
          <p:cNvPr id="7" name="Чувар места за број слајда 6">
            <a:extLst>
              <a:ext uri="{FF2B5EF4-FFF2-40B4-BE49-F238E27FC236}">
                <a16:creationId xmlns:a16="http://schemas.microsoft.com/office/drawing/2014/main" id="{28493071-88F1-41DB-9204-B0F74979F418}"/>
              </a:ext>
            </a:extLst>
          </p:cNvPr>
          <p:cNvSpPr>
            <a:spLocks noGrp="1"/>
          </p:cNvSpPr>
          <p:nvPr>
            <p:ph type="sldNum" sz="quarter" idx="12"/>
          </p:nvPr>
        </p:nvSpPr>
        <p:spPr/>
        <p:txBody>
          <a:bodyPr/>
          <a:lstStyle/>
          <a:p>
            <a:fld id="{9D555AD3-13AE-4607-8B80-8C65B1FC4D97}" type="slidenum">
              <a:rPr lang="sr-Cyrl-RS" smtClean="0"/>
              <a:t>‹#›</a:t>
            </a:fld>
            <a:endParaRPr lang="sr-Cyrl-RS"/>
          </a:p>
        </p:txBody>
      </p:sp>
    </p:spTree>
    <p:extLst>
      <p:ext uri="{BB962C8B-B14F-4D97-AF65-F5344CB8AC3E}">
        <p14:creationId xmlns:p14="http://schemas.microsoft.com/office/powerpoint/2010/main" val="1522140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Чувар места за наслов 1">
            <a:extLst>
              <a:ext uri="{FF2B5EF4-FFF2-40B4-BE49-F238E27FC236}">
                <a16:creationId xmlns:a16="http://schemas.microsoft.com/office/drawing/2014/main" id="{34181381-45C9-477F-B2FB-70A7B5EDB4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r-Cyrl-RS"/>
              <a:t>Кликните и уредите наслов мастера</a:t>
            </a:r>
          </a:p>
        </p:txBody>
      </p:sp>
      <p:sp>
        <p:nvSpPr>
          <p:cNvPr id="3" name="Чувар места за текст 2">
            <a:extLst>
              <a:ext uri="{FF2B5EF4-FFF2-40B4-BE49-F238E27FC236}">
                <a16:creationId xmlns:a16="http://schemas.microsoft.com/office/drawing/2014/main" id="{0B5531B7-63FD-4E9B-A153-076A052E3A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r-Cyrl-RS"/>
              <a:t>Кликните да бисте уредили стилове текста мастера</a:t>
            </a:r>
          </a:p>
          <a:p>
            <a:pPr lvl="1"/>
            <a:r>
              <a:rPr lang="sr-Cyrl-RS"/>
              <a:t>Други ниво</a:t>
            </a:r>
          </a:p>
          <a:p>
            <a:pPr lvl="2"/>
            <a:r>
              <a:rPr lang="sr-Cyrl-RS"/>
              <a:t>Трећи ниво</a:t>
            </a:r>
          </a:p>
          <a:p>
            <a:pPr lvl="3"/>
            <a:r>
              <a:rPr lang="sr-Cyrl-RS"/>
              <a:t>Четврти ниво</a:t>
            </a:r>
          </a:p>
          <a:p>
            <a:pPr lvl="4"/>
            <a:r>
              <a:rPr lang="sr-Cyrl-RS"/>
              <a:t>Пети ниво</a:t>
            </a:r>
          </a:p>
        </p:txBody>
      </p:sp>
      <p:sp>
        <p:nvSpPr>
          <p:cNvPr id="4" name="Чувар места за датум 3">
            <a:extLst>
              <a:ext uri="{FF2B5EF4-FFF2-40B4-BE49-F238E27FC236}">
                <a16:creationId xmlns:a16="http://schemas.microsoft.com/office/drawing/2014/main" id="{3A5659BB-380F-4C1D-85BD-F1E86F3C5B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9BF6B-2A21-4FAE-88A3-CD605B779B9F}" type="datetimeFigureOut">
              <a:rPr lang="sr-Cyrl-RS" smtClean="0"/>
              <a:t>12.11.2021.</a:t>
            </a:fld>
            <a:endParaRPr lang="sr-Cyrl-RS"/>
          </a:p>
        </p:txBody>
      </p:sp>
      <p:sp>
        <p:nvSpPr>
          <p:cNvPr id="5" name="Чувар места за подножје 4">
            <a:extLst>
              <a:ext uri="{FF2B5EF4-FFF2-40B4-BE49-F238E27FC236}">
                <a16:creationId xmlns:a16="http://schemas.microsoft.com/office/drawing/2014/main" id="{A4F7FA4D-E8AE-4BC3-9395-224D3A017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Cyrl-RS"/>
          </a:p>
        </p:txBody>
      </p:sp>
      <p:sp>
        <p:nvSpPr>
          <p:cNvPr id="6" name="Чувар места за број слајда 5">
            <a:extLst>
              <a:ext uri="{FF2B5EF4-FFF2-40B4-BE49-F238E27FC236}">
                <a16:creationId xmlns:a16="http://schemas.microsoft.com/office/drawing/2014/main" id="{E9097D45-8D50-468D-8F1D-BD3F10A67C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55AD3-13AE-4607-8B80-8C65B1FC4D97}" type="slidenum">
              <a:rPr lang="sr-Cyrl-RS" smtClean="0"/>
              <a:t>‹#›</a:t>
            </a:fld>
            <a:endParaRPr lang="sr-Cyrl-RS"/>
          </a:p>
        </p:txBody>
      </p:sp>
    </p:spTree>
    <p:extLst>
      <p:ext uri="{BB962C8B-B14F-4D97-AF65-F5344CB8AC3E}">
        <p14:creationId xmlns:p14="http://schemas.microsoft.com/office/powerpoint/2010/main" val="35227894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a:extLst>
              <a:ext uri="{FF2B5EF4-FFF2-40B4-BE49-F238E27FC236}">
                <a16:creationId xmlns:a16="http://schemas.microsoft.com/office/drawing/2014/main" id="{E5FD64D7-E0BF-487D-AD91-2B24DE4694A0}"/>
              </a:ext>
            </a:extLst>
          </p:cNvPr>
          <p:cNvSpPr>
            <a:spLocks noGrp="1"/>
          </p:cNvSpPr>
          <p:nvPr>
            <p:ph type="ctrTitle"/>
          </p:nvPr>
        </p:nvSpPr>
        <p:spPr/>
        <p:txBody>
          <a:bodyPr>
            <a:normAutofit fontScale="90000"/>
          </a:bodyPr>
          <a:lstStyle/>
          <a:p>
            <a:r>
              <a:rPr lang="sr-Cyrl-RS" dirty="0"/>
              <a:t>„ЦВЕЋЕ ЗЛА“</a:t>
            </a:r>
            <a:br>
              <a:rPr lang="sr-Cyrl-RS" dirty="0"/>
            </a:br>
            <a:r>
              <a:rPr lang="sr-Cyrl-RS" dirty="0"/>
              <a:t>-АЛБАТРОС</a:t>
            </a:r>
            <a:br>
              <a:rPr lang="sr-Cyrl-RS" dirty="0"/>
            </a:br>
            <a:r>
              <a:rPr lang="sr-Cyrl-RS" dirty="0"/>
              <a:t>ШАРЛ БОДЛЕР</a:t>
            </a:r>
          </a:p>
        </p:txBody>
      </p:sp>
      <p:sp>
        <p:nvSpPr>
          <p:cNvPr id="3" name="Поднаслов 2">
            <a:extLst>
              <a:ext uri="{FF2B5EF4-FFF2-40B4-BE49-F238E27FC236}">
                <a16:creationId xmlns:a16="http://schemas.microsoft.com/office/drawing/2014/main" id="{AE789675-6D6C-4F2C-B653-3B7F89A7A8EF}"/>
              </a:ext>
            </a:extLst>
          </p:cNvPr>
          <p:cNvSpPr>
            <a:spLocks noGrp="1"/>
          </p:cNvSpPr>
          <p:nvPr>
            <p:ph type="subTitle" idx="1"/>
          </p:nvPr>
        </p:nvSpPr>
        <p:spPr/>
        <p:txBody>
          <a:bodyPr/>
          <a:lstStyle/>
          <a:p>
            <a:r>
              <a:rPr lang="sr-Cyrl-RS" dirty="0"/>
              <a:t>Мр Сања Ђурић, проф.</a:t>
            </a:r>
          </a:p>
          <a:p>
            <a:endParaRPr lang="sr-Cyrl-RS" dirty="0"/>
          </a:p>
          <a:p>
            <a:r>
              <a:rPr lang="sr-Cyrl-RS" dirty="0"/>
              <a:t>новембар 2021. године</a:t>
            </a:r>
          </a:p>
        </p:txBody>
      </p:sp>
    </p:spTree>
    <p:extLst>
      <p:ext uri="{BB962C8B-B14F-4D97-AF65-F5344CB8AC3E}">
        <p14:creationId xmlns:p14="http://schemas.microsoft.com/office/powerpoint/2010/main" val="32109306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FDC582AA-4858-46D5-837E-BE028F6EEE80}"/>
              </a:ext>
            </a:extLst>
          </p:cNvPr>
          <p:cNvPicPr>
            <a:picLocks noChangeAspect="1"/>
          </p:cNvPicPr>
          <p:nvPr/>
        </p:nvPicPr>
        <p:blipFill>
          <a:blip r:embed="rId2"/>
          <a:stretch>
            <a:fillRect/>
          </a:stretch>
        </p:blipFill>
        <p:spPr>
          <a:xfrm>
            <a:off x="0" y="0"/>
            <a:ext cx="7541443" cy="6858000"/>
          </a:xfrm>
          <a:prstGeom prst="rect">
            <a:avLst/>
          </a:prstGeom>
        </p:spPr>
      </p:pic>
      <p:sp>
        <p:nvSpPr>
          <p:cNvPr id="5" name="Оквир за текст 4">
            <a:extLst>
              <a:ext uri="{FF2B5EF4-FFF2-40B4-BE49-F238E27FC236}">
                <a16:creationId xmlns:a16="http://schemas.microsoft.com/office/drawing/2014/main" id="{9C17C58A-13BB-49EE-99DC-CFFF458047B4}"/>
              </a:ext>
            </a:extLst>
          </p:cNvPr>
          <p:cNvSpPr txBox="1"/>
          <p:nvPr/>
        </p:nvSpPr>
        <p:spPr>
          <a:xfrm>
            <a:off x="6985262" y="-125820"/>
            <a:ext cx="4911365" cy="7109639"/>
          </a:xfrm>
          <a:prstGeom prst="rect">
            <a:avLst/>
          </a:prstGeom>
          <a:noFill/>
        </p:spPr>
        <p:txBody>
          <a:bodyPr wrap="square" rtlCol="0">
            <a:spAutoFit/>
          </a:bodyPr>
          <a:lstStyle/>
          <a:p>
            <a:r>
              <a:rPr lang="sr-Cyrl-RS" sz="2400" dirty="0"/>
              <a:t>АЛБАТРОС</a:t>
            </a:r>
          </a:p>
          <a:p>
            <a:r>
              <a:rPr lang="sr-Cyrl-RS" sz="2400" dirty="0"/>
              <a:t>-</a:t>
            </a:r>
            <a:r>
              <a:rPr lang="ru-RU" sz="2400" dirty="0"/>
              <a:t>једна од познатијих пјесама из збирке „Цвеће зла“ Шарла Бодлера. Пјесма је инспирисана стварним догађајем којем је пјесник свједочио док је био на путовању за Индију 1841. године. Био је присутан на броду док су морнари ухватили и мучили једног албатроса. Бодлер је у тој животињи видио себе, идентификовао се с тим мучењем које га је подсјетило на емоционалне тортуре коју су му приуштили његови родитељи, посебно мајка, од које је увијек тражио заштиту, али му ју је она ријетко кад пружала, вјероватно под забраном свог супруга.</a:t>
            </a:r>
            <a:endParaRPr lang="sr-Cyrl-RS" sz="2400" dirty="0"/>
          </a:p>
        </p:txBody>
      </p:sp>
    </p:spTree>
    <p:extLst>
      <p:ext uri="{BB962C8B-B14F-4D97-AF65-F5344CB8AC3E}">
        <p14:creationId xmlns:p14="http://schemas.microsoft.com/office/powerpoint/2010/main" val="137950489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ppt_w</p:attrName>
                                        </p:attrNameLst>
                                      </p:cBhvr>
                                      <p:tavLst>
                                        <p:tav tm="0" fmla="#ppt_w*sin(2.5*pi*$)">
                                          <p:val>
                                            <p:fltVal val="0"/>
                                          </p:val>
                                        </p:tav>
                                        <p:tav tm="100000">
                                          <p:val>
                                            <p:fltVal val="1"/>
                                          </p:val>
                                        </p:tav>
                                      </p:tavLst>
                                    </p:anim>
                                    <p:anim calcmode="lin" valueType="num">
                                      <p:cBhvr>
                                        <p:cTn id="9" dur="1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FDC582AA-4858-46D5-837E-BE028F6EEE80}"/>
              </a:ext>
            </a:extLst>
          </p:cNvPr>
          <p:cNvPicPr>
            <a:picLocks noChangeAspect="1"/>
          </p:cNvPicPr>
          <p:nvPr/>
        </p:nvPicPr>
        <p:blipFill>
          <a:blip r:embed="rId2"/>
          <a:stretch>
            <a:fillRect/>
          </a:stretch>
        </p:blipFill>
        <p:spPr>
          <a:xfrm>
            <a:off x="0" y="0"/>
            <a:ext cx="7541443" cy="6858000"/>
          </a:xfrm>
          <a:prstGeom prst="rect">
            <a:avLst/>
          </a:prstGeom>
        </p:spPr>
      </p:pic>
      <p:sp>
        <p:nvSpPr>
          <p:cNvPr id="5" name="Оквир за текст 4">
            <a:extLst>
              <a:ext uri="{FF2B5EF4-FFF2-40B4-BE49-F238E27FC236}">
                <a16:creationId xmlns:a16="http://schemas.microsoft.com/office/drawing/2014/main" id="{9C17C58A-13BB-49EE-99DC-CFFF458047B4}"/>
              </a:ext>
            </a:extLst>
          </p:cNvPr>
          <p:cNvSpPr txBox="1"/>
          <p:nvPr/>
        </p:nvSpPr>
        <p:spPr>
          <a:xfrm>
            <a:off x="6975835" y="364374"/>
            <a:ext cx="4911365" cy="2677656"/>
          </a:xfrm>
          <a:prstGeom prst="rect">
            <a:avLst/>
          </a:prstGeom>
          <a:noFill/>
        </p:spPr>
        <p:txBody>
          <a:bodyPr wrap="square" rtlCol="0">
            <a:spAutoFit/>
          </a:bodyPr>
          <a:lstStyle/>
          <a:p>
            <a:r>
              <a:rPr lang="ru-RU" sz="2400" dirty="0"/>
              <a:t>Албатрос је највећа птица која може да лети, с распоном крила од преко два и по метра. Због своје снаге и величине, албатрос може да лети у сусрет вјетру чак и за вријеме великих олуја, што је вриједно дивљења.</a:t>
            </a:r>
            <a:endParaRPr lang="sr-Cyrl-RS" sz="2400" dirty="0"/>
          </a:p>
        </p:txBody>
      </p:sp>
    </p:spTree>
    <p:extLst>
      <p:ext uri="{BB962C8B-B14F-4D97-AF65-F5344CB8AC3E}">
        <p14:creationId xmlns:p14="http://schemas.microsoft.com/office/powerpoint/2010/main" val="14340035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15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FDC582AA-4858-46D5-837E-BE028F6EEE80}"/>
              </a:ext>
            </a:extLst>
          </p:cNvPr>
          <p:cNvPicPr>
            <a:picLocks noChangeAspect="1"/>
          </p:cNvPicPr>
          <p:nvPr/>
        </p:nvPicPr>
        <p:blipFill>
          <a:blip r:embed="rId2"/>
          <a:stretch>
            <a:fillRect/>
          </a:stretch>
        </p:blipFill>
        <p:spPr>
          <a:xfrm>
            <a:off x="0" y="0"/>
            <a:ext cx="7541443" cy="6858000"/>
          </a:xfrm>
          <a:prstGeom prst="rect">
            <a:avLst/>
          </a:prstGeom>
        </p:spPr>
      </p:pic>
      <p:sp>
        <p:nvSpPr>
          <p:cNvPr id="5" name="Оквир за текст 4">
            <a:extLst>
              <a:ext uri="{FF2B5EF4-FFF2-40B4-BE49-F238E27FC236}">
                <a16:creationId xmlns:a16="http://schemas.microsoft.com/office/drawing/2014/main" id="{9C17C58A-13BB-49EE-99DC-CFFF458047B4}"/>
              </a:ext>
            </a:extLst>
          </p:cNvPr>
          <p:cNvSpPr txBox="1"/>
          <p:nvPr/>
        </p:nvSpPr>
        <p:spPr>
          <a:xfrm>
            <a:off x="6975835" y="364374"/>
            <a:ext cx="4911365" cy="4524315"/>
          </a:xfrm>
          <a:prstGeom prst="rect">
            <a:avLst/>
          </a:prstGeom>
          <a:noFill/>
        </p:spPr>
        <p:txBody>
          <a:bodyPr wrap="square" rtlCol="0">
            <a:spAutoFit/>
          </a:bodyPr>
          <a:lstStyle/>
          <a:p>
            <a:r>
              <a:rPr lang="ru-RU" sz="3200" dirty="0"/>
              <a:t>Албатрос је за пјесника у овој пјесми симбол мученика, стање које он  добро познаје. Све ово исказано је и у самој пјесми – од описа догађаја мучења, до поређења албатроса и његове муке с муком пјесника.</a:t>
            </a:r>
            <a:endParaRPr lang="sr-Cyrl-RS" sz="3200" dirty="0"/>
          </a:p>
        </p:txBody>
      </p:sp>
    </p:spTree>
    <p:extLst>
      <p:ext uri="{BB962C8B-B14F-4D97-AF65-F5344CB8AC3E}">
        <p14:creationId xmlns:p14="http://schemas.microsoft.com/office/powerpoint/2010/main" val="37967006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FDC582AA-4858-46D5-837E-BE028F6EEE80}"/>
              </a:ext>
            </a:extLst>
          </p:cNvPr>
          <p:cNvPicPr>
            <a:picLocks noChangeAspect="1"/>
          </p:cNvPicPr>
          <p:nvPr/>
        </p:nvPicPr>
        <p:blipFill>
          <a:blip r:embed="rId2"/>
          <a:stretch>
            <a:fillRect/>
          </a:stretch>
        </p:blipFill>
        <p:spPr>
          <a:xfrm>
            <a:off x="0" y="0"/>
            <a:ext cx="7541443" cy="6858000"/>
          </a:xfrm>
          <a:prstGeom prst="rect">
            <a:avLst/>
          </a:prstGeom>
        </p:spPr>
      </p:pic>
      <p:sp>
        <p:nvSpPr>
          <p:cNvPr id="5" name="Оквир за текст 4">
            <a:extLst>
              <a:ext uri="{FF2B5EF4-FFF2-40B4-BE49-F238E27FC236}">
                <a16:creationId xmlns:a16="http://schemas.microsoft.com/office/drawing/2014/main" id="{9C17C58A-13BB-49EE-99DC-CFFF458047B4}"/>
              </a:ext>
            </a:extLst>
          </p:cNvPr>
          <p:cNvSpPr txBox="1"/>
          <p:nvPr/>
        </p:nvSpPr>
        <p:spPr>
          <a:xfrm>
            <a:off x="1395167" y="0"/>
            <a:ext cx="8832915" cy="6740307"/>
          </a:xfrm>
          <a:prstGeom prst="rect">
            <a:avLst/>
          </a:prstGeom>
          <a:noFill/>
        </p:spPr>
        <p:txBody>
          <a:bodyPr wrap="square" numCol="2" rtlCol="0">
            <a:spAutoFit/>
          </a:bodyPr>
          <a:lstStyle/>
          <a:p>
            <a:r>
              <a:rPr lang="ru-RU" sz="2400" b="1" dirty="0"/>
              <a:t>                                        АЛБАТРОС</a:t>
            </a:r>
          </a:p>
          <a:p>
            <a:r>
              <a:rPr lang="ru-RU" sz="2400" b="1" dirty="0"/>
              <a:t>Докони морнари од забаве лове</a:t>
            </a:r>
          </a:p>
          <a:p>
            <a:r>
              <a:rPr lang="ru-RU" sz="2400" b="1" dirty="0"/>
              <a:t>често албатросе, силне морске птице,</a:t>
            </a:r>
          </a:p>
          <a:p>
            <a:r>
              <a:rPr lang="ru-RU" sz="2400" b="1" dirty="0"/>
              <a:t>на путу немарне, тихе пратилице</a:t>
            </a:r>
          </a:p>
          <a:p>
            <a:r>
              <a:rPr lang="ru-RU" sz="2400" b="1" dirty="0"/>
              <a:t>лађа што над љутим вртлозима плове.</a:t>
            </a:r>
          </a:p>
          <a:p>
            <a:endParaRPr lang="ru-RU" sz="2400" b="1" dirty="0"/>
          </a:p>
          <a:p>
            <a:r>
              <a:rPr lang="ru-RU" sz="2400" b="1" dirty="0"/>
              <a:t>На даске од крова спусте их спутане.</a:t>
            </a:r>
          </a:p>
          <a:p>
            <a:r>
              <a:rPr lang="ru-RU" sz="2400" b="1" dirty="0"/>
              <a:t>Краљеви азура, невешти, збуњени,</a:t>
            </a:r>
          </a:p>
          <a:p>
            <a:r>
              <a:rPr lang="ru-RU" sz="2400" b="1" dirty="0"/>
              <a:t>белим и огромним крилима скуњени</a:t>
            </a:r>
          </a:p>
          <a:p>
            <a:r>
              <a:rPr lang="ru-RU" sz="2400" b="1" dirty="0"/>
              <a:t>машу ко веслима на обадве </a:t>
            </a:r>
          </a:p>
          <a:p>
            <a:r>
              <a:rPr lang="ru-RU" sz="2400" b="1" dirty="0"/>
              <a:t>стране.</a:t>
            </a:r>
          </a:p>
          <a:p>
            <a:endParaRPr lang="ru-RU" sz="2400" b="1" dirty="0"/>
          </a:p>
          <a:p>
            <a:r>
              <a:rPr lang="ru-RU" sz="2400" b="1" dirty="0"/>
              <a:t>Малочас прекрасан, а сад смешан, јадан,</a:t>
            </a:r>
          </a:p>
          <a:p>
            <a:r>
              <a:rPr lang="ru-RU" sz="2400" b="1" dirty="0"/>
              <a:t>крилати се путник бори с </a:t>
            </a:r>
          </a:p>
          <a:p>
            <a:r>
              <a:rPr lang="ru-RU" sz="2400" b="1" dirty="0"/>
              <a:t>оковима;</a:t>
            </a:r>
          </a:p>
          <a:p>
            <a:r>
              <a:rPr lang="ru-RU" sz="2400" b="1" dirty="0"/>
              <a:t>с луле један морнар дува му дим гадан у кљун, други му се руга скоковима.</a:t>
            </a:r>
          </a:p>
          <a:p>
            <a:endParaRPr lang="ru-RU" sz="2400" b="1" dirty="0"/>
          </a:p>
          <a:p>
            <a:r>
              <a:rPr lang="ru-RU" sz="2400" b="1" dirty="0"/>
              <a:t>Том кнезу облака и песник је сличан;</a:t>
            </a:r>
          </a:p>
          <a:p>
            <a:r>
              <a:rPr lang="ru-RU" sz="2400" b="1" dirty="0"/>
              <a:t>он се с буром дружи, муњом поји очи,</a:t>
            </a:r>
          </a:p>
          <a:p>
            <a:r>
              <a:rPr lang="ru-RU" sz="2400" b="1" dirty="0"/>
              <a:t>али на тлу спутан и земљи невичан,</a:t>
            </a:r>
          </a:p>
          <a:p>
            <a:r>
              <a:rPr lang="ru-RU" sz="2400" b="1" dirty="0"/>
              <a:t>дивовска му крила сметају да крочи.</a:t>
            </a:r>
            <a:endParaRPr lang="sr-Cyrl-RS" sz="2400" b="1" dirty="0"/>
          </a:p>
        </p:txBody>
      </p:sp>
      <p:graphicFrame>
        <p:nvGraphicFramePr>
          <p:cNvPr id="2" name="Табела 1">
            <a:extLst>
              <a:ext uri="{FF2B5EF4-FFF2-40B4-BE49-F238E27FC236}">
                <a16:creationId xmlns:a16="http://schemas.microsoft.com/office/drawing/2014/main" id="{99F2961D-6FF6-4200-9AC7-7A3683D9806E}"/>
              </a:ext>
            </a:extLst>
          </p:cNvPr>
          <p:cNvGraphicFramePr>
            <a:graphicFrameLocks noGrp="1"/>
          </p:cNvGraphicFramePr>
          <p:nvPr>
            <p:extLst>
              <p:ext uri="{D42A27DB-BD31-4B8C-83A1-F6EECF244321}">
                <p14:modId xmlns:p14="http://schemas.microsoft.com/office/powerpoint/2010/main" val="2074449028"/>
              </p:ext>
            </p:extLst>
          </p:nvPr>
        </p:nvGraphicFramePr>
        <p:xfrm>
          <a:off x="1395167" y="117693"/>
          <a:ext cx="8832915" cy="365760"/>
        </p:xfrm>
        <a:graphic>
          <a:graphicData uri="http://schemas.openxmlformats.org/drawingml/2006/table">
            <a:tbl>
              <a:tblPr/>
              <a:tblGrid>
                <a:gridCol w="8832915">
                  <a:extLst>
                    <a:ext uri="{9D8B030D-6E8A-4147-A177-3AD203B41FA5}">
                      <a16:colId xmlns:a16="http://schemas.microsoft.com/office/drawing/2014/main" val="1924080672"/>
                    </a:ext>
                  </a:extLst>
                </a:gridCol>
              </a:tblGrid>
              <a:tr h="141402">
                <a:tc>
                  <a:txBody>
                    <a:bodyPr/>
                    <a:lstStyle/>
                    <a:p>
                      <a:endParaRPr lang="sr-Cyrl-R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393556741"/>
                  </a:ext>
                </a:extLst>
              </a:tr>
            </a:tbl>
          </a:graphicData>
        </a:graphic>
      </p:graphicFrame>
      <p:graphicFrame>
        <p:nvGraphicFramePr>
          <p:cNvPr id="3" name="Табела 2">
            <a:extLst>
              <a:ext uri="{FF2B5EF4-FFF2-40B4-BE49-F238E27FC236}">
                <a16:creationId xmlns:a16="http://schemas.microsoft.com/office/drawing/2014/main" id="{46679ADA-5970-41DE-8F52-B32CE4E9E292}"/>
              </a:ext>
            </a:extLst>
          </p:cNvPr>
          <p:cNvGraphicFramePr>
            <a:graphicFrameLocks noGrp="1"/>
          </p:cNvGraphicFramePr>
          <p:nvPr>
            <p:extLst>
              <p:ext uri="{D42A27DB-BD31-4B8C-83A1-F6EECF244321}">
                <p14:modId xmlns:p14="http://schemas.microsoft.com/office/powerpoint/2010/main" val="3254252727"/>
              </p:ext>
            </p:extLst>
          </p:nvPr>
        </p:nvGraphicFramePr>
        <p:xfrm>
          <a:off x="5656082" y="499621"/>
          <a:ext cx="4572000" cy="6033154"/>
        </p:xfrm>
        <a:graphic>
          <a:graphicData uri="http://schemas.openxmlformats.org/drawingml/2006/table">
            <a:tbl>
              <a:tblPr/>
              <a:tblGrid>
                <a:gridCol w="4572000">
                  <a:extLst>
                    <a:ext uri="{9D8B030D-6E8A-4147-A177-3AD203B41FA5}">
                      <a16:colId xmlns:a16="http://schemas.microsoft.com/office/drawing/2014/main" val="2700361205"/>
                    </a:ext>
                  </a:extLst>
                </a:gridCol>
              </a:tblGrid>
              <a:tr h="6033154">
                <a:tc>
                  <a:txBody>
                    <a:bodyPr/>
                    <a:lstStyle/>
                    <a:p>
                      <a:endParaRPr lang="sr-Cyrl-R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260195635"/>
                  </a:ext>
                </a:extLst>
              </a:tr>
            </a:tbl>
          </a:graphicData>
        </a:graphic>
      </p:graphicFrame>
      <p:graphicFrame>
        <p:nvGraphicFramePr>
          <p:cNvPr id="6" name="Табела 5">
            <a:extLst>
              <a:ext uri="{FF2B5EF4-FFF2-40B4-BE49-F238E27FC236}">
                <a16:creationId xmlns:a16="http://schemas.microsoft.com/office/drawing/2014/main" id="{CC559023-BF5B-47F1-8AEF-B0A191B91A90}"/>
              </a:ext>
            </a:extLst>
          </p:cNvPr>
          <p:cNvGraphicFramePr>
            <a:graphicFrameLocks noGrp="1"/>
          </p:cNvGraphicFramePr>
          <p:nvPr>
            <p:extLst>
              <p:ext uri="{D42A27DB-BD31-4B8C-83A1-F6EECF244321}">
                <p14:modId xmlns:p14="http://schemas.microsoft.com/office/powerpoint/2010/main" val="734602942"/>
              </p:ext>
            </p:extLst>
          </p:nvPr>
        </p:nvGraphicFramePr>
        <p:xfrm>
          <a:off x="1388883" y="483454"/>
          <a:ext cx="4267199" cy="6049322"/>
        </p:xfrm>
        <a:graphic>
          <a:graphicData uri="http://schemas.openxmlformats.org/drawingml/2006/table">
            <a:tbl>
              <a:tblPr/>
              <a:tblGrid>
                <a:gridCol w="4267199">
                  <a:extLst>
                    <a:ext uri="{9D8B030D-6E8A-4147-A177-3AD203B41FA5}">
                      <a16:colId xmlns:a16="http://schemas.microsoft.com/office/drawing/2014/main" val="670905979"/>
                    </a:ext>
                  </a:extLst>
                </a:gridCol>
              </a:tblGrid>
              <a:tr h="6049322">
                <a:tc>
                  <a:txBody>
                    <a:bodyPr/>
                    <a:lstStyle/>
                    <a:p>
                      <a:endParaRPr lang="sr-Cyrl-R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970939807"/>
                  </a:ext>
                </a:extLst>
              </a:tr>
            </a:tbl>
          </a:graphicData>
        </a:graphic>
      </p:graphicFrame>
    </p:spTree>
    <p:extLst>
      <p:ext uri="{BB962C8B-B14F-4D97-AF65-F5344CB8AC3E}">
        <p14:creationId xmlns:p14="http://schemas.microsoft.com/office/powerpoint/2010/main" val="24727424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FDC582AA-4858-46D5-837E-BE028F6EEE80}"/>
              </a:ext>
            </a:extLst>
          </p:cNvPr>
          <p:cNvPicPr>
            <a:picLocks noChangeAspect="1"/>
          </p:cNvPicPr>
          <p:nvPr/>
        </p:nvPicPr>
        <p:blipFill>
          <a:blip r:embed="rId2"/>
          <a:stretch>
            <a:fillRect/>
          </a:stretch>
        </p:blipFill>
        <p:spPr>
          <a:xfrm>
            <a:off x="0" y="0"/>
            <a:ext cx="7541443" cy="6858000"/>
          </a:xfrm>
          <a:prstGeom prst="rect">
            <a:avLst/>
          </a:prstGeom>
        </p:spPr>
      </p:pic>
      <p:sp>
        <p:nvSpPr>
          <p:cNvPr id="5" name="Оквир за текст 4">
            <a:extLst>
              <a:ext uri="{FF2B5EF4-FFF2-40B4-BE49-F238E27FC236}">
                <a16:creationId xmlns:a16="http://schemas.microsoft.com/office/drawing/2014/main" id="{9C17C58A-13BB-49EE-99DC-CFFF458047B4}"/>
              </a:ext>
            </a:extLst>
          </p:cNvPr>
          <p:cNvSpPr txBox="1"/>
          <p:nvPr/>
        </p:nvSpPr>
        <p:spPr>
          <a:xfrm>
            <a:off x="7663993" y="428178"/>
            <a:ext cx="3930976" cy="6001643"/>
          </a:xfrm>
          <a:prstGeom prst="rect">
            <a:avLst/>
          </a:prstGeom>
          <a:noFill/>
        </p:spPr>
        <p:txBody>
          <a:bodyPr wrap="square" numCol="1" rtlCol="0">
            <a:spAutoFit/>
          </a:bodyPr>
          <a:lstStyle/>
          <a:p>
            <a:r>
              <a:rPr lang="ru-RU" sz="2400" b="1" dirty="0"/>
              <a:t>Албатрос је приказан опречно – и као силан и као тих. Све то чини га величанственим и достојанственим. Не видимо много стилских фигура, осим лијепих епитета и метафоре „тихе пратилице“ која описује албатросов нагон да слиједи лађе. Примјећујемо једну персонификацију „љути вртлози“. Вртлозима су епитетом „љути“ дате људске особине.</a:t>
            </a:r>
            <a:endParaRPr lang="sr-Cyrl-RS" sz="2400" b="1" dirty="0"/>
          </a:p>
        </p:txBody>
      </p:sp>
    </p:spTree>
    <p:extLst>
      <p:ext uri="{BB962C8B-B14F-4D97-AF65-F5344CB8AC3E}">
        <p14:creationId xmlns:p14="http://schemas.microsoft.com/office/powerpoint/2010/main" val="20663298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wd">
                                    <p:tmAbs val="300"/>
                                  </p:iterate>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FDC582AA-4858-46D5-837E-BE028F6EEE80}"/>
              </a:ext>
            </a:extLst>
          </p:cNvPr>
          <p:cNvPicPr>
            <a:picLocks noChangeAspect="1"/>
          </p:cNvPicPr>
          <p:nvPr/>
        </p:nvPicPr>
        <p:blipFill>
          <a:blip r:embed="rId2"/>
          <a:stretch>
            <a:fillRect/>
          </a:stretch>
        </p:blipFill>
        <p:spPr>
          <a:xfrm>
            <a:off x="0" y="0"/>
            <a:ext cx="7541443" cy="6858000"/>
          </a:xfrm>
          <a:prstGeom prst="rect">
            <a:avLst/>
          </a:prstGeom>
        </p:spPr>
      </p:pic>
      <p:sp>
        <p:nvSpPr>
          <p:cNvPr id="5" name="Оквир за текст 4">
            <a:extLst>
              <a:ext uri="{FF2B5EF4-FFF2-40B4-BE49-F238E27FC236}">
                <a16:creationId xmlns:a16="http://schemas.microsoft.com/office/drawing/2014/main" id="{9C17C58A-13BB-49EE-99DC-CFFF458047B4}"/>
              </a:ext>
            </a:extLst>
          </p:cNvPr>
          <p:cNvSpPr txBox="1"/>
          <p:nvPr/>
        </p:nvSpPr>
        <p:spPr>
          <a:xfrm>
            <a:off x="5590095" y="0"/>
            <a:ext cx="6353667" cy="6740307"/>
          </a:xfrm>
          <a:prstGeom prst="rect">
            <a:avLst/>
          </a:prstGeom>
          <a:noFill/>
        </p:spPr>
        <p:txBody>
          <a:bodyPr wrap="square" numCol="1" rtlCol="0">
            <a:spAutoFit/>
          </a:bodyPr>
          <a:lstStyle/>
          <a:p>
            <a:r>
              <a:rPr lang="ru-RU" sz="2400" b="1" dirty="0"/>
              <a:t>Одједном албатрос више није величанствена птица, већ посрамљена. Видимо контраст између слободног албатроса и спутаног, а све у једном стиху „Краљеви азура, невешти, збуњени…“. Некадашњи „краљеви азура“ контрасно су приказани као „невешти“, „спутани“, а у сљедећем стиху и „скуњени“. Њихова „бела и огромна крила“ одједном су „весла“ с којима незграпно машу. Величанствена крила, то моћно оруђе албатроса, одједом је постало њихово ругло које их спутава да се отисну у небеса. Та антитеза наглашава се већ на почетку треће строфе: „Малочас прекрасан, а сад смешан, јадан…“. Ова слика изазива тугу, што је јасна и јака емоција, коју је пјесник хтио да изазове како би потакла саосећање, баш као и стих „крилати се путник бори с оковима“.</a:t>
            </a:r>
            <a:endParaRPr lang="sr-Cyrl-RS" sz="2400" b="1" dirty="0"/>
          </a:p>
        </p:txBody>
      </p:sp>
    </p:spTree>
    <p:extLst>
      <p:ext uri="{BB962C8B-B14F-4D97-AF65-F5344CB8AC3E}">
        <p14:creationId xmlns:p14="http://schemas.microsoft.com/office/powerpoint/2010/main" val="17769797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FDC582AA-4858-46D5-837E-BE028F6EEE80}"/>
              </a:ext>
            </a:extLst>
          </p:cNvPr>
          <p:cNvPicPr>
            <a:picLocks noChangeAspect="1"/>
          </p:cNvPicPr>
          <p:nvPr/>
        </p:nvPicPr>
        <p:blipFill>
          <a:blip r:embed="rId2"/>
          <a:stretch>
            <a:fillRect/>
          </a:stretch>
        </p:blipFill>
        <p:spPr>
          <a:xfrm>
            <a:off x="0" y="0"/>
            <a:ext cx="7541443" cy="6858000"/>
          </a:xfrm>
          <a:prstGeom prst="rect">
            <a:avLst/>
          </a:prstGeom>
        </p:spPr>
      </p:pic>
      <p:sp>
        <p:nvSpPr>
          <p:cNvPr id="5" name="Оквир за текст 4">
            <a:extLst>
              <a:ext uri="{FF2B5EF4-FFF2-40B4-BE49-F238E27FC236}">
                <a16:creationId xmlns:a16="http://schemas.microsoft.com/office/drawing/2014/main" id="{9C17C58A-13BB-49EE-99DC-CFFF458047B4}"/>
              </a:ext>
            </a:extLst>
          </p:cNvPr>
          <p:cNvSpPr txBox="1"/>
          <p:nvPr/>
        </p:nvSpPr>
        <p:spPr>
          <a:xfrm>
            <a:off x="5590095" y="0"/>
            <a:ext cx="6353667" cy="3046988"/>
          </a:xfrm>
          <a:prstGeom prst="rect">
            <a:avLst/>
          </a:prstGeom>
          <a:noFill/>
        </p:spPr>
        <p:txBody>
          <a:bodyPr wrap="square" numCol="1" rtlCol="0">
            <a:spAutoFit/>
          </a:bodyPr>
          <a:lstStyle/>
          <a:p>
            <a:r>
              <a:rPr lang="ru-RU" sz="2400" b="1" dirty="0"/>
              <a:t>Албатроса назива „кнезом облака“. Овај мотив уједно је и персонификација и метафора. Њоме пјесник велича птицу, али донекле и себе, јер каже „Том кнезу облака и песник је сличан“. Метафором „он се с буром дружи“ и „муњом поји очи“, пјесник говори о природи албатроса, али и сопственом животу.</a:t>
            </a:r>
            <a:endParaRPr lang="sr-Cyrl-RS" sz="2400" b="1" dirty="0"/>
          </a:p>
        </p:txBody>
      </p:sp>
    </p:spTree>
    <p:extLst>
      <p:ext uri="{BB962C8B-B14F-4D97-AF65-F5344CB8AC3E}">
        <p14:creationId xmlns:p14="http://schemas.microsoft.com/office/powerpoint/2010/main" val="574554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FDC582AA-4858-46D5-837E-BE028F6EEE80}"/>
              </a:ext>
            </a:extLst>
          </p:cNvPr>
          <p:cNvPicPr>
            <a:picLocks noChangeAspect="1"/>
          </p:cNvPicPr>
          <p:nvPr/>
        </p:nvPicPr>
        <p:blipFill>
          <a:blip r:embed="rId2"/>
          <a:stretch>
            <a:fillRect/>
          </a:stretch>
        </p:blipFill>
        <p:spPr>
          <a:xfrm>
            <a:off x="0" y="0"/>
            <a:ext cx="7541443" cy="6858000"/>
          </a:xfrm>
          <a:prstGeom prst="rect">
            <a:avLst/>
          </a:prstGeom>
        </p:spPr>
      </p:pic>
      <p:sp>
        <p:nvSpPr>
          <p:cNvPr id="5" name="Оквир за текст 4">
            <a:extLst>
              <a:ext uri="{FF2B5EF4-FFF2-40B4-BE49-F238E27FC236}">
                <a16:creationId xmlns:a16="http://schemas.microsoft.com/office/drawing/2014/main" id="{9C17C58A-13BB-49EE-99DC-CFFF458047B4}"/>
              </a:ext>
            </a:extLst>
          </p:cNvPr>
          <p:cNvSpPr txBox="1"/>
          <p:nvPr/>
        </p:nvSpPr>
        <p:spPr>
          <a:xfrm>
            <a:off x="5590095" y="0"/>
            <a:ext cx="6353667" cy="1938992"/>
          </a:xfrm>
          <a:prstGeom prst="rect">
            <a:avLst/>
          </a:prstGeom>
          <a:noFill/>
        </p:spPr>
        <p:txBody>
          <a:bodyPr wrap="square" numCol="1" rtlCol="0">
            <a:spAutoFit/>
          </a:bodyPr>
          <a:lstStyle/>
          <a:p>
            <a:r>
              <a:rPr lang="ru-RU" sz="2400" b="1" dirty="0"/>
              <a:t>Пјесма је написана у четири строфе, све редом катрени, углавном са стиховима дванаестерцима. Због тога је пјесма ритмична и складна, чему погодује и обгрљена рима.</a:t>
            </a:r>
            <a:endParaRPr lang="sr-Cyrl-RS" sz="2400" b="1" dirty="0"/>
          </a:p>
        </p:txBody>
      </p:sp>
    </p:spTree>
    <p:extLst>
      <p:ext uri="{BB962C8B-B14F-4D97-AF65-F5344CB8AC3E}">
        <p14:creationId xmlns:p14="http://schemas.microsoft.com/office/powerpoint/2010/main" val="260682662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FDC582AA-4858-46D5-837E-BE028F6EEE80}"/>
              </a:ext>
            </a:extLst>
          </p:cNvPr>
          <p:cNvPicPr>
            <a:picLocks noChangeAspect="1"/>
          </p:cNvPicPr>
          <p:nvPr/>
        </p:nvPicPr>
        <p:blipFill>
          <a:blip r:embed="rId2"/>
          <a:stretch>
            <a:fillRect/>
          </a:stretch>
        </p:blipFill>
        <p:spPr>
          <a:xfrm>
            <a:off x="0" y="0"/>
            <a:ext cx="7541443" cy="6858000"/>
          </a:xfrm>
          <a:prstGeom prst="rect">
            <a:avLst/>
          </a:prstGeom>
        </p:spPr>
      </p:pic>
      <p:sp>
        <p:nvSpPr>
          <p:cNvPr id="5" name="Оквир за текст 4">
            <a:extLst>
              <a:ext uri="{FF2B5EF4-FFF2-40B4-BE49-F238E27FC236}">
                <a16:creationId xmlns:a16="http://schemas.microsoft.com/office/drawing/2014/main" id="{9C17C58A-13BB-49EE-99DC-CFFF458047B4}"/>
              </a:ext>
            </a:extLst>
          </p:cNvPr>
          <p:cNvSpPr txBox="1"/>
          <p:nvPr/>
        </p:nvSpPr>
        <p:spPr>
          <a:xfrm>
            <a:off x="5590095" y="0"/>
            <a:ext cx="6353667" cy="5262979"/>
          </a:xfrm>
          <a:prstGeom prst="rect">
            <a:avLst/>
          </a:prstGeom>
          <a:noFill/>
        </p:spPr>
        <p:txBody>
          <a:bodyPr wrap="square" numCol="1" rtlCol="0">
            <a:spAutoFit/>
          </a:bodyPr>
          <a:lstStyle/>
          <a:p>
            <a:r>
              <a:rPr lang="sr-Cyrl-RS" sz="2400" b="1" dirty="0"/>
              <a:t>НЕКЕ БОДЛЕРОВЕ МИСЛИ</a:t>
            </a:r>
          </a:p>
          <a:p>
            <a:r>
              <a:rPr lang="ru-RU" sz="2400" b="1" dirty="0"/>
              <a:t>Љубав</a:t>
            </a:r>
          </a:p>
          <a:p>
            <a:endParaRPr lang="ru-RU" sz="2400" b="1" dirty="0"/>
          </a:p>
          <a:p>
            <a:r>
              <a:rPr lang="ru-RU" sz="2400" b="1" dirty="0"/>
              <a:t>„Постојао је несавладив укус за проституцију у срцу човјека, из које долази његово ужасавање од самоће. То ужасавање од самоће је потреба да се изгубе у спољном тијелу, да човјек племенити осјети потребу за љубављу.”</a:t>
            </a:r>
          </a:p>
          <a:p>
            <a:endParaRPr lang="ru-RU" sz="2400" b="1" dirty="0"/>
          </a:p>
          <a:p>
            <a:r>
              <a:rPr lang="ru-RU" sz="2400" b="1" dirty="0"/>
              <a:t>Брак</a:t>
            </a:r>
          </a:p>
          <a:p>
            <a:endParaRPr lang="ru-RU" sz="2400" b="1" dirty="0"/>
          </a:p>
          <a:p>
            <a:r>
              <a:rPr lang="ru-RU" sz="2400" b="1" dirty="0"/>
              <a:t>„Неспособна да угуши љубав, црква је хтјела бар да је дезинфикује и створила је брак.”</a:t>
            </a:r>
            <a:endParaRPr lang="sr-Cyrl-RS" sz="2400" b="1" dirty="0"/>
          </a:p>
        </p:txBody>
      </p:sp>
    </p:spTree>
    <p:extLst>
      <p:ext uri="{BB962C8B-B14F-4D97-AF65-F5344CB8AC3E}">
        <p14:creationId xmlns:p14="http://schemas.microsoft.com/office/powerpoint/2010/main" val="210500896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FDC582AA-4858-46D5-837E-BE028F6EEE80}"/>
              </a:ext>
            </a:extLst>
          </p:cNvPr>
          <p:cNvPicPr>
            <a:picLocks noChangeAspect="1"/>
          </p:cNvPicPr>
          <p:nvPr/>
        </p:nvPicPr>
        <p:blipFill>
          <a:blip r:embed="rId2"/>
          <a:stretch>
            <a:fillRect/>
          </a:stretch>
        </p:blipFill>
        <p:spPr>
          <a:xfrm>
            <a:off x="0" y="0"/>
            <a:ext cx="7541443" cy="6858000"/>
          </a:xfrm>
          <a:prstGeom prst="rect">
            <a:avLst/>
          </a:prstGeom>
        </p:spPr>
      </p:pic>
      <p:sp>
        <p:nvSpPr>
          <p:cNvPr id="5" name="Оквир за текст 4">
            <a:extLst>
              <a:ext uri="{FF2B5EF4-FFF2-40B4-BE49-F238E27FC236}">
                <a16:creationId xmlns:a16="http://schemas.microsoft.com/office/drawing/2014/main" id="{9C17C58A-13BB-49EE-99DC-CFFF458047B4}"/>
              </a:ext>
            </a:extLst>
          </p:cNvPr>
          <p:cNvSpPr txBox="1"/>
          <p:nvPr/>
        </p:nvSpPr>
        <p:spPr>
          <a:xfrm>
            <a:off x="3773861" y="58846"/>
            <a:ext cx="8418139" cy="6740307"/>
          </a:xfrm>
          <a:prstGeom prst="rect">
            <a:avLst/>
          </a:prstGeom>
          <a:noFill/>
        </p:spPr>
        <p:txBody>
          <a:bodyPr wrap="square" numCol="1" rtlCol="0">
            <a:spAutoFit/>
          </a:bodyPr>
          <a:lstStyle/>
          <a:p>
            <a:r>
              <a:rPr lang="ru-RU" sz="2400" b="1" dirty="0"/>
              <a:t>Умјетник</a:t>
            </a:r>
          </a:p>
          <a:p>
            <a:endParaRPr lang="ru-RU" sz="2400" b="1" dirty="0"/>
          </a:p>
          <a:p>
            <a:r>
              <a:rPr lang="ru-RU" sz="2400" b="1" dirty="0"/>
              <a:t>„Што се више човјек интересује за умјетност, постаје мање груб... Умјетник никад не излази из себе.”</a:t>
            </a:r>
          </a:p>
          <a:p>
            <a:endParaRPr lang="ru-RU" sz="2400" b="1" dirty="0"/>
          </a:p>
          <a:p>
            <a:r>
              <a:rPr lang="ru-RU" sz="2400" b="1" dirty="0">
                <a:solidFill>
                  <a:srgbClr val="FF0000"/>
                </a:solidFill>
              </a:rPr>
              <a:t>„Стил</a:t>
            </a:r>
            <a:r>
              <a:rPr lang="ru-RU" sz="2400" b="1" dirty="0"/>
              <a:t> је карактер</a:t>
            </a:r>
            <a:r>
              <a:rPr lang="ru-RU" sz="2400" b="1" dirty="0">
                <a:solidFill>
                  <a:srgbClr val="FF0000"/>
                </a:solidFill>
              </a:rPr>
              <a:t>.”</a:t>
            </a:r>
          </a:p>
          <a:p>
            <a:endParaRPr lang="ru-RU" sz="2400" b="1" dirty="0"/>
          </a:p>
          <a:p>
            <a:r>
              <a:rPr lang="ru-RU" sz="2400" b="1" dirty="0"/>
              <a:t>Ужитак</a:t>
            </a:r>
          </a:p>
          <a:p>
            <a:endParaRPr lang="ru-RU" sz="2400" b="1" dirty="0"/>
          </a:p>
          <a:p>
            <a:r>
              <a:rPr lang="ru-RU" sz="2400" b="1" dirty="0"/>
              <a:t>„Лично, мислим да јединствена и врховна наслада лежи у злу - и мушкарци и жене познају од рођења да све задовољство лежи у злу.”</a:t>
            </a:r>
          </a:p>
          <a:p>
            <a:endParaRPr lang="ru-RU" sz="2400" b="1" dirty="0"/>
          </a:p>
          <a:p>
            <a:r>
              <a:rPr lang="ru-RU" sz="2400" b="1" dirty="0"/>
              <a:t>Политика</a:t>
            </a:r>
          </a:p>
          <a:p>
            <a:endParaRPr lang="ru-RU" sz="2400" b="1" dirty="0"/>
          </a:p>
          <a:p>
            <a:r>
              <a:rPr lang="ru-RU" sz="2400" b="1" dirty="0"/>
              <a:t>„Немам увјерења као што их имају људи у мом вијеку, јер ја немам амбиција ... Међутим, ја имам нека уверења која не могу бити схваћена од стране људи из мог времена.”</a:t>
            </a:r>
            <a:endParaRPr lang="sr-Cyrl-RS" sz="2400" b="1" dirty="0"/>
          </a:p>
        </p:txBody>
      </p:sp>
    </p:spTree>
    <p:extLst>
      <p:ext uri="{BB962C8B-B14F-4D97-AF65-F5344CB8AC3E}">
        <p14:creationId xmlns:p14="http://schemas.microsoft.com/office/powerpoint/2010/main" val="1606001557"/>
      </p:ext>
    </p:extLst>
  </p:cSld>
  <p:clrMapOvr>
    <a:masterClrMapping/>
  </p:clrMapOvr>
  <p:transition spd="slow">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4BE6D22F-BA9E-4511-A45B-AC6B558A0132}"/>
              </a:ext>
            </a:extLst>
          </p:cNvPr>
          <p:cNvPicPr>
            <a:picLocks noChangeAspect="1"/>
          </p:cNvPicPr>
          <p:nvPr/>
        </p:nvPicPr>
        <p:blipFill>
          <a:blip r:embed="rId2"/>
          <a:stretch>
            <a:fillRect/>
          </a:stretch>
        </p:blipFill>
        <p:spPr>
          <a:xfrm>
            <a:off x="1" y="0"/>
            <a:ext cx="7390614" cy="6858000"/>
          </a:xfrm>
          <a:prstGeom prst="rect">
            <a:avLst/>
          </a:prstGeom>
        </p:spPr>
      </p:pic>
      <p:sp>
        <p:nvSpPr>
          <p:cNvPr id="2" name="Наслов 1">
            <a:extLst>
              <a:ext uri="{FF2B5EF4-FFF2-40B4-BE49-F238E27FC236}">
                <a16:creationId xmlns:a16="http://schemas.microsoft.com/office/drawing/2014/main" id="{E5FD64D7-E0BF-487D-AD91-2B24DE4694A0}"/>
              </a:ext>
            </a:extLst>
          </p:cNvPr>
          <p:cNvSpPr>
            <a:spLocks noGrp="1"/>
          </p:cNvSpPr>
          <p:nvPr>
            <p:ph type="ctrTitle"/>
          </p:nvPr>
        </p:nvSpPr>
        <p:spPr>
          <a:xfrm>
            <a:off x="6696173" y="969178"/>
            <a:ext cx="5398416" cy="4580853"/>
          </a:xfrm>
        </p:spPr>
        <p:txBody>
          <a:bodyPr>
            <a:normAutofit fontScale="90000"/>
          </a:bodyPr>
          <a:lstStyle/>
          <a:p>
            <a:r>
              <a:rPr lang="sr-Cyrl-RS" sz="4400" b="1" dirty="0">
                <a:solidFill>
                  <a:srgbClr val="FFFF00"/>
                </a:solidFill>
              </a:rPr>
              <a:t>Шарл Бодлер (</a:t>
            </a:r>
            <a:r>
              <a:rPr lang="sr-Cyrl-RS" sz="4400" b="1" dirty="0" err="1">
                <a:solidFill>
                  <a:srgbClr val="FFFF00"/>
                </a:solidFill>
              </a:rPr>
              <a:t>франц</a:t>
            </a:r>
            <a:r>
              <a:rPr lang="sr-Cyrl-RS" sz="4400" b="1" dirty="0">
                <a:solidFill>
                  <a:srgbClr val="FFFF00"/>
                </a:solidFill>
              </a:rPr>
              <a:t>. </a:t>
            </a:r>
            <a:r>
              <a:rPr lang="sr-Latn-RS" sz="4400" b="1" dirty="0">
                <a:solidFill>
                  <a:srgbClr val="FFFF00"/>
                </a:solidFill>
              </a:rPr>
              <a:t>Charles Pierre Baudelaire; </a:t>
            </a:r>
            <a:r>
              <a:rPr lang="sr-Cyrl-RS" sz="4400" b="1" dirty="0">
                <a:solidFill>
                  <a:srgbClr val="FFFF00"/>
                </a:solidFill>
              </a:rPr>
              <a:t>Париз, 9. април 1821 — 31. август 1867) је био француски </a:t>
            </a:r>
            <a:r>
              <a:rPr lang="sr-Cyrl-RS" sz="4400" b="1" dirty="0" err="1">
                <a:solidFill>
                  <a:srgbClr val="FFFF00"/>
                </a:solidFill>
              </a:rPr>
              <a:t>пјесник</a:t>
            </a:r>
            <a:r>
              <a:rPr lang="sr-Cyrl-RS" sz="4400" b="1" dirty="0">
                <a:solidFill>
                  <a:srgbClr val="FFFF00"/>
                </a:solidFill>
              </a:rPr>
              <a:t>, претеча и утемељитељ модернизма</a:t>
            </a:r>
            <a:r>
              <a:rPr lang="sr-Cyrl-RS" dirty="0"/>
              <a:t>.</a:t>
            </a:r>
          </a:p>
        </p:txBody>
      </p:sp>
    </p:spTree>
    <p:extLst>
      <p:ext uri="{BB962C8B-B14F-4D97-AF65-F5344CB8AC3E}">
        <p14:creationId xmlns:p14="http://schemas.microsoft.com/office/powerpoint/2010/main" val="560179658"/>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4BE6D22F-BA9E-4511-A45B-AC6B558A0132}"/>
              </a:ext>
            </a:extLst>
          </p:cNvPr>
          <p:cNvPicPr>
            <a:picLocks noChangeAspect="1"/>
          </p:cNvPicPr>
          <p:nvPr/>
        </p:nvPicPr>
        <p:blipFill>
          <a:blip r:embed="rId2"/>
          <a:stretch>
            <a:fillRect/>
          </a:stretch>
        </p:blipFill>
        <p:spPr>
          <a:xfrm>
            <a:off x="1" y="0"/>
            <a:ext cx="7390614" cy="6858000"/>
          </a:xfrm>
          <a:prstGeom prst="rect">
            <a:avLst/>
          </a:prstGeom>
        </p:spPr>
      </p:pic>
      <p:sp>
        <p:nvSpPr>
          <p:cNvPr id="2" name="Наслов 1">
            <a:extLst>
              <a:ext uri="{FF2B5EF4-FFF2-40B4-BE49-F238E27FC236}">
                <a16:creationId xmlns:a16="http://schemas.microsoft.com/office/drawing/2014/main" id="{E5FD64D7-E0BF-487D-AD91-2B24DE4694A0}"/>
              </a:ext>
            </a:extLst>
          </p:cNvPr>
          <p:cNvSpPr>
            <a:spLocks noGrp="1"/>
          </p:cNvSpPr>
          <p:nvPr>
            <p:ph type="ctrTitle"/>
          </p:nvPr>
        </p:nvSpPr>
        <p:spPr>
          <a:xfrm>
            <a:off x="6696173" y="969178"/>
            <a:ext cx="5398416" cy="4580853"/>
          </a:xfrm>
        </p:spPr>
        <p:txBody>
          <a:bodyPr>
            <a:normAutofit/>
          </a:bodyPr>
          <a:lstStyle/>
          <a:p>
            <a:r>
              <a:rPr lang="sr-Cyrl-RS" sz="4800" dirty="0"/>
              <a:t>Рано је остао без оца, мајка се након неког времена преудала. Врло сложен однос имао са мајком.</a:t>
            </a:r>
          </a:p>
        </p:txBody>
      </p:sp>
    </p:spTree>
    <p:extLst>
      <p:ext uri="{BB962C8B-B14F-4D97-AF65-F5344CB8AC3E}">
        <p14:creationId xmlns:p14="http://schemas.microsoft.com/office/powerpoint/2010/main" val="21192883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wd">
                                    <p:tmAbs val="30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4BE6D22F-BA9E-4511-A45B-AC6B558A0132}"/>
              </a:ext>
            </a:extLst>
          </p:cNvPr>
          <p:cNvPicPr>
            <a:picLocks noChangeAspect="1"/>
          </p:cNvPicPr>
          <p:nvPr/>
        </p:nvPicPr>
        <p:blipFill>
          <a:blip r:embed="rId2"/>
          <a:stretch>
            <a:fillRect/>
          </a:stretch>
        </p:blipFill>
        <p:spPr>
          <a:xfrm>
            <a:off x="1" y="0"/>
            <a:ext cx="7390614" cy="6858000"/>
          </a:xfrm>
          <a:prstGeom prst="rect">
            <a:avLst/>
          </a:prstGeom>
        </p:spPr>
      </p:pic>
      <p:sp>
        <p:nvSpPr>
          <p:cNvPr id="2" name="Наслов 1">
            <a:extLst>
              <a:ext uri="{FF2B5EF4-FFF2-40B4-BE49-F238E27FC236}">
                <a16:creationId xmlns:a16="http://schemas.microsoft.com/office/drawing/2014/main" id="{E5FD64D7-E0BF-487D-AD91-2B24DE4694A0}"/>
              </a:ext>
            </a:extLst>
          </p:cNvPr>
          <p:cNvSpPr>
            <a:spLocks noGrp="1"/>
          </p:cNvSpPr>
          <p:nvPr>
            <p:ph type="ctrTitle"/>
          </p:nvPr>
        </p:nvSpPr>
        <p:spPr>
          <a:xfrm>
            <a:off x="6696173" y="969178"/>
            <a:ext cx="5398416" cy="5158245"/>
          </a:xfrm>
        </p:spPr>
        <p:txBody>
          <a:bodyPr>
            <a:noAutofit/>
          </a:bodyPr>
          <a:lstStyle/>
          <a:p>
            <a:r>
              <a:rPr lang="ru-RU" sz="4000" dirty="0"/>
              <a:t>Он јој је касније писао: „У мом дјетињству је постојао период страствене љубави према Вама”. Његов очух је био строг, али је ипак бринуо за Бодлерово васпитање и будућност.</a:t>
            </a:r>
            <a:endParaRPr lang="sr-Cyrl-RS" sz="4000" dirty="0"/>
          </a:p>
        </p:txBody>
      </p:sp>
    </p:spTree>
    <p:extLst>
      <p:ext uri="{BB962C8B-B14F-4D97-AF65-F5344CB8AC3E}">
        <p14:creationId xmlns:p14="http://schemas.microsoft.com/office/powerpoint/2010/main" val="20568085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500"/>
                                  </p:stCondLst>
                                  <p:iterate type="wd">
                                    <p:tmAbs val="20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4BE6D22F-BA9E-4511-A45B-AC6B558A0132}"/>
              </a:ext>
            </a:extLst>
          </p:cNvPr>
          <p:cNvPicPr>
            <a:picLocks noChangeAspect="1"/>
          </p:cNvPicPr>
          <p:nvPr/>
        </p:nvPicPr>
        <p:blipFill>
          <a:blip r:embed="rId2"/>
          <a:stretch>
            <a:fillRect/>
          </a:stretch>
        </p:blipFill>
        <p:spPr>
          <a:xfrm>
            <a:off x="1" y="0"/>
            <a:ext cx="7390614" cy="6858000"/>
          </a:xfrm>
          <a:prstGeom prst="rect">
            <a:avLst/>
          </a:prstGeom>
        </p:spPr>
      </p:pic>
      <p:sp>
        <p:nvSpPr>
          <p:cNvPr id="2" name="Наслов 1">
            <a:extLst>
              <a:ext uri="{FF2B5EF4-FFF2-40B4-BE49-F238E27FC236}">
                <a16:creationId xmlns:a16="http://schemas.microsoft.com/office/drawing/2014/main" id="{E5FD64D7-E0BF-487D-AD91-2B24DE4694A0}"/>
              </a:ext>
            </a:extLst>
          </p:cNvPr>
          <p:cNvSpPr>
            <a:spLocks noGrp="1"/>
          </p:cNvSpPr>
          <p:nvPr>
            <p:ph type="ctrTitle"/>
          </p:nvPr>
        </p:nvSpPr>
        <p:spPr>
          <a:xfrm>
            <a:off x="4978400" y="969178"/>
            <a:ext cx="7116189" cy="5158245"/>
          </a:xfrm>
        </p:spPr>
        <p:txBody>
          <a:bodyPr>
            <a:noAutofit/>
          </a:bodyPr>
          <a:lstStyle/>
          <a:p>
            <a:r>
              <a:rPr lang="ru-RU" sz="2400" dirty="0">
                <a:latin typeface="Times New Roman" panose="02020603050405020304" pitchFamily="18" charset="0"/>
                <a:cs typeface="Times New Roman" panose="02020603050405020304" pitchFamily="18" charset="0"/>
              </a:rPr>
              <a:t>Бодлер се образовао у Лиону</a:t>
            </a:r>
            <a:r>
              <a:rPr lang="sr-Latn-RS" sz="2400" dirty="0">
                <a:latin typeface="Times New Roman" panose="02020603050405020304" pitchFamily="18" charset="0"/>
                <a:cs typeface="Times New Roman" panose="02020603050405020304" pitchFamily="18" charset="0"/>
              </a:rPr>
              <a:t>.</a:t>
            </a:r>
            <a:br>
              <a:rPr lang="sr-Latn-RS"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Његов очух је за њега имао у плану каријеру у праву или дипломатији, али Бодлер је одлучио да се посвети књижевној каријери.</a:t>
            </a:r>
            <a:br>
              <a:rPr lang="sr-Latn-RS" sz="2400" dirty="0">
                <a:latin typeface="Times New Roman" panose="02020603050405020304" pitchFamily="18" charset="0"/>
                <a:cs typeface="Times New Roman" panose="02020603050405020304" pitchFamily="18" charset="0"/>
              </a:rPr>
            </a:br>
            <a:r>
              <a:rPr lang="sr-Latn-RS" sz="2400" dirty="0">
                <a:latin typeface="Times New Roman" panose="02020603050405020304" pitchFamily="18" charset="0"/>
                <a:cs typeface="Times New Roman" panose="02020603050405020304" pitchFamily="18" charset="0"/>
              </a:rPr>
              <a:t>O</a:t>
            </a:r>
            <a:r>
              <a:rPr lang="ru-RU" sz="2400" dirty="0">
                <a:latin typeface="Times New Roman" panose="02020603050405020304" pitchFamily="18" charset="0"/>
                <a:cs typeface="Times New Roman" panose="02020603050405020304" pitchFamily="18" charset="0"/>
              </a:rPr>
              <a:t>чух га је послао на путовање у Индију 1841. године, уз надзор бившег морнаричког капетана.</a:t>
            </a:r>
            <a:br>
              <a:rPr lang="sr-Latn-RS"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Иако његова д</a:t>
            </a:r>
            <a:r>
              <a:rPr lang="sr-Latn-RS" sz="2400" dirty="0">
                <a:latin typeface="Times New Roman" panose="02020603050405020304" pitchFamily="18" charset="0"/>
                <a:cs typeface="Times New Roman" panose="02020603050405020304" pitchFamily="18" charset="0"/>
              </a:rPr>
              <a:t>j</a:t>
            </a:r>
            <a:r>
              <a:rPr lang="ru-RU" sz="2400" dirty="0">
                <a:latin typeface="Times New Roman" panose="02020603050405020304" pitchFamily="18" charset="0"/>
                <a:cs typeface="Times New Roman" panose="02020603050405020304" pitchFamily="18" charset="0"/>
              </a:rPr>
              <a:t>ела 1843. године још увек нису била објављена, Бодлер је постао познат у ум</a:t>
            </a:r>
            <a:r>
              <a:rPr lang="sr-Latn-RS" sz="2400" dirty="0">
                <a:latin typeface="Times New Roman" panose="02020603050405020304" pitchFamily="18" charset="0"/>
                <a:cs typeface="Times New Roman" panose="02020603050405020304" pitchFamily="18" charset="0"/>
              </a:rPr>
              <a:t>j</a:t>
            </a:r>
            <a:r>
              <a:rPr lang="ru-RU" sz="2400" dirty="0">
                <a:latin typeface="Times New Roman" panose="02020603050405020304" pitchFamily="18" charset="0"/>
                <a:cs typeface="Times New Roman" panose="02020603050405020304" pitchFamily="18" charset="0"/>
              </a:rPr>
              <a:t>етничким круговима као кицош и расипник. Куповао је књиге, а ум</a:t>
            </a:r>
            <a:r>
              <a:rPr lang="sr-Latn-RS" sz="2400" dirty="0">
                <a:latin typeface="Times New Roman" panose="02020603050405020304" pitchFamily="18" charset="0"/>
                <a:cs typeface="Times New Roman" panose="02020603050405020304" pitchFamily="18" charset="0"/>
              </a:rPr>
              <a:t>j</a:t>
            </a:r>
            <a:r>
              <a:rPr lang="ru-RU" sz="2400" dirty="0">
                <a:latin typeface="Times New Roman" panose="02020603050405020304" pitchFamily="18" charset="0"/>
                <a:cs typeface="Times New Roman" panose="02020603050405020304" pitchFamily="18" charset="0"/>
              </a:rPr>
              <a:t>етничка д</a:t>
            </a:r>
            <a:r>
              <a:rPr lang="sr-Latn-RS" sz="2400" dirty="0">
                <a:latin typeface="Times New Roman" panose="02020603050405020304" pitchFamily="18" charset="0"/>
                <a:cs typeface="Times New Roman" panose="02020603050405020304" pitchFamily="18" charset="0"/>
              </a:rPr>
              <a:t>j</a:t>
            </a:r>
            <a:r>
              <a:rPr lang="ru-RU" sz="2400" dirty="0">
                <a:latin typeface="Times New Roman" panose="02020603050405020304" pitchFamily="18" charset="0"/>
                <a:cs typeface="Times New Roman" panose="02020603050405020304" pitchFamily="18" charset="0"/>
              </a:rPr>
              <a:t>ела и антиквитете није могао да приушти себи. </a:t>
            </a:r>
            <a:br>
              <a:rPr lang="sr-Latn-RS" sz="2400" dirty="0">
                <a:latin typeface="Times New Roman" panose="02020603050405020304" pitchFamily="18" charset="0"/>
                <a:cs typeface="Times New Roman" panose="02020603050405020304" pitchFamily="18" charset="0"/>
              </a:rPr>
            </a:br>
            <a:r>
              <a:rPr lang="sr-Cyrl-RS" sz="2400" dirty="0">
                <a:latin typeface="Times New Roman" panose="02020603050405020304" pitchFamily="18" charset="0"/>
                <a:cs typeface="Times New Roman" panose="02020603050405020304" pitchFamily="18" charset="0"/>
              </a:rPr>
              <a:t>С</a:t>
            </a:r>
            <a:r>
              <a:rPr lang="ru-RU" sz="2400" dirty="0">
                <a:latin typeface="Times New Roman" panose="02020603050405020304" pitchFamily="18" charset="0"/>
                <a:cs typeface="Times New Roman" panose="02020603050405020304" pitchFamily="18" charset="0"/>
              </a:rPr>
              <a:t>астао се са Балзаком и у том периоду је написао многе пјесме, које су се нашле у збирци Цвеће зла. Његово прво објављено умјетничко дјело је преглед „Салон из 1845”.</a:t>
            </a:r>
            <a:endParaRPr lang="sr-Cyrl-R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0682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wd">
                                    <p:tmAbs val="20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4BE6D22F-BA9E-4511-A45B-AC6B558A0132}"/>
              </a:ext>
            </a:extLst>
          </p:cNvPr>
          <p:cNvPicPr>
            <a:picLocks noChangeAspect="1"/>
          </p:cNvPicPr>
          <p:nvPr/>
        </p:nvPicPr>
        <p:blipFill>
          <a:blip r:embed="rId2"/>
          <a:stretch>
            <a:fillRect/>
          </a:stretch>
        </p:blipFill>
        <p:spPr>
          <a:xfrm>
            <a:off x="1" y="0"/>
            <a:ext cx="7390614" cy="6858000"/>
          </a:xfrm>
          <a:prstGeom prst="rect">
            <a:avLst/>
          </a:prstGeom>
        </p:spPr>
      </p:pic>
      <p:sp>
        <p:nvSpPr>
          <p:cNvPr id="2" name="Наслов 1">
            <a:extLst>
              <a:ext uri="{FF2B5EF4-FFF2-40B4-BE49-F238E27FC236}">
                <a16:creationId xmlns:a16="http://schemas.microsoft.com/office/drawing/2014/main" id="{E5FD64D7-E0BF-487D-AD91-2B24DE4694A0}"/>
              </a:ext>
            </a:extLst>
          </p:cNvPr>
          <p:cNvSpPr>
            <a:spLocks noGrp="1"/>
          </p:cNvSpPr>
          <p:nvPr>
            <p:ph type="ctrTitle"/>
          </p:nvPr>
        </p:nvSpPr>
        <p:spPr>
          <a:xfrm>
            <a:off x="7541442" y="1225485"/>
            <a:ext cx="4194927" cy="2988297"/>
          </a:xfrm>
        </p:spPr>
        <p:txBody>
          <a:bodyPr>
            <a:noAutofit/>
          </a:bodyPr>
          <a:lstStyle/>
          <a:p>
            <a:r>
              <a:rPr lang="sr-Cyrl-RS" sz="2800" dirty="0">
                <a:latin typeface="Times New Roman" panose="02020603050405020304" pitchFamily="18" charset="0"/>
                <a:cs typeface="Times New Roman" panose="02020603050405020304" pitchFamily="18" charset="0"/>
              </a:rPr>
              <a:t>Бодлер је 1857. године објавио своју најпознатију збирку Цвеће зла (</a:t>
            </a:r>
            <a:r>
              <a:rPr lang="sr-Cyrl-RS" sz="2800" dirty="0" err="1">
                <a:latin typeface="Times New Roman" panose="02020603050405020304" pitchFamily="18" charset="0"/>
                <a:cs typeface="Times New Roman" panose="02020603050405020304" pitchFamily="18" charset="0"/>
              </a:rPr>
              <a:t>франц</a:t>
            </a:r>
            <a:r>
              <a:rPr lang="sr-Cyrl-RS" sz="2800" dirty="0">
                <a:latin typeface="Times New Roman" panose="02020603050405020304" pitchFamily="18" charset="0"/>
                <a:cs typeface="Times New Roman" panose="02020603050405020304" pitchFamily="18" charset="0"/>
              </a:rPr>
              <a:t>. </a:t>
            </a:r>
            <a:r>
              <a:rPr lang="sr-Latn-RS" sz="2800" dirty="0">
                <a:latin typeface="Times New Roman" panose="02020603050405020304" pitchFamily="18" charset="0"/>
                <a:cs typeface="Times New Roman" panose="02020603050405020304" pitchFamily="18" charset="0"/>
              </a:rPr>
              <a:t>Les Fleurs du mal). </a:t>
            </a:r>
            <a:endParaRPr lang="sr-Cyrl-R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45537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4BE6D22F-BA9E-4511-A45B-AC6B558A0132}"/>
              </a:ext>
            </a:extLst>
          </p:cNvPr>
          <p:cNvPicPr>
            <a:picLocks noChangeAspect="1"/>
          </p:cNvPicPr>
          <p:nvPr/>
        </p:nvPicPr>
        <p:blipFill>
          <a:blip r:embed="rId2"/>
          <a:stretch>
            <a:fillRect/>
          </a:stretch>
        </p:blipFill>
        <p:spPr>
          <a:xfrm>
            <a:off x="1" y="0"/>
            <a:ext cx="7390614" cy="6858000"/>
          </a:xfrm>
          <a:prstGeom prst="rect">
            <a:avLst/>
          </a:prstGeom>
        </p:spPr>
      </p:pic>
      <p:sp>
        <p:nvSpPr>
          <p:cNvPr id="2" name="Наслов 1">
            <a:extLst>
              <a:ext uri="{FF2B5EF4-FFF2-40B4-BE49-F238E27FC236}">
                <a16:creationId xmlns:a16="http://schemas.microsoft.com/office/drawing/2014/main" id="{E5FD64D7-E0BF-487D-AD91-2B24DE4694A0}"/>
              </a:ext>
            </a:extLst>
          </p:cNvPr>
          <p:cNvSpPr>
            <a:spLocks noGrp="1"/>
          </p:cNvSpPr>
          <p:nvPr>
            <p:ph type="ctrTitle"/>
          </p:nvPr>
        </p:nvSpPr>
        <p:spPr>
          <a:xfrm>
            <a:off x="7541442" y="1225485"/>
            <a:ext cx="4194927" cy="4326903"/>
          </a:xfrm>
        </p:spPr>
        <p:txBody>
          <a:bodyPr>
            <a:noAutofit/>
          </a:bodyPr>
          <a:lstStyle/>
          <a:p>
            <a:r>
              <a:rPr lang="ru-RU" sz="2800" dirty="0">
                <a:latin typeface="Times New Roman" panose="02020603050405020304" pitchFamily="18" charset="0"/>
                <a:cs typeface="Times New Roman" panose="02020603050405020304" pitchFamily="18" charset="0"/>
              </a:rPr>
              <a:t>Током 1859. године, његове болести, његова дугорочна употреба тинктура опијум, његов живот пун стреса и сиромаштва је постао комерцијалан и Бодлер је примијетно узрастао. Али, на крају, његова мајка је пристала да он живи са њом у Хонфлеуру.</a:t>
            </a:r>
            <a:endParaRPr lang="sr-Cyrl-R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6246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90">
                                          <p:stCondLst>
                                            <p:cond delay="0"/>
                                          </p:stCondLst>
                                        </p:cTn>
                                        <p:tgtEl>
                                          <p:spTgt spid="2"/>
                                        </p:tgtEl>
                                      </p:cBhvr>
                                    </p:animEffect>
                                    <p:anim calcmode="lin" valueType="num">
                                      <p:cBhvr>
                                        <p:cTn id="8" dur="91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
                                        </p:tgtEl>
                                        <p:attrNameLst>
                                          <p:attrName>ppt_y</p:attrName>
                                        </p:attrNameLst>
                                      </p:cBhvr>
                                      <p:tavLst>
                                        <p:tav tm="0" fmla="#ppt_y-sin(pi*$)/81">
                                          <p:val>
                                            <p:fltVal val="0"/>
                                          </p:val>
                                        </p:tav>
                                        <p:tav tm="100000">
                                          <p:val>
                                            <p:fltVal val="1"/>
                                          </p:val>
                                        </p:tav>
                                      </p:tavLst>
                                    </p:anim>
                                    <p:animScale>
                                      <p:cBhvr>
                                        <p:cTn id="13" dur="13">
                                          <p:stCondLst>
                                            <p:cond delay="325"/>
                                          </p:stCondLst>
                                        </p:cTn>
                                        <p:tgtEl>
                                          <p:spTgt spid="2"/>
                                        </p:tgtEl>
                                      </p:cBhvr>
                                      <p:to x="100000" y="60000"/>
                                    </p:animScale>
                                    <p:animScale>
                                      <p:cBhvr>
                                        <p:cTn id="14" dur="83" decel="50000">
                                          <p:stCondLst>
                                            <p:cond delay="338"/>
                                          </p:stCondLst>
                                        </p:cTn>
                                        <p:tgtEl>
                                          <p:spTgt spid="2"/>
                                        </p:tgtEl>
                                      </p:cBhvr>
                                      <p:to x="100000" y="100000"/>
                                    </p:animScale>
                                    <p:animScale>
                                      <p:cBhvr>
                                        <p:cTn id="15" dur="13">
                                          <p:stCondLst>
                                            <p:cond delay="656"/>
                                          </p:stCondLst>
                                        </p:cTn>
                                        <p:tgtEl>
                                          <p:spTgt spid="2"/>
                                        </p:tgtEl>
                                      </p:cBhvr>
                                      <p:to x="100000" y="80000"/>
                                    </p:animScale>
                                    <p:animScale>
                                      <p:cBhvr>
                                        <p:cTn id="16" dur="83" decel="50000">
                                          <p:stCondLst>
                                            <p:cond delay="669"/>
                                          </p:stCondLst>
                                        </p:cTn>
                                        <p:tgtEl>
                                          <p:spTgt spid="2"/>
                                        </p:tgtEl>
                                      </p:cBhvr>
                                      <p:to x="100000" y="100000"/>
                                    </p:animScale>
                                    <p:animScale>
                                      <p:cBhvr>
                                        <p:cTn id="17" dur="13">
                                          <p:stCondLst>
                                            <p:cond delay="821"/>
                                          </p:stCondLst>
                                        </p:cTn>
                                        <p:tgtEl>
                                          <p:spTgt spid="2"/>
                                        </p:tgtEl>
                                      </p:cBhvr>
                                      <p:to x="100000" y="90000"/>
                                    </p:animScale>
                                    <p:animScale>
                                      <p:cBhvr>
                                        <p:cTn id="18" dur="83" decel="50000">
                                          <p:stCondLst>
                                            <p:cond delay="834"/>
                                          </p:stCondLst>
                                        </p:cTn>
                                        <p:tgtEl>
                                          <p:spTgt spid="2"/>
                                        </p:tgtEl>
                                      </p:cBhvr>
                                      <p:to x="100000" y="100000"/>
                                    </p:animScale>
                                    <p:animScale>
                                      <p:cBhvr>
                                        <p:cTn id="19" dur="13">
                                          <p:stCondLst>
                                            <p:cond delay="904"/>
                                          </p:stCondLst>
                                        </p:cTn>
                                        <p:tgtEl>
                                          <p:spTgt spid="2"/>
                                        </p:tgtEl>
                                      </p:cBhvr>
                                      <p:to x="100000" y="95000"/>
                                    </p:animScale>
                                    <p:animScale>
                                      <p:cBhvr>
                                        <p:cTn id="20" dur="83" decel="50000">
                                          <p:stCondLst>
                                            <p:cond delay="917"/>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4BE6D22F-BA9E-4511-A45B-AC6B558A0132}"/>
              </a:ext>
            </a:extLst>
          </p:cNvPr>
          <p:cNvPicPr>
            <a:picLocks noChangeAspect="1"/>
          </p:cNvPicPr>
          <p:nvPr/>
        </p:nvPicPr>
        <p:blipFill>
          <a:blip r:embed="rId2"/>
          <a:stretch>
            <a:fillRect/>
          </a:stretch>
        </p:blipFill>
        <p:spPr>
          <a:xfrm>
            <a:off x="1" y="0"/>
            <a:ext cx="7390614" cy="6858000"/>
          </a:xfrm>
          <a:prstGeom prst="rect">
            <a:avLst/>
          </a:prstGeom>
        </p:spPr>
      </p:pic>
      <p:sp>
        <p:nvSpPr>
          <p:cNvPr id="2" name="Наслов 1">
            <a:extLst>
              <a:ext uri="{FF2B5EF4-FFF2-40B4-BE49-F238E27FC236}">
                <a16:creationId xmlns:a16="http://schemas.microsoft.com/office/drawing/2014/main" id="{E5FD64D7-E0BF-487D-AD91-2B24DE4694A0}"/>
              </a:ext>
            </a:extLst>
          </p:cNvPr>
          <p:cNvSpPr>
            <a:spLocks noGrp="1"/>
          </p:cNvSpPr>
          <p:nvPr>
            <p:ph type="ctrTitle"/>
          </p:nvPr>
        </p:nvSpPr>
        <p:spPr>
          <a:xfrm>
            <a:off x="7541442" y="1225485"/>
            <a:ext cx="4194927" cy="4326903"/>
          </a:xfrm>
        </p:spPr>
        <p:txBody>
          <a:bodyPr>
            <a:noAutofit/>
          </a:bodyPr>
          <a:lstStyle/>
          <a:p>
            <a:r>
              <a:rPr lang="ru-RU" sz="2800" dirty="0">
                <a:latin typeface="Times New Roman" panose="02020603050405020304" pitchFamily="18" charset="0"/>
                <a:cs typeface="Times New Roman" panose="02020603050405020304" pitchFamily="18" charset="0"/>
              </a:rPr>
              <a:t>Бодлер је имао много тога заједничког са Поом, (који је умро 1849. у четрдесетој години живота). Обојица су имали сличан сензибилитет, борили са болестима, сиромаштвом и сјетом.</a:t>
            </a:r>
            <a:endParaRPr lang="sr-Cyrl-R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2069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лика 3">
            <a:extLst>
              <a:ext uri="{FF2B5EF4-FFF2-40B4-BE49-F238E27FC236}">
                <a16:creationId xmlns:a16="http://schemas.microsoft.com/office/drawing/2014/main" id="{4BE6D22F-BA9E-4511-A45B-AC6B558A0132}"/>
              </a:ext>
            </a:extLst>
          </p:cNvPr>
          <p:cNvPicPr>
            <a:picLocks noChangeAspect="1"/>
          </p:cNvPicPr>
          <p:nvPr/>
        </p:nvPicPr>
        <p:blipFill>
          <a:blip r:embed="rId2"/>
          <a:stretch>
            <a:fillRect/>
          </a:stretch>
        </p:blipFill>
        <p:spPr>
          <a:xfrm>
            <a:off x="1" y="0"/>
            <a:ext cx="7390614" cy="6858000"/>
          </a:xfrm>
          <a:prstGeom prst="rect">
            <a:avLst/>
          </a:prstGeom>
        </p:spPr>
      </p:pic>
      <p:sp>
        <p:nvSpPr>
          <p:cNvPr id="2" name="Наслов 1">
            <a:extLst>
              <a:ext uri="{FF2B5EF4-FFF2-40B4-BE49-F238E27FC236}">
                <a16:creationId xmlns:a16="http://schemas.microsoft.com/office/drawing/2014/main" id="{E5FD64D7-E0BF-487D-AD91-2B24DE4694A0}"/>
              </a:ext>
            </a:extLst>
          </p:cNvPr>
          <p:cNvSpPr>
            <a:spLocks noGrp="1"/>
          </p:cNvSpPr>
          <p:nvPr>
            <p:ph type="ctrTitle"/>
          </p:nvPr>
        </p:nvSpPr>
        <p:spPr>
          <a:xfrm>
            <a:off x="7541442" y="1225485"/>
            <a:ext cx="4194927" cy="4751109"/>
          </a:xfrm>
        </p:spPr>
        <p:txBody>
          <a:bodyPr>
            <a:noAutofit/>
          </a:bodyPr>
          <a:lstStyle/>
          <a:p>
            <a:r>
              <a:rPr lang="ru-RU" sz="2800" dirty="0">
                <a:latin typeface="Times New Roman" panose="02020603050405020304" pitchFamily="18" charset="0"/>
                <a:cs typeface="Times New Roman" panose="02020603050405020304" pitchFamily="18" charset="0"/>
              </a:rPr>
              <a:t>Користио је опијум, у Бриселу је почео да се опија. Бодлер је преживио јак мождани удар 1866. године, након чега је услиједила и парализа. Посљедње двије године свог живота провео је полупаралисан у Бриселу и Паризу, гдје је и умро 31. августа 1867. Бодлер је сахрањен у Паризу.</a:t>
            </a:r>
            <a:endParaRPr lang="sr-Cyrl-R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03702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wd">
                                    <p:tmAbs val="20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тема">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1154</Words>
  <Application>Microsoft Office PowerPoint</Application>
  <PresentationFormat>Широки екран</PresentationFormat>
  <Paragraphs>62</Paragraphs>
  <Slides>19</Slides>
  <Notes>0</Notes>
  <HiddenSlides>0</HiddenSlides>
  <MMClips>0</MMClips>
  <ScaleCrop>false</ScaleCrop>
  <HeadingPairs>
    <vt:vector size="6" baseType="variant">
      <vt:variant>
        <vt:lpstr>Коришћени фонтови</vt:lpstr>
      </vt:variant>
      <vt:variant>
        <vt:i4>4</vt:i4>
      </vt:variant>
      <vt:variant>
        <vt:lpstr>Тема</vt:lpstr>
      </vt:variant>
      <vt:variant>
        <vt:i4>1</vt:i4>
      </vt:variant>
      <vt:variant>
        <vt:lpstr>Наслови слајдова</vt:lpstr>
      </vt:variant>
      <vt:variant>
        <vt:i4>19</vt:i4>
      </vt:variant>
    </vt:vector>
  </HeadingPairs>
  <TitlesOfParts>
    <vt:vector size="24" baseType="lpstr">
      <vt:lpstr>Arial</vt:lpstr>
      <vt:lpstr>Calibri</vt:lpstr>
      <vt:lpstr>Calibri Light</vt:lpstr>
      <vt:lpstr>Times New Roman</vt:lpstr>
      <vt:lpstr>Office тема</vt:lpstr>
      <vt:lpstr>„ЦВЕЋЕ ЗЛА“ -АЛБАТРОС ШАРЛ БОДЛЕР</vt:lpstr>
      <vt:lpstr>Шарл Бодлер (франц. Charles Pierre Baudelaire; Париз, 9. април 1821 — 31. август 1867) је био француски пјесник, претеча и утемељитељ модернизма.</vt:lpstr>
      <vt:lpstr>Рано је остао без оца, мајка се након неког времена преудала. Врло сложен однос имао са мајком.</vt:lpstr>
      <vt:lpstr>Он јој је касније писао: „У мом дјетињству је постојао период страствене љубави према Вама”. Његов очух је био строг, али је ипак бринуо за Бодлерово васпитање и будућност.</vt:lpstr>
      <vt:lpstr>Бодлер се образовао у Лиону.  Његов очух је за њега имао у плану каријеру у праву или дипломатији, али Бодлер је одлучио да се посвети књижевној каријери. Oчух га је послао на путовање у Индију 1841. године, уз надзор бившег морнаричког капетана. Иако његова дjела 1843. године још увек нису била објављена, Бодлер је постао познат у умjетничким круговима као кицош и расипник. Куповао је књиге, а умjетничка дjела и антиквитете није могао да приушти себи.  Састао се са Балзаком и у том периоду је написао многе пјесме, које су се нашле у збирци Цвеће зла. Његово прво објављено умјетничко дјело је преглед „Салон из 1845”.</vt:lpstr>
      <vt:lpstr>Бодлер је 1857. године објавио своју најпознатију збирку Цвеће зла (франц. Les Fleurs du mal). </vt:lpstr>
      <vt:lpstr>Током 1859. године, његове болести, његова дугорочна употреба тинктура опијум, његов живот пун стреса и сиромаштва је постао комерцијалан и Бодлер је примијетно узрастао. Али, на крају, његова мајка је пристала да он живи са њом у Хонфлеуру.</vt:lpstr>
      <vt:lpstr>Бодлер је имао много тога заједничког са Поом, (који је умро 1849. у четрдесетој години живота). Обојица су имали сличан сензибилитет, борили са болестима, сиромаштвом и сјетом.</vt:lpstr>
      <vt:lpstr>Користио је опијум, у Бриселу је почео да се опија. Бодлер је преживио јак мождани удар 1866. године, након чега је услиједила и парализа. Посљедње двије године свог живота провео је полупаралисан у Бриселу и Паризу, гдје је и умро 31. августа 1867. Бодлер је сахрањен у Паризу.</vt:lpstr>
      <vt:lpstr>PowerPoint презентација</vt:lpstr>
      <vt:lpstr>PowerPoint презентација</vt:lpstr>
      <vt:lpstr>PowerPoint презентација</vt:lpstr>
      <vt:lpstr>PowerPoint презентација</vt:lpstr>
      <vt:lpstr>PowerPoint презентација</vt:lpstr>
      <vt:lpstr>PowerPoint презентација</vt:lpstr>
      <vt:lpstr>PowerPoint презентација</vt:lpstr>
      <vt:lpstr>PowerPoint презентација</vt:lpstr>
      <vt:lpstr>PowerPoint презентација</vt:lpstr>
      <vt:lpstr>PowerPoint презентација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презентација</dc:title>
  <dc:creator>Sanja D</dc:creator>
  <cp:lastModifiedBy>Sanja D</cp:lastModifiedBy>
  <cp:revision>36</cp:revision>
  <dcterms:created xsi:type="dcterms:W3CDTF">2021-11-11T09:59:29Z</dcterms:created>
  <dcterms:modified xsi:type="dcterms:W3CDTF">2021-11-12T17:42:03Z</dcterms:modified>
</cp:coreProperties>
</file>