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0211C8-DDF0-40F8-9012-DBE44E471A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CF9E121-31B6-4F87-9951-3991C9E13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Cyrl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2E944E-A8A3-4573-953B-57FB5BFD8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54FA-AD82-4F32-B20D-3C3C7518F4FD}" type="datetimeFigureOut">
              <a:rPr lang="sr-Cyrl-BA" smtClean="0"/>
              <a:t>11.6.2020.</a:t>
            </a:fld>
            <a:endParaRPr lang="sr-Cyrl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CE37C3-4A40-4A02-A795-0B7A7888C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9A09E0-C7BD-4CDB-800C-28A74ADD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4DAB-EC9C-4A47-8E3F-612414EE6721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417711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FFB1C9-E5C4-4B7E-9ED8-61ABBB84E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3F81AD6-069C-4852-AF0F-9F49617F5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0D890E-D66D-4120-8C1E-B27CA3A91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54FA-AD82-4F32-B20D-3C3C7518F4FD}" type="datetimeFigureOut">
              <a:rPr lang="sr-Cyrl-BA" smtClean="0"/>
              <a:t>11.6.2020.</a:t>
            </a:fld>
            <a:endParaRPr lang="sr-Cyrl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82D53-A11D-4224-8412-BE315FA13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692F29-E809-462D-9970-9E8EA0B64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4DAB-EC9C-4A47-8E3F-612414EE6721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072332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727B740-B692-4928-A654-A2255D5110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1FA28E8-E776-430D-AA51-B1F222F06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79DE15-BB36-4CA3-BF36-60F4DECF8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54FA-AD82-4F32-B20D-3C3C7518F4FD}" type="datetimeFigureOut">
              <a:rPr lang="sr-Cyrl-BA" smtClean="0"/>
              <a:t>11.6.2020.</a:t>
            </a:fld>
            <a:endParaRPr lang="sr-Cyrl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C7DFDC-790D-43BE-9023-7BF90841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16165B-BD82-469A-B682-B65A5C9A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4DAB-EC9C-4A47-8E3F-612414EE6721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19187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2FA98A-1A87-4521-BD82-5377FB6D3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45387F-C946-4FF1-B420-1CEBB1327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10633A-CEE1-4DB5-9711-5049474D3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54FA-AD82-4F32-B20D-3C3C7518F4FD}" type="datetimeFigureOut">
              <a:rPr lang="sr-Cyrl-BA" smtClean="0"/>
              <a:t>11.6.2020.</a:t>
            </a:fld>
            <a:endParaRPr lang="sr-Cyrl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EF1F86-1377-4F1B-8831-890B532B4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434BFF-0F68-4945-9F36-FB2DBCEBA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4DAB-EC9C-4A47-8E3F-612414EE6721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03051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6AC1A9-A807-4B0E-8338-13CF76153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F23AFA-C825-4DF2-8887-EF3726BC6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E5218C-6799-4F1F-8B0E-B6DB85545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54FA-AD82-4F32-B20D-3C3C7518F4FD}" type="datetimeFigureOut">
              <a:rPr lang="sr-Cyrl-BA" smtClean="0"/>
              <a:t>11.6.2020.</a:t>
            </a:fld>
            <a:endParaRPr lang="sr-Cyrl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25C851-0346-48E3-8F33-170976709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C25669-BE5C-40DC-B351-DA0848F7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4DAB-EC9C-4A47-8E3F-612414EE6721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48063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589913-2372-4A5F-9289-9DE6BEE53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07954B-DAEE-42AB-A977-CAC48A8510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9DD281-05FC-40BE-8584-415AEE154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649E6A-0251-490C-91DA-DF9F637B9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54FA-AD82-4F32-B20D-3C3C7518F4FD}" type="datetimeFigureOut">
              <a:rPr lang="sr-Cyrl-BA" smtClean="0"/>
              <a:t>11.6.2020.</a:t>
            </a:fld>
            <a:endParaRPr lang="sr-Cyrl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00E09B-8C59-47E7-BFE9-675EED787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96274B-54C1-4408-B63F-77EB76FF6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4DAB-EC9C-4A47-8E3F-612414EE6721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4004227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E6CCB4-6A3A-4830-9E5C-3462BDF56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47B061-AB13-41FE-BAF5-7E0BAE37E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99552D6-62D8-4980-9266-595677757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5A99332-0DAD-4C37-B665-A53FB2CA8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7C4C58D-6B19-40B9-99FA-3D0706C6C2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3DD686B-0B04-47D1-B982-3531AA27D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54FA-AD82-4F32-B20D-3C3C7518F4FD}" type="datetimeFigureOut">
              <a:rPr lang="sr-Cyrl-BA" smtClean="0"/>
              <a:t>11.6.2020.</a:t>
            </a:fld>
            <a:endParaRPr lang="sr-Cyrl-B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A9E90AA-EA7E-4009-92F3-2FF883EC5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BF2BA71-1F7A-48EA-BA21-3DF2761ED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4DAB-EC9C-4A47-8E3F-612414EE6721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9790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A1FED7-3223-4845-99EE-0193876D6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00C56F4-A687-42CD-A905-861E5EFDC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54FA-AD82-4F32-B20D-3C3C7518F4FD}" type="datetimeFigureOut">
              <a:rPr lang="sr-Cyrl-BA" smtClean="0"/>
              <a:t>11.6.2020.</a:t>
            </a:fld>
            <a:endParaRPr lang="sr-Cyrl-B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193110D-2311-463E-8B39-0EA6EE858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3950118-04C5-4465-92E5-7CB7D36D0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4DAB-EC9C-4A47-8E3F-612414EE6721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483338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83BF8DF-6BDB-4337-B9C5-67045D04C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54FA-AD82-4F32-B20D-3C3C7518F4FD}" type="datetimeFigureOut">
              <a:rPr lang="sr-Cyrl-BA" smtClean="0"/>
              <a:t>11.6.2020.</a:t>
            </a:fld>
            <a:endParaRPr lang="sr-Cyrl-B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BC4DAF8-4C39-416A-B74E-412B1E4DE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70664D6-B493-4D14-A843-9A928D58C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4DAB-EC9C-4A47-8E3F-612414EE6721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579499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30603F-F159-4A39-A5FF-284779EBD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13FE4A-70B6-448E-8EAF-A3C2AB1E1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EDB00F2-91ED-4C29-A752-88CCC3BB4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DB1C9C1-CFAA-4967-BD57-86B922D18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54FA-AD82-4F32-B20D-3C3C7518F4FD}" type="datetimeFigureOut">
              <a:rPr lang="sr-Cyrl-BA" smtClean="0"/>
              <a:t>11.6.2020.</a:t>
            </a:fld>
            <a:endParaRPr lang="sr-Cyrl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9CF9A4-0758-4072-B61C-6F719A198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C047CD1-D049-45FF-9146-12821EB5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4DAB-EC9C-4A47-8E3F-612414EE6721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087075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92260D-C99D-48DE-BB69-2B0E557C0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C11A0F3-44E3-417F-95A3-2EABDE2F5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B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0DD44C9-4865-4C79-810F-5FEF9D35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90CE14-46D6-4533-970D-C9466FA62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54FA-AD82-4F32-B20D-3C3C7518F4FD}" type="datetimeFigureOut">
              <a:rPr lang="sr-Cyrl-BA" smtClean="0"/>
              <a:t>11.6.2020.</a:t>
            </a:fld>
            <a:endParaRPr lang="sr-Cyrl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180F60-4FA2-4CD4-ACAC-F6207C93C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6AAD1E-FB21-496B-9909-06E689BC6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4DAB-EC9C-4A47-8E3F-612414EE6721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839458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086F726-B325-4250-A130-78493F93C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E18ACE-55B5-4E4F-A571-526D7F8F3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280A57-B791-4A7E-9891-E4E275859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054FA-AD82-4F32-B20D-3C3C7518F4FD}" type="datetimeFigureOut">
              <a:rPr lang="sr-Cyrl-BA" smtClean="0"/>
              <a:t>11.6.2020.</a:t>
            </a:fld>
            <a:endParaRPr lang="sr-Cyrl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2EB3E4-BCBA-48F7-B050-DFACBC1AA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7F4AB8-0F14-47C1-8C8D-3549EDA36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4DAB-EC9C-4A47-8E3F-612414EE6721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40018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45E302-784C-4A5E-8EDF-3378BC57E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5570" y="302736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sr-Cyrl-BA" sz="8000">
                <a:solidFill>
                  <a:srgbClr val="FFC000"/>
                </a:solidFill>
                <a:latin typeface="Arial Black" panose="020B0A04020102020204" pitchFamily="34" charset="0"/>
              </a:rPr>
              <a:t>2. ЗЕВС </a:t>
            </a:r>
            <a:r>
              <a:rPr lang="sr-Cyrl-BA" sz="8000" dirty="0">
                <a:solidFill>
                  <a:srgbClr val="FFC000"/>
                </a:solidFill>
                <a:latin typeface="Arial Black" panose="020B0A04020102020204" pitchFamily="34" charset="0"/>
              </a:rPr>
              <a:t>У КОНТЕКСТУ ГРЧКЕ МИТОЛОГИЈЕ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D0AC027-41D5-479C-B7D4-6D1A7332B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524000" y="5257799"/>
            <a:ext cx="7891463" cy="157163"/>
          </a:xfrm>
        </p:spPr>
        <p:txBody>
          <a:bodyPr>
            <a:normAutofit fontScale="25000" lnSpcReduction="20000"/>
          </a:bodyPr>
          <a:lstStyle/>
          <a:p>
            <a:endParaRPr lang="sr-Cyrl-BA" dirty="0"/>
          </a:p>
        </p:txBody>
      </p:sp>
    </p:spTree>
    <p:extLst>
      <p:ext uri="{BB962C8B-B14F-4D97-AF65-F5344CB8AC3E}">
        <p14:creationId xmlns:p14="http://schemas.microsoft.com/office/powerpoint/2010/main" val="256514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E1329C-1659-46FF-80C0-DF487A24E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>
                <a:latin typeface="Arial Black" panose="020B0A04020102020204" pitchFamily="34" charset="0"/>
              </a:rPr>
              <a:t>-ЕУРОПА И АЛКМЕНА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4D137B-DAD0-46FD-A38A-121F85C6D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85875"/>
            <a:ext cx="10963276" cy="5207000"/>
          </a:xfrm>
        </p:spPr>
        <p:txBody>
          <a:bodyPr>
            <a:normAutofit lnSpcReduction="10000"/>
          </a:bodyPr>
          <a:lstStyle/>
          <a:p>
            <a:r>
              <a:rPr lang="sr-Cyrl-BA" dirty="0">
                <a:latin typeface="Arial Black" panose="020B0A04020102020204" pitchFamily="34" charset="0"/>
              </a:rPr>
              <a:t>ФЕНИЧАНСКА КРАЉИЦА</a:t>
            </a:r>
          </a:p>
          <a:p>
            <a:r>
              <a:rPr lang="sr-Cyrl-BA" dirty="0">
                <a:latin typeface="Arial Black" panose="020B0A04020102020204" pitchFamily="34" charset="0"/>
              </a:rPr>
              <a:t>ЗЕВС ЈЕ ОСВАЈА У ОБЛИКУ БИЈЕЛОГ БИКА СА ЗЛАТНИМ РОГОВИМА</a:t>
            </a:r>
          </a:p>
          <a:p>
            <a:r>
              <a:rPr lang="sr-Cyrl-BA" dirty="0">
                <a:latin typeface="Arial Black" panose="020B0A04020102020204" pitchFamily="34" charset="0"/>
              </a:rPr>
              <a:t>ЗБОГ НЕСАНИЦЕ УСТАЈЕ, НАИЛАЗИ НА БИКА КОЈИ ЈУ ОДВОДИ У МОРЕ И СИЛУЈЕ</a:t>
            </a:r>
          </a:p>
          <a:p>
            <a:r>
              <a:rPr lang="sr-Cyrl-BA" dirty="0">
                <a:latin typeface="Arial Black" panose="020B0A04020102020204" pitchFamily="34" charset="0"/>
              </a:rPr>
              <a:t>ПОКЛАЊА ЈОЈ ТРИ ДАРА ИЗВИЊЕЊА: ТАЛОС- РОБОТ-БИК, ЛАЕЛАПС-ПАС КОЈИ НЕ МАШИ ПЛИЈЕН И КОПЉЕ КОЈЕ УВИЈЕК ПОГАЂА</a:t>
            </a:r>
          </a:p>
          <a:p>
            <a:r>
              <a:rPr lang="sr-Cyrl-BA" dirty="0">
                <a:latin typeface="Arial Black" panose="020B0A04020102020204" pitchFamily="34" charset="0"/>
              </a:rPr>
              <a:t>РАЂА ЗЕВСУ МИНОСА</a:t>
            </a:r>
          </a:p>
          <a:p>
            <a:r>
              <a:rPr lang="sr-Cyrl-BA" dirty="0">
                <a:latin typeface="Arial Black" panose="020B0A04020102020204" pitchFamily="34" charset="0"/>
              </a:rPr>
              <a:t>АЛКМЕНА ЈЕ ПОСЉЕДЊА ЗЕВСОВА ЉУБАВНИЦА СМРТНИЦА</a:t>
            </a:r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>
                <a:latin typeface="Arial Black" panose="020B0A04020102020204" pitchFamily="34" charset="0"/>
              </a:rPr>
              <a:t>O</a:t>
            </a:r>
            <a:r>
              <a:rPr lang="sr-Cyrl-BA" dirty="0">
                <a:latin typeface="Arial Black" panose="020B0A04020102020204" pitchFamily="34" charset="0"/>
              </a:rPr>
              <a:t>Н</a:t>
            </a:r>
            <a:r>
              <a:rPr lang="en-US" dirty="0">
                <a:latin typeface="Arial Black" panose="020B0A04020102020204" pitchFamily="34" charset="0"/>
              </a:rPr>
              <a:t>A</a:t>
            </a:r>
            <a:r>
              <a:rPr lang="sr-Cyrl-BA" dirty="0">
                <a:latin typeface="Arial Black" panose="020B0A04020102020204" pitchFamily="34" charset="0"/>
              </a:rPr>
              <a:t> РАЂА ЈУНАКА ХЕРАКЛА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50D71E-350B-4DA2-8A3E-62B63131D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1690688"/>
            <a:ext cx="3209925" cy="28305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8C1F08-A88B-4EC7-B065-E8A26D875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0" y="1684788"/>
            <a:ext cx="3581402" cy="28364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CB1C9A9-1B4B-4DD0-B25E-8F70E6D710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52" y="1285875"/>
            <a:ext cx="2130683" cy="32130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A2B79F8-DDED-4480-89F8-E78753D283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535" y="1308189"/>
            <a:ext cx="1753859" cy="321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3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48EF73-6FDB-4A3A-B9AA-01498B34E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r-Cyrl-BA" dirty="0">
                <a:latin typeface="Arial Black" panose="020B0A04020102020204" pitchFamily="34" charset="0"/>
              </a:rPr>
              <a:t>-ГАНИМЕД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E21079-824E-4F12-BE6C-7A0BB7C16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>
                <a:latin typeface="Arial Black" panose="020B0A04020102020204" pitchFamily="34" charset="0"/>
              </a:rPr>
              <a:t>НАЈЉЕПШИ СМРТНИК</a:t>
            </a:r>
          </a:p>
          <a:p>
            <a:r>
              <a:rPr lang="sr-Cyrl-BA" dirty="0">
                <a:latin typeface="Arial Black" panose="020B0A04020102020204" pitchFamily="34" charset="0"/>
              </a:rPr>
              <a:t>ЗЕВС ГА ОТИМА У ВИДУ ОРЛА И ОДНОСИ НА ОЛИМП</a:t>
            </a:r>
          </a:p>
          <a:p>
            <a:r>
              <a:rPr lang="sr-Cyrl-BA" dirty="0">
                <a:latin typeface="Arial Black" panose="020B0A04020102020204" pitchFamily="34" charset="0"/>
              </a:rPr>
              <a:t>ОН ПОСТАЈЕ ВИНОТОЧА УМЈЕСТО ХЕБЕ</a:t>
            </a:r>
          </a:p>
          <a:p>
            <a:r>
              <a:rPr lang="sr-Cyrl-BA" dirty="0">
                <a:latin typeface="Arial Black" panose="020B0A04020102020204" pitchFamily="34" charset="0"/>
              </a:rPr>
              <a:t>ЗЕВС ГА ПОСЛИЈЕ ПОСТАВЉА ЗА САЗВИЈЕЖЂЕ ВОДОЛИЈЕ КОЈЕ ЈЕ ПОВЕЗАНО СА САЗВЈЕЖЂЕМ ОРЛА</a:t>
            </a:r>
          </a:p>
          <a:p>
            <a:r>
              <a:rPr lang="sr-Cyrl-BA" dirty="0">
                <a:latin typeface="Arial Black" panose="020B0A04020102020204" pitchFamily="34" charset="0"/>
              </a:rPr>
              <a:t>ПРЕДСТАВЉА ДУХ РИЈЕКЕ НИЛ, СИМБОЛ ПЛОДНОСТИ И ХОМОСЕКСУАЛНЕ ЉУБАВИ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14CFC08-CFF7-4575-A4C0-EE0D588A4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1623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1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959A35-8D3C-4999-8515-1CB010C69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dirty="0">
                <a:latin typeface="Arial Black" panose="020B0A04020102020204" pitchFamily="34" charset="0"/>
              </a:rPr>
              <a:t>-СПИСАК ЗЕВСОВИХ ЖЕНА </a:t>
            </a:r>
            <a:r>
              <a:rPr lang="sr-Cyrl-BA">
                <a:latin typeface="Arial Black" panose="020B0A04020102020204" pitchFamily="34" charset="0"/>
              </a:rPr>
              <a:t>И ДЈЕЦЕ</a:t>
            </a:r>
            <a:endParaRPr lang="sr-Cyrl-BA" dirty="0">
              <a:latin typeface="Arial Black" panose="020B0A04020102020204" pitchFamily="34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BE398B22-B13B-4234-9C59-19366BBE13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530387"/>
              </p:ext>
            </p:extLst>
          </p:nvPr>
        </p:nvGraphicFramePr>
        <p:xfrm>
          <a:off x="1585914" y="1690688"/>
          <a:ext cx="8158162" cy="4714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0778">
                  <a:extLst>
                    <a:ext uri="{9D8B030D-6E8A-4147-A177-3AD203B41FA5}">
                      <a16:colId xmlns:a16="http://schemas.microsoft.com/office/drawing/2014/main" xmlns="" val="3439823728"/>
                    </a:ext>
                  </a:extLst>
                </a:gridCol>
                <a:gridCol w="6947384">
                  <a:extLst>
                    <a:ext uri="{9D8B030D-6E8A-4147-A177-3AD203B41FA5}">
                      <a16:colId xmlns:a16="http://schemas.microsoft.com/office/drawing/2014/main" xmlns="" val="285039047"/>
                    </a:ext>
                  </a:extLst>
                </a:gridCol>
              </a:tblGrid>
              <a:tr h="205565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100" u="none" strike="noStrike">
                          <a:effectLst/>
                        </a:rPr>
                        <a:t>ЖЕНЕ</a:t>
                      </a:r>
                      <a:endParaRPr lang="sr-Cyrl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100" u="none" strike="noStrike">
                          <a:effectLst/>
                        </a:rPr>
                        <a:t>ДЈЕЦА</a:t>
                      </a:r>
                      <a:endParaRPr lang="sr-Cyrl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xmlns="" val="2970561842"/>
                  </a:ext>
                </a:extLst>
              </a:tr>
              <a:tr h="205565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100" u="none" strike="noStrike">
                          <a:effectLst/>
                        </a:rPr>
                        <a:t>МЕТИДА</a:t>
                      </a:r>
                      <a:endParaRPr lang="sr-Cyrl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100" u="none" strike="noStrike">
                          <a:effectLst/>
                        </a:rPr>
                        <a:t>АТИНА</a:t>
                      </a:r>
                      <a:endParaRPr lang="sr-Cyrl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xmlns="" val="3521084324"/>
                  </a:ext>
                </a:extLst>
              </a:tr>
              <a:tr h="205565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100" u="none" strike="noStrike">
                          <a:effectLst/>
                        </a:rPr>
                        <a:t>ХЕРА</a:t>
                      </a:r>
                      <a:endParaRPr lang="sr-Cyrl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ХЕФЕСТ, АРЕС, ХЕБА И ИЛИТИЈА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xmlns="" val="3829273576"/>
                  </a:ext>
                </a:extLst>
              </a:tr>
              <a:tr h="205565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100" u="none" strike="noStrike">
                          <a:effectLst/>
                        </a:rPr>
                        <a:t>ЕУРОНИМА</a:t>
                      </a:r>
                      <a:endParaRPr lang="sr-Cyrl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100" u="none" strike="noStrike">
                          <a:effectLst/>
                        </a:rPr>
                        <a:t>3 КЋЕРКЕ ХАРИТЕ</a:t>
                      </a:r>
                      <a:endParaRPr lang="sr-Cyrl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xmlns="" val="1972372541"/>
                  </a:ext>
                </a:extLst>
              </a:tr>
              <a:tr h="205565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100" u="none" strike="noStrike">
                          <a:effectLst/>
                        </a:rPr>
                        <a:t>ДЕМЕТРА</a:t>
                      </a:r>
                      <a:endParaRPr lang="sr-Cyrl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100" u="none" strike="noStrike">
                          <a:effectLst/>
                        </a:rPr>
                        <a:t>ПЕРЗЕФОНА И ЗАГРЕЈ</a:t>
                      </a:r>
                      <a:endParaRPr lang="sr-Cyrl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xmlns="" val="1561323317"/>
                  </a:ext>
                </a:extLst>
              </a:tr>
              <a:tr h="205565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100" u="none" strike="noStrike">
                          <a:effectLst/>
                        </a:rPr>
                        <a:t>МНЕМОСИНА</a:t>
                      </a:r>
                      <a:endParaRPr lang="sr-Cyrl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ЕУТЕРПА, КАЛИОПА, КЛИО, ЕРАТО, МЕЛПОМЕНА, ПОЛИМНИЈА, ТЕРПСИНОРА, ТАЛИЈА И УРАНИЈА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xmlns="" val="1720637860"/>
                  </a:ext>
                </a:extLst>
              </a:tr>
              <a:tr h="205565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100" u="none" strike="noStrike">
                          <a:effectLst/>
                        </a:rPr>
                        <a:t>ЛЕТА</a:t>
                      </a:r>
                      <a:endParaRPr lang="sr-Cyrl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100" u="none" strike="noStrike">
                          <a:effectLst/>
                        </a:rPr>
                        <a:t>АРТЕМИДА И АПОЛОН</a:t>
                      </a:r>
                      <a:endParaRPr lang="sr-Cyrl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xmlns="" val="1775413355"/>
                  </a:ext>
                </a:extLst>
              </a:tr>
              <a:tr h="205565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100" u="none" strike="noStrike">
                          <a:effectLst/>
                        </a:rPr>
                        <a:t>МАЈА</a:t>
                      </a:r>
                      <a:endParaRPr lang="sr-Cyrl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100" u="none" strike="noStrike">
                          <a:effectLst/>
                        </a:rPr>
                        <a:t>ХЕРМЕС</a:t>
                      </a:r>
                      <a:endParaRPr lang="sr-Cyrl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xmlns="" val="2013548942"/>
                  </a:ext>
                </a:extLst>
              </a:tr>
              <a:tr h="205565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100" u="none" strike="noStrike">
                          <a:effectLst/>
                        </a:rPr>
                        <a:t>ЕЛЕКТРА</a:t>
                      </a:r>
                      <a:endParaRPr lang="sr-Cyrl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100" u="none" strike="noStrike">
                          <a:effectLst/>
                        </a:rPr>
                        <a:t>ДАРДАН И ХАРМОНИЈА</a:t>
                      </a:r>
                      <a:endParaRPr lang="sr-Cyrl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xmlns="" val="2602745026"/>
                  </a:ext>
                </a:extLst>
              </a:tr>
              <a:tr h="205565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100" u="none" strike="noStrike">
                          <a:effectLst/>
                        </a:rPr>
                        <a:t>ЕГИНА</a:t>
                      </a:r>
                      <a:endParaRPr lang="sr-Cyrl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100" u="none" strike="noStrike">
                          <a:effectLst/>
                        </a:rPr>
                        <a:t>ЕАК</a:t>
                      </a:r>
                      <a:endParaRPr lang="sr-Cyrl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xmlns="" val="742163943"/>
                  </a:ext>
                </a:extLst>
              </a:tr>
              <a:tr h="205565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100" u="none" strike="noStrike">
                          <a:effectLst/>
                        </a:rPr>
                        <a:t>АНТИОПА</a:t>
                      </a:r>
                      <a:endParaRPr lang="sr-Cyrl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100" u="none" strike="noStrike">
                          <a:effectLst/>
                        </a:rPr>
                        <a:t>АФРОН И ЗЕТ</a:t>
                      </a:r>
                      <a:endParaRPr lang="sr-Cyrl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xmlns="" val="1367282834"/>
                  </a:ext>
                </a:extLst>
              </a:tr>
              <a:tr h="205565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100" u="none" strike="noStrike">
                          <a:effectLst/>
                        </a:rPr>
                        <a:t>КАЛИСТО</a:t>
                      </a:r>
                      <a:endParaRPr lang="sr-Cyrl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100" u="none" strike="noStrike">
                          <a:effectLst/>
                        </a:rPr>
                        <a:t>АРКАД</a:t>
                      </a:r>
                      <a:endParaRPr lang="sr-Cyrl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xmlns="" val="3795107236"/>
                  </a:ext>
                </a:extLst>
              </a:tr>
              <a:tr h="205565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100" u="none" strike="noStrike">
                          <a:effectLst/>
                        </a:rPr>
                        <a:t>НИОБА</a:t>
                      </a:r>
                      <a:endParaRPr lang="sr-Cyrl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7 СИНОВА И 7 КЋЕРКИ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xmlns="" val="3303200502"/>
                  </a:ext>
                </a:extLst>
              </a:tr>
              <a:tr h="205565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100" u="none" strike="noStrike">
                          <a:effectLst/>
                        </a:rPr>
                        <a:t>ДАНАЈА</a:t>
                      </a:r>
                      <a:endParaRPr lang="sr-Cyrl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100" u="none" strike="noStrike">
                          <a:effectLst/>
                        </a:rPr>
                        <a:t>ПЕРЗЕЈ</a:t>
                      </a:r>
                      <a:endParaRPr lang="sr-Cyrl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xmlns="" val="1349270903"/>
                  </a:ext>
                </a:extLst>
              </a:tr>
              <a:tr h="205565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100" u="none" strike="noStrike">
                          <a:effectLst/>
                        </a:rPr>
                        <a:t>ЛЕДА</a:t>
                      </a:r>
                      <a:endParaRPr lang="sr-Cyrl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100" u="none" strike="noStrike">
                          <a:effectLst/>
                        </a:rPr>
                        <a:t>КАСТОР И ПОЛИДЕУК</a:t>
                      </a:r>
                      <a:endParaRPr lang="sr-Cyrl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xmlns="" val="3781667789"/>
                  </a:ext>
                </a:extLst>
              </a:tr>
              <a:tr h="205565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100" u="none" strike="noStrike">
                          <a:effectLst/>
                        </a:rPr>
                        <a:t>ЕУРОПА</a:t>
                      </a:r>
                      <a:endParaRPr lang="sr-Cyrl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100" u="none" strike="noStrike">
                          <a:effectLst/>
                        </a:rPr>
                        <a:t>МИНОС</a:t>
                      </a:r>
                      <a:endParaRPr lang="sr-Cyrl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xmlns="" val="1891575411"/>
                  </a:ext>
                </a:extLst>
              </a:tr>
              <a:tr h="205565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100" u="none" strike="noStrike">
                          <a:effectLst/>
                        </a:rPr>
                        <a:t>СЕМЕЛА</a:t>
                      </a:r>
                      <a:endParaRPr lang="sr-Cyrl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100" u="none" strike="noStrike">
                          <a:effectLst/>
                        </a:rPr>
                        <a:t>ДИОНИС</a:t>
                      </a:r>
                      <a:endParaRPr lang="sr-Cyrl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xmlns="" val="3674734182"/>
                  </a:ext>
                </a:extLst>
              </a:tr>
              <a:tr h="192430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100" u="none" strike="noStrike">
                          <a:effectLst/>
                        </a:rPr>
                        <a:t>АЛКМЕНА</a:t>
                      </a:r>
                      <a:endParaRPr lang="sr-Cyrl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100" u="none" strike="noStrike">
                          <a:effectLst/>
                        </a:rPr>
                        <a:t>ХЕРАКЛ</a:t>
                      </a:r>
                      <a:endParaRPr lang="sr-Cyrl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xmlns="" val="2926372899"/>
                  </a:ext>
                </a:extLst>
              </a:tr>
              <a:tr h="205565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100" u="none" strike="noStrike">
                          <a:effectLst/>
                        </a:rPr>
                        <a:t>КАРМА</a:t>
                      </a:r>
                      <a:endParaRPr lang="sr-Cyrl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100" u="none" strike="noStrike">
                          <a:effectLst/>
                        </a:rPr>
                        <a:t>БРИТОМАРТ</a:t>
                      </a:r>
                      <a:endParaRPr lang="sr-Cyrl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xmlns="" val="2890657483"/>
                  </a:ext>
                </a:extLst>
              </a:tr>
              <a:tr h="205565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100" u="none" strike="noStrike">
                          <a:effectLst/>
                        </a:rPr>
                        <a:t>ТЕМИДА</a:t>
                      </a:r>
                      <a:endParaRPr lang="sr-Cyrl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100" u="none" strike="noStrike">
                          <a:effectLst/>
                        </a:rPr>
                        <a:t>3 МУЗЕ</a:t>
                      </a:r>
                      <a:endParaRPr lang="sr-Cyrl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xmlns="" val="1871364497"/>
                  </a:ext>
                </a:extLst>
              </a:tr>
              <a:tr h="205565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100" u="none" strike="noStrike">
                          <a:effectLst/>
                        </a:rPr>
                        <a:t>ДИОНА</a:t>
                      </a:r>
                      <a:endParaRPr lang="sr-Cyrl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100" u="none" strike="noStrike">
                          <a:effectLst/>
                        </a:rPr>
                        <a:t>АФРОДИТА</a:t>
                      </a:r>
                      <a:endParaRPr lang="sr-Cyrl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xmlns="" val="460076888"/>
                  </a:ext>
                </a:extLst>
              </a:tr>
              <a:tr h="205565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100" u="none" strike="noStrike">
                          <a:effectLst/>
                        </a:rPr>
                        <a:t>НИКТА</a:t>
                      </a:r>
                      <a:endParaRPr lang="sr-Cyrl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100" u="none" strike="noStrike">
                          <a:effectLst/>
                        </a:rPr>
                        <a:t>ЕРИДА</a:t>
                      </a:r>
                      <a:endParaRPr lang="sr-Cyrl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xmlns="" val="1210637447"/>
                  </a:ext>
                </a:extLst>
              </a:tr>
              <a:tr h="205565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100" u="none" strike="noStrike">
                          <a:effectLst/>
                        </a:rPr>
                        <a:t>НЕМЕЗИДА</a:t>
                      </a:r>
                      <a:endParaRPr lang="sr-Cyrl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100" u="none" strike="noStrike" dirty="0">
                          <a:effectLst/>
                        </a:rPr>
                        <a:t>ХЕЛЕНА</a:t>
                      </a:r>
                      <a:endParaRPr lang="sr-Cyrl-B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xmlns="" val="559626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850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6AA28-F1EB-4416-A77D-3964B4736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>
                <a:latin typeface="Arial Black" panose="020B0A04020102020204" pitchFamily="34" charset="0"/>
              </a:rPr>
              <a:t>ЗАКЉУЧАК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56C532-C983-45E7-8C30-B5A515284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7313"/>
            <a:ext cx="11063288" cy="4819650"/>
          </a:xfrm>
        </p:spPr>
        <p:txBody>
          <a:bodyPr>
            <a:normAutofit fontScale="92500"/>
          </a:bodyPr>
          <a:lstStyle/>
          <a:p>
            <a:r>
              <a:rPr lang="sr-Cyrl-BA" sz="3000" dirty="0">
                <a:latin typeface="Arial Black" panose="020B0A04020102020204" pitchFamily="34" charset="0"/>
              </a:rPr>
              <a:t>ЗЕВС ПРЕДСТАВЉА НЕДОСТИЖНО, НАДМОЋНО, ЈАКО, АУТОРИТАТИВНО БИЋЕ КОЈЕ УПРАВЉА И НЕБОМ И ЗЕМЉОМ. </a:t>
            </a:r>
          </a:p>
          <a:p>
            <a:r>
              <a:rPr lang="sr-Cyrl-BA" sz="3000" dirty="0">
                <a:latin typeface="Arial Black" panose="020B0A04020102020204" pitchFamily="34" charset="0"/>
              </a:rPr>
              <a:t>ОД ЊЕГА СЕ ОЧЕКУЈЕ ДА БУДЕ САВРШЕН И ВОЂА И МУЖ И ОТАЦ.</a:t>
            </a:r>
          </a:p>
          <a:p>
            <a:r>
              <a:rPr lang="sr-Cyrl-BA" sz="3000" dirty="0">
                <a:latin typeface="Arial Black" panose="020B0A04020102020204" pitchFamily="34" charset="0"/>
              </a:rPr>
              <a:t>ОН ЈЕ ДОКАЗ ДА БИТИ ПРВИ И НАЈМОЋНИЈИ НЕ ЗНАЧИ БИТИ И САВРШЕН. </a:t>
            </a:r>
          </a:p>
          <a:p>
            <a:r>
              <a:rPr lang="sr-Cyrl-BA" sz="3000" dirty="0">
                <a:latin typeface="Arial Black" panose="020B0A04020102020204" pitchFamily="34" charset="0"/>
              </a:rPr>
              <a:t>ВАРАО ЈЕ СУПРУГУ СА БОГИЊАМА, НИМФАМА, КРАЉИЦАМА И СМРТНИЦАМА, УЖИВАО ЈЕ У ЊИХОВИМ БЛАГОДЕТИМА И КАО СУВЕНИР СВОЈИХ ПРЕВАРА ШИРИО ПОТОМСТВО СА ЊИМА.</a:t>
            </a:r>
          </a:p>
          <a:p>
            <a:pPr marL="0" indent="0">
              <a:buNone/>
            </a:pPr>
            <a:endParaRPr lang="sr-Cyrl-BA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56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46B25D-2066-4A05-81A9-75363437E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>
                <a:latin typeface="Arial Black" panose="020B0A04020102020204" pitchFamily="34" charset="0"/>
              </a:rPr>
              <a:t>ЗАКЉУЧАК!</a:t>
            </a:r>
            <a:endParaRPr lang="sr-Cyrl-BA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7F0508-203D-4DD0-BCBF-32AF1CD41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>
                <a:latin typeface="Arial Black" panose="020B0A04020102020204" pitchFamily="34" charset="0"/>
              </a:rPr>
              <a:t>У ПОЈЕДИНИМ СЛУЧАЈЕВИМА ПРИМЈЕЋУЈЕМО ДА ЈЕ ЗЕВС НАКЛОЊЕНИЈИ НЕКИМ ДАМАМА, ДА ИМ ПОВЛАЂУЈЕ, ЧЕШЋЕ ПОСЈЕЋУЈЕ И СЛИЧНО, ДОК </a:t>
            </a:r>
            <a:r>
              <a:rPr lang="sr-Cyrl-BA" dirty="0" smtClean="0">
                <a:latin typeface="Arial Black" panose="020B0A04020102020204" pitchFamily="34" charset="0"/>
              </a:rPr>
              <a:t>НЕКЕ, ПАК, </a:t>
            </a:r>
            <a:r>
              <a:rPr lang="sr-Cyrl-BA" dirty="0">
                <a:latin typeface="Arial Black" panose="020B0A04020102020204" pitchFamily="34" charset="0"/>
              </a:rPr>
              <a:t>СИЛУЈЕ.</a:t>
            </a:r>
          </a:p>
          <a:p>
            <a:r>
              <a:rPr lang="sr-Cyrl-BA" dirty="0">
                <a:latin typeface="Arial Black" panose="020B0A04020102020204" pitchFamily="34" charset="0"/>
              </a:rPr>
              <a:t>ЧИЊЕНИЦА ДА ЈЕ БИО У ВЕЗИ СА </a:t>
            </a:r>
            <a:r>
              <a:rPr lang="sr-Cyrl-BA" dirty="0" smtClean="0">
                <a:latin typeface="Arial Black" panose="020B0A04020102020204" pitchFamily="34" charset="0"/>
              </a:rPr>
              <a:t>ОБЈЕ </a:t>
            </a:r>
            <a:r>
              <a:rPr lang="sr-Cyrl-BA" dirty="0">
                <a:latin typeface="Arial Black" panose="020B0A04020102020204" pitchFamily="34" charset="0"/>
              </a:rPr>
              <a:t>СЕСТРЕ И СИЛОВАО МАЈКУ ЈЕ ОНАЈ РУЖНИЈИ ДИО </a:t>
            </a:r>
            <a:r>
              <a:rPr lang="sr-Cyrl-BA" dirty="0" smtClean="0">
                <a:latin typeface="Arial Black" panose="020B0A04020102020204" pitchFamily="34" charset="0"/>
              </a:rPr>
              <a:t>БАЈКЕ, </a:t>
            </a:r>
            <a:r>
              <a:rPr lang="sr-Cyrl-BA" dirty="0">
                <a:latin typeface="Arial Black" panose="020B0A04020102020204" pitchFamily="34" charset="0"/>
              </a:rPr>
              <a:t>КОЈИ ОДУВИЈЕК ПОСТОЈИ.</a:t>
            </a:r>
          </a:p>
          <a:p>
            <a:r>
              <a:rPr lang="sr-Cyrl-BA" dirty="0">
                <a:latin typeface="Arial Black" panose="020B0A04020102020204" pitchFamily="34" charset="0"/>
              </a:rPr>
              <a:t>ХОМОСЕКСУАЛНА ВЕЗА ГАНИМЕДА И ЗЕВСА ЈЕ ДОКАЗ </a:t>
            </a:r>
            <a:r>
              <a:rPr lang="sr-Cyrl-BA" dirty="0" smtClean="0">
                <a:latin typeface="Arial Black" panose="020B0A04020102020204" pitchFamily="34" charset="0"/>
              </a:rPr>
              <a:t>ПОСТОЈАЊА ТОГА </a:t>
            </a:r>
            <a:r>
              <a:rPr lang="sr-Cyrl-BA" dirty="0">
                <a:latin typeface="Arial Black" panose="020B0A04020102020204" pitchFamily="34" charset="0"/>
              </a:rPr>
              <a:t>И У ПРОШЛОСТИ.</a:t>
            </a:r>
            <a:endParaRPr lang="sr-Cyrl-BA" dirty="0"/>
          </a:p>
        </p:txBody>
      </p:sp>
    </p:spTree>
    <p:extLst>
      <p:ext uri="{BB962C8B-B14F-4D97-AF65-F5344CB8AC3E}">
        <p14:creationId xmlns:p14="http://schemas.microsoft.com/office/powerpoint/2010/main" val="25036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DD5E73-8133-4E06-A9D3-EC6AE4199D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71700"/>
            <a:ext cx="8763000" cy="3644900"/>
          </a:xfrm>
        </p:spPr>
        <p:txBody>
          <a:bodyPr>
            <a:normAutofit lnSpcReduction="10000"/>
          </a:bodyPr>
          <a:lstStyle/>
          <a:p>
            <a:r>
              <a:rPr lang="sr-Cyrl-BA" sz="7200" dirty="0">
                <a:solidFill>
                  <a:srgbClr val="FFC000"/>
                </a:solidFill>
                <a:latin typeface="Arial Black" panose="020B0A04020102020204" pitchFamily="34" charset="0"/>
              </a:rPr>
              <a:t>ХВАЛА НА ПАЖЊИ!</a:t>
            </a:r>
          </a:p>
          <a:p>
            <a:endParaRPr lang="sr-Cyrl-BA" sz="1800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endParaRPr lang="sr-Cyrl-BA" sz="1800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endParaRPr lang="sr-Cyrl-BA" sz="1800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r>
              <a:rPr lang="sr-Cyrl-BA" sz="1800" dirty="0">
                <a:solidFill>
                  <a:srgbClr val="FFC000"/>
                </a:solidFill>
                <a:latin typeface="Arial Black" panose="020B0A04020102020204" pitchFamily="34" charset="0"/>
              </a:rPr>
              <a:t>РАДИЛА:БОЖАНА </a:t>
            </a:r>
            <a:r>
              <a:rPr lang="sr-Cyrl-BA" sz="1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ГРАНУЛА</a:t>
            </a:r>
            <a:endParaRPr lang="sr-Latn-RS" sz="1800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r>
              <a:rPr lang="sr-Cyrl-RS" sz="1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МЕНТОР: МР САЊА ЂУРИЋ, ПРОФ.</a:t>
            </a:r>
            <a:r>
              <a:rPr lang="sr-Cyrl-BA" sz="1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endParaRPr lang="sr-Cyrl-BA" sz="18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07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1BC2B0-8102-4975-A96B-9B95D3CE2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>
                <a:latin typeface="Arial Black" panose="020B0A04020102020204" pitchFamily="34" charset="0"/>
              </a:rPr>
              <a:t>О ЗЕВСУ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E53C60-74BA-4801-A475-74602E6FA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212"/>
            <a:ext cx="11063288" cy="4919663"/>
          </a:xfrm>
        </p:spPr>
        <p:txBody>
          <a:bodyPr>
            <a:normAutofit lnSpcReduction="10000"/>
          </a:bodyPr>
          <a:lstStyle/>
          <a:p>
            <a:r>
              <a:rPr lang="sr-Cyrl-BA" dirty="0">
                <a:latin typeface="Arial Black" panose="020B0A04020102020204" pitchFamily="34" charset="0"/>
              </a:rPr>
              <a:t>ВРХОВНИ ГРЧКИ БОГ</a:t>
            </a:r>
          </a:p>
          <a:p>
            <a:endParaRPr lang="sr-Cyrl-BA" dirty="0">
              <a:latin typeface="Arial Black" panose="020B0A04020102020204" pitchFamily="34" charset="0"/>
            </a:endParaRPr>
          </a:p>
          <a:p>
            <a:r>
              <a:rPr lang="sr-Cyrl-BA" dirty="0">
                <a:latin typeface="Arial Black" panose="020B0A04020102020204" pitchFamily="34" charset="0"/>
              </a:rPr>
              <a:t>ЈЕДАН ОД НАЈВЕЋИХ ЗАВОДНИКА ИКАД</a:t>
            </a:r>
          </a:p>
          <a:p>
            <a:endParaRPr lang="sr-Cyrl-BA" dirty="0">
              <a:latin typeface="Arial Black" panose="020B0A04020102020204" pitchFamily="34" charset="0"/>
            </a:endParaRPr>
          </a:p>
          <a:p>
            <a:r>
              <a:rPr lang="sr-Cyrl-BA" dirty="0">
                <a:latin typeface="Arial Black" panose="020B0A04020102020204" pitchFamily="34" charset="0"/>
              </a:rPr>
              <a:t>ЗАВОДИО ЈЕ БОГИЊЕ</a:t>
            </a:r>
            <a:r>
              <a:rPr lang="en-US" dirty="0">
                <a:latin typeface="Arial Black" panose="020B0A04020102020204" pitchFamily="34" charset="0"/>
              </a:rPr>
              <a:t>,</a:t>
            </a:r>
            <a:r>
              <a:rPr lang="sr-Cyrl-BA" dirty="0">
                <a:latin typeface="Arial Black" panose="020B0A04020102020204" pitchFamily="34" charset="0"/>
              </a:rPr>
              <a:t> НИМФЕ И СМРТНИЦЕ</a:t>
            </a:r>
          </a:p>
          <a:p>
            <a:endParaRPr lang="sr-Cyrl-BA" dirty="0">
              <a:latin typeface="Arial Black" panose="020B0A04020102020204" pitchFamily="34" charset="0"/>
            </a:endParaRPr>
          </a:p>
          <a:p>
            <a:r>
              <a:rPr lang="sr-Cyrl-BA" dirty="0">
                <a:latin typeface="Arial Black" panose="020B0A04020102020204" pitchFamily="34" charset="0"/>
              </a:rPr>
              <a:t>НИЈЕ ПРИХВАТАО ОДБИЈАЊЕ</a:t>
            </a:r>
          </a:p>
          <a:p>
            <a:endParaRPr lang="sr-Cyrl-BA" dirty="0">
              <a:latin typeface="Arial Black" panose="020B0A04020102020204" pitchFamily="34" charset="0"/>
            </a:endParaRPr>
          </a:p>
          <a:p>
            <a:r>
              <a:rPr lang="sr-Cyrl-BA" dirty="0">
                <a:latin typeface="Arial Black" panose="020B0A04020102020204" pitchFamily="34" charset="0"/>
              </a:rPr>
              <a:t>ЊЕГОВЕ АФЕРЕ ДОКАЗИ СУ О ПРИСУСТВУ ИНЦЕСТА ЈОШ У МНОГОБОЖАЧКОМ ДОБУ</a:t>
            </a:r>
          </a:p>
          <a:p>
            <a:endParaRPr lang="sr-Cyrl-B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A0FDFD-CDDB-4C50-8863-B77E67C1F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95037"/>
            <a:ext cx="4733925" cy="3550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C4220B8-C5BA-4E71-800F-6E0BB81D89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5" y="107835"/>
            <a:ext cx="3067050" cy="63850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DC4E3E9-784C-4A41-8C2C-AFBFFCCBB6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175" y="2462609"/>
            <a:ext cx="3067050" cy="358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45BDE2-F46E-493D-8AF6-9FB8FDFC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812"/>
            <a:ext cx="10515600" cy="1325563"/>
          </a:xfrm>
        </p:spPr>
        <p:txBody>
          <a:bodyPr>
            <a:normAutofit/>
          </a:bodyPr>
          <a:lstStyle/>
          <a:p>
            <a:r>
              <a:rPr lang="sr-Cyrl-BA" sz="3600" dirty="0">
                <a:latin typeface="Arial Black" panose="020B0A04020102020204" pitchFamily="34" charset="0"/>
              </a:rPr>
              <a:t>-МЕТИДА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4F6834-AFFC-49B1-B195-EEAF20B74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875"/>
            <a:ext cx="10777538" cy="5207000"/>
          </a:xfrm>
        </p:spPr>
        <p:txBody>
          <a:bodyPr>
            <a:normAutofit lnSpcReduction="10000"/>
          </a:bodyPr>
          <a:lstStyle/>
          <a:p>
            <a:r>
              <a:rPr lang="sr-Cyrl-BA" dirty="0">
                <a:latin typeface="Arial Black" panose="020B0A04020102020204" pitchFamily="34" charset="0"/>
              </a:rPr>
              <a:t>ПРВА ЗЕВСОВА ЖЕНА</a:t>
            </a:r>
          </a:p>
          <a:p>
            <a:endParaRPr lang="sr-Cyrl-BA" dirty="0">
              <a:latin typeface="Arial Black" panose="020B0A04020102020204" pitchFamily="34" charset="0"/>
            </a:endParaRPr>
          </a:p>
          <a:p>
            <a:r>
              <a:rPr lang="sr-Cyrl-BA" dirty="0">
                <a:latin typeface="Arial Black" panose="020B0A04020102020204" pitchFamily="34" charset="0"/>
              </a:rPr>
              <a:t>ПРОРИЧУ ЈОЈ РАЂАЊЕ КЋЕРКЕ, А ЗАТИМ И  СИНА МОЋНИЈЕГ ОД ОЦА</a:t>
            </a:r>
          </a:p>
          <a:p>
            <a:endParaRPr lang="sr-Cyrl-BA" dirty="0">
              <a:latin typeface="Arial Black" panose="020B0A04020102020204" pitchFamily="34" charset="0"/>
            </a:endParaRPr>
          </a:p>
          <a:p>
            <a:r>
              <a:rPr lang="sr-Cyrl-BA" dirty="0">
                <a:latin typeface="Arial Black" panose="020B0A04020102020204" pitchFamily="34" charset="0"/>
              </a:rPr>
              <a:t>НАКОН ОДНОСА ЗЕВС ЈЕ ПРЕТВАРА У МУВУ И ПРОЖДИРЕ ЗБОГ СТРАХА ЗА ПРЕСТО</a:t>
            </a:r>
          </a:p>
          <a:p>
            <a:endParaRPr lang="sr-Cyrl-BA" dirty="0">
              <a:latin typeface="Arial Black" panose="020B0A04020102020204" pitchFamily="34" charset="0"/>
            </a:endParaRPr>
          </a:p>
          <a:p>
            <a:r>
              <a:rPr lang="sr-Cyrl-BA" dirty="0">
                <a:latin typeface="Arial Black" panose="020B0A04020102020204" pitchFamily="34" charset="0"/>
              </a:rPr>
              <a:t>ХЕФЕСТ ГА УДАРА СЈЕКИРОМ У ГЛАВУ</a:t>
            </a:r>
          </a:p>
          <a:p>
            <a:endParaRPr lang="sr-Cyrl-BA" dirty="0">
              <a:latin typeface="Arial Black" panose="020B0A04020102020204" pitchFamily="34" charset="0"/>
            </a:endParaRPr>
          </a:p>
          <a:p>
            <a:r>
              <a:rPr lang="sr-Cyrl-BA" dirty="0">
                <a:latin typeface="Arial Black" panose="020B0A04020102020204" pitchFamily="34" charset="0"/>
              </a:rPr>
              <a:t>РАЂА СЕ АТИНА</a:t>
            </a:r>
          </a:p>
        </p:txBody>
      </p:sp>
      <p:sp>
        <p:nvSpPr>
          <p:cNvPr id="8" name="Arrow: Curved Left 7">
            <a:extLst>
              <a:ext uri="{FF2B5EF4-FFF2-40B4-BE49-F238E27FC236}">
                <a16:creationId xmlns:a16="http://schemas.microsoft.com/office/drawing/2014/main" xmlns="" id="{581552C0-A678-4F6C-B301-472D1DCA5B10}"/>
              </a:ext>
            </a:extLst>
          </p:cNvPr>
          <p:cNvSpPr/>
          <p:nvPr/>
        </p:nvSpPr>
        <p:spPr>
          <a:xfrm rot="19577230">
            <a:off x="3571875" y="584994"/>
            <a:ext cx="285750" cy="45719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>
              <a:solidFill>
                <a:schemeClr val="tx1"/>
              </a:solidFill>
            </a:endParaRPr>
          </a:p>
        </p:txBody>
      </p:sp>
      <p:sp>
        <p:nvSpPr>
          <p:cNvPr id="9" name="Arrow: Striped Right 8">
            <a:extLst>
              <a:ext uri="{FF2B5EF4-FFF2-40B4-BE49-F238E27FC236}">
                <a16:creationId xmlns:a16="http://schemas.microsoft.com/office/drawing/2014/main" xmlns="" id="{56A14786-3FA0-4821-9114-7D55A74FDDDD}"/>
              </a:ext>
            </a:extLst>
          </p:cNvPr>
          <p:cNvSpPr/>
          <p:nvPr/>
        </p:nvSpPr>
        <p:spPr>
          <a:xfrm>
            <a:off x="4643438" y="5715001"/>
            <a:ext cx="1243924" cy="37147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0CFED9D-5F37-4048-BD8C-E0E885BA7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4" y="1285875"/>
            <a:ext cx="6053701" cy="40358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0DBBDB5-56D2-45C1-9199-AC587CABE9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385" y="895350"/>
            <a:ext cx="408033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4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875D79-0E80-45EA-9889-16A904B34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163"/>
            <a:ext cx="10515600" cy="1325563"/>
          </a:xfrm>
        </p:spPr>
        <p:txBody>
          <a:bodyPr/>
          <a:lstStyle/>
          <a:p>
            <a:r>
              <a:rPr lang="sr-Cyrl-BA" dirty="0"/>
              <a:t>-</a:t>
            </a:r>
            <a:r>
              <a:rPr lang="sr-Cyrl-BA" sz="3600" dirty="0">
                <a:latin typeface="Arial Black" panose="020B0A04020102020204" pitchFamily="34" charset="0"/>
              </a:rPr>
              <a:t>ХЕРА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057401-67B8-434C-958F-0B5207050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325563"/>
            <a:ext cx="11506200" cy="5757862"/>
          </a:xfrm>
        </p:spPr>
        <p:txBody>
          <a:bodyPr>
            <a:normAutofit fontScale="77500" lnSpcReduction="20000"/>
          </a:bodyPr>
          <a:lstStyle/>
          <a:p>
            <a:r>
              <a:rPr lang="sr-Cyrl-BA" sz="3600" dirty="0">
                <a:latin typeface="Arial Black" panose="020B0A04020102020204" pitchFamily="34" charset="0"/>
              </a:rPr>
              <a:t>БОГИЊА БРАКА, ЗЕВСОВА СЕСТРА</a:t>
            </a:r>
          </a:p>
          <a:p>
            <a:r>
              <a:rPr lang="sr-Cyrl-BA" sz="3600" dirty="0">
                <a:latin typeface="Arial Black" panose="020B0A04020102020204" pitchFamily="34" charset="0"/>
              </a:rPr>
              <a:t>ЗЕВС ЈЕ СПАШАВА ИЗ ОЧЕВЕ УТРОБЕ И ВЈЕНЧАВА</a:t>
            </a:r>
          </a:p>
          <a:p>
            <a:r>
              <a:rPr lang="sr-Cyrl-BA" sz="3600" dirty="0">
                <a:latin typeface="Arial Black" panose="020B0A04020102020204" pitchFamily="34" charset="0"/>
              </a:rPr>
              <a:t>ОСВОЈИО ЈУ ЈЕ ПРЕТВОРИВШИ СЕ У КУКАВИЦУ НА БРДУ ТОРНАК</a:t>
            </a:r>
          </a:p>
          <a:p>
            <a:r>
              <a:rPr lang="sr-Cyrl-BA" sz="3600" dirty="0">
                <a:latin typeface="Arial Black" panose="020B0A04020102020204" pitchFamily="34" charset="0"/>
              </a:rPr>
              <a:t>НА ВЕЗУ ЈЕ ПРИСТАЛА ТЕК КАДА ЈОЈ ЈЕ ПОНУЂЕН БРАК</a:t>
            </a:r>
          </a:p>
          <a:p>
            <a:r>
              <a:rPr lang="sr-Cyrl-BA" sz="3600" dirty="0">
                <a:latin typeface="Arial Black" panose="020B0A04020102020204" pitchFamily="34" charset="0"/>
              </a:rPr>
              <a:t>ТОРНАК НАЗВАН КОКИГИОН-КУКАВИЧИЈЕ ГНИЈЕЗДО</a:t>
            </a:r>
          </a:p>
          <a:p>
            <a:r>
              <a:rPr lang="sr-Cyrl-BA" sz="3600" dirty="0">
                <a:latin typeface="Arial Black" panose="020B0A04020102020204" pitchFamily="34" charset="0"/>
              </a:rPr>
              <a:t>ДЈЕЦА: ХЕФЕСТ, АРЕС,</a:t>
            </a:r>
            <a:r>
              <a:rPr lang="en-US" sz="3600" dirty="0">
                <a:latin typeface="Arial Black" panose="020B0A04020102020204" pitchFamily="34" charset="0"/>
              </a:rPr>
              <a:t> </a:t>
            </a:r>
            <a:r>
              <a:rPr lang="sr-Cyrl-BA" sz="3600" dirty="0">
                <a:latin typeface="Arial Black" panose="020B0A04020102020204" pitchFamily="34" charset="0"/>
              </a:rPr>
              <a:t>ХЕБА И ИЛИТИЈА</a:t>
            </a:r>
          </a:p>
          <a:p>
            <a:r>
              <a:rPr lang="sr-Cyrl-BA" sz="3600" dirty="0">
                <a:latin typeface="Arial Black" panose="020B0A04020102020204" pitchFamily="34" charset="0"/>
              </a:rPr>
              <a:t>ЗАНИМЉИВОСТ: ХЕФЕСТ ЈЕ </a:t>
            </a:r>
            <a:r>
              <a:rPr lang="sr-Cyrl-BA" sz="3600" dirty="0" smtClean="0">
                <a:latin typeface="Arial Black" panose="020B0A04020102020204" pitchFamily="34" charset="0"/>
              </a:rPr>
              <a:t>РОЂЕН </a:t>
            </a:r>
            <a:r>
              <a:rPr lang="sr-Cyrl-BA" sz="3600" dirty="0">
                <a:latin typeface="Arial Black" panose="020B0A04020102020204" pitchFamily="34" charset="0"/>
              </a:rPr>
              <a:t>КАО НАКАЗАН, БОГАЉ, ЈЕР ЈЕ ЗАЧЕТ У ПРЕДБРАЧНОЈ ВЕЗИ ЗЕВСА И ХЕРЕ. ОВО СВЈЕДОЧИ </a:t>
            </a:r>
            <a:r>
              <a:rPr lang="sr-Cyrl-RS" sz="3600" dirty="0" smtClean="0">
                <a:latin typeface="Arial Black" panose="020B0A04020102020204" pitchFamily="34" charset="0"/>
              </a:rPr>
              <a:t>О ТОМЕ </a:t>
            </a:r>
            <a:r>
              <a:rPr lang="sr-Cyrl-BA" sz="3600" dirty="0" smtClean="0">
                <a:latin typeface="Arial Black" panose="020B0A04020102020204" pitchFamily="34" charset="0"/>
              </a:rPr>
              <a:t>ДА </a:t>
            </a:r>
            <a:r>
              <a:rPr lang="sr-Cyrl-BA" sz="3600" dirty="0">
                <a:latin typeface="Arial Black" panose="020B0A04020102020204" pitchFamily="34" charset="0"/>
              </a:rPr>
              <a:t>ЈЕ И ТАДА ЊЕГОВАНО СТВАРАЊЕ ПОРОДИЦЕ </a:t>
            </a:r>
            <a:r>
              <a:rPr lang="sr-Cyrl-BA" sz="3600" dirty="0" smtClean="0">
                <a:latin typeface="Arial Black" panose="020B0A04020102020204" pitchFamily="34" charset="0"/>
              </a:rPr>
              <a:t>НАКОН СКЛАПАЊА </a:t>
            </a:r>
            <a:r>
              <a:rPr lang="sr-Cyrl-BA" sz="3600" dirty="0">
                <a:latin typeface="Arial Black" panose="020B0A04020102020204" pitchFamily="34" charset="0"/>
              </a:rPr>
              <a:t>БРАКА.</a:t>
            </a:r>
          </a:p>
          <a:p>
            <a:endParaRPr lang="sr-Cyrl-B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B445037-4A29-4FDA-8B10-B0B61BF86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47" y="1146967"/>
            <a:ext cx="1927220" cy="27670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536455B-85A1-4D07-8C58-47970440EC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768" y="1146967"/>
            <a:ext cx="1837869" cy="27670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9CCCD12-FEC3-4C09-8320-C039F741D7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638" y="1146967"/>
            <a:ext cx="1400978" cy="27955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C3E9CBD-F552-426B-BA93-AF0724687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853" y="1146967"/>
            <a:ext cx="2190410" cy="27818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FBEF77C-C017-419D-8305-DDEDAAD6C4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263" y="1143001"/>
            <a:ext cx="2886075" cy="277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3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F0F84-348C-4965-BE99-AFF5AF75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>
                <a:latin typeface="Arial Black" panose="020B0A04020102020204" pitchFamily="34" charset="0"/>
              </a:rPr>
              <a:t>-РЕЈА И ДЕМЕТРА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6AEA0EFC-2C1D-4F77-8CAE-FD9027CD82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Cyrl-B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A5F00E-2236-4444-A471-3A0710A73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1743073"/>
            <a:ext cx="5157787" cy="3684588"/>
          </a:xfrm>
        </p:spPr>
        <p:txBody>
          <a:bodyPr>
            <a:normAutofit fontScale="92500" lnSpcReduction="20000"/>
          </a:bodyPr>
          <a:lstStyle/>
          <a:p>
            <a:r>
              <a:rPr lang="sr-Cyrl-BA" sz="4000" dirty="0">
                <a:latin typeface="Arial Black" panose="020B0A04020102020204" pitchFamily="34" charset="0"/>
              </a:rPr>
              <a:t>РЕЈА,ЗЕВСОВА МАЈК</a:t>
            </a:r>
            <a:r>
              <a:rPr lang="en-US" sz="4000" dirty="0">
                <a:latin typeface="Arial Black" panose="020B0A04020102020204" pitchFamily="34" charset="0"/>
              </a:rPr>
              <a:t>A</a:t>
            </a:r>
            <a:r>
              <a:rPr lang="sr-Cyrl-BA" sz="4000" dirty="0">
                <a:latin typeface="Arial Black" panose="020B0A04020102020204" pitchFamily="34" charset="0"/>
              </a:rPr>
              <a:t>,</a:t>
            </a:r>
            <a:r>
              <a:rPr lang="en-US" sz="4000" dirty="0">
                <a:latin typeface="Arial Black" panose="020B0A04020102020204" pitchFamily="34" charset="0"/>
              </a:rPr>
              <a:t> </a:t>
            </a:r>
            <a:r>
              <a:rPr lang="sr-Cyrl-BA" sz="4000" dirty="0">
                <a:latin typeface="Arial Black" panose="020B0A04020102020204" pitchFamily="34" charset="0"/>
              </a:rPr>
              <a:t>БРАНИ</a:t>
            </a:r>
            <a:r>
              <a:rPr lang="en-US" sz="4000" dirty="0">
                <a:latin typeface="Arial Black" panose="020B0A04020102020204" pitchFamily="34" charset="0"/>
              </a:rPr>
              <a:t> </a:t>
            </a:r>
            <a:r>
              <a:rPr lang="sr-Cyrl-BA" sz="4000" dirty="0">
                <a:latin typeface="Arial Black" panose="020B0A04020102020204" pitchFamily="34" charset="0"/>
              </a:rPr>
              <a:t>МУ ЖЕНИДБУ </a:t>
            </a:r>
            <a:r>
              <a:rPr lang="en-US" sz="4000" dirty="0">
                <a:latin typeface="Arial Black" panose="020B0A04020102020204" pitchFamily="34" charset="0"/>
              </a:rPr>
              <a:t> </a:t>
            </a:r>
            <a:r>
              <a:rPr lang="sr-Cyrl-BA" sz="4000" dirty="0">
                <a:latin typeface="Arial Black" panose="020B0A04020102020204" pitchFamily="34" charset="0"/>
              </a:rPr>
              <a:t>И ПРЕТВАРА</a:t>
            </a:r>
            <a:r>
              <a:rPr lang="en-US" sz="4000" dirty="0">
                <a:latin typeface="Arial Black" panose="020B0A04020102020204" pitchFamily="34" charset="0"/>
              </a:rPr>
              <a:t> </a:t>
            </a:r>
            <a:r>
              <a:rPr lang="sr-Cyrl-BA" sz="4000" dirty="0">
                <a:latin typeface="Arial Black" panose="020B0A04020102020204" pitchFamily="34" charset="0"/>
              </a:rPr>
              <a:t>СЕ У ЗМИЈУ</a:t>
            </a:r>
            <a:endParaRPr lang="en-US" sz="4000" dirty="0">
              <a:latin typeface="Arial Black" panose="020B0A04020102020204" pitchFamily="34" charset="0"/>
            </a:endParaRPr>
          </a:p>
          <a:p>
            <a:endParaRPr lang="sr-Cyrl-BA" sz="4000" dirty="0">
              <a:latin typeface="Arial Black" panose="020B0A04020102020204" pitchFamily="34" charset="0"/>
            </a:endParaRPr>
          </a:p>
          <a:p>
            <a:r>
              <a:rPr lang="sr-Cyrl-BA" sz="4000" dirty="0">
                <a:latin typeface="Arial Black" panose="020B0A04020102020204" pitchFamily="34" charset="0"/>
              </a:rPr>
              <a:t>ОН ЧИНИ ИСТО И СИЛУЈЕ</a:t>
            </a:r>
            <a:r>
              <a:rPr lang="en-US" sz="4000" dirty="0">
                <a:latin typeface="Arial Black" panose="020B0A04020102020204" pitchFamily="34" charset="0"/>
              </a:rPr>
              <a:t> </a:t>
            </a:r>
            <a:r>
              <a:rPr lang="sr-Cyrl-BA" sz="4000" dirty="0">
                <a:latin typeface="Arial Black" panose="020B0A04020102020204" pitchFamily="34" charset="0"/>
              </a:rPr>
              <a:t> ЈЕ</a:t>
            </a:r>
          </a:p>
          <a:p>
            <a:endParaRPr lang="sr-Cyrl-B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CFB01EDE-1819-4565-9AB6-B376E671E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endParaRPr lang="sr-Cyrl-BA" sz="2800" dirty="0">
              <a:latin typeface="Arial Black" panose="020B0A040201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8F4A60F5-2CFC-460F-A6FA-737C4D7BABC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91" y="2505075"/>
            <a:ext cx="4844508" cy="4097338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639B274-4FE8-407F-BBF4-87FFC892221E}"/>
              </a:ext>
            </a:extLst>
          </p:cNvPr>
          <p:cNvSpPr/>
          <p:nvPr/>
        </p:nvSpPr>
        <p:spPr>
          <a:xfrm>
            <a:off x="6093871" y="1524100"/>
            <a:ext cx="515778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3600" dirty="0">
                <a:latin typeface="Arial Black" panose="020B0A04020102020204" pitchFamily="34" charset="0"/>
              </a:rPr>
              <a:t>-ДЕМЕТРА, ЗЕВСОВА СЕСТРА</a:t>
            </a:r>
          </a:p>
          <a:p>
            <a:r>
              <a:rPr lang="sr-Cyrl-BA" sz="3600" dirty="0">
                <a:latin typeface="Arial Black" panose="020B0A04020102020204" pitchFamily="34" charset="0"/>
              </a:rPr>
              <a:t>-РАЂА ЗЕВСУ ПЕРЗЕФОНУ И ЗАГРЕЈА</a:t>
            </a:r>
          </a:p>
          <a:p>
            <a:r>
              <a:rPr lang="sr-Cyrl-BA" sz="3600" dirty="0">
                <a:latin typeface="Arial Black" panose="020B0A04020102020204" pitchFamily="34" charset="0"/>
              </a:rPr>
              <a:t>-КАСНИЈЕ РАЂА ДРУГОМ БРАТУ, ПОСЕЈДОНУ, ДВОЈЕ ДЈЕЦЕ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E6F9AFD-BC1E-4A64-AABA-DFFBC6F280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36375"/>
            <a:ext cx="4314827" cy="386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094ADD-A636-4DCA-9716-0017C949B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>
                <a:latin typeface="Arial Black" panose="020B0A04020102020204" pitchFamily="34" charset="0"/>
              </a:rPr>
              <a:t>-ЛЕТА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CA1CB2-5252-411C-8002-833A7CB7E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b="1" dirty="0">
                <a:latin typeface="Arial Black" panose="020B0A04020102020204" pitchFamily="34" charset="0"/>
              </a:rPr>
              <a:t>ТРУДНА СА ЗЕВСОМ</a:t>
            </a:r>
          </a:p>
          <a:p>
            <a:r>
              <a:rPr lang="sr-Cyrl-BA" b="1" dirty="0">
                <a:latin typeface="Arial Black" panose="020B0A04020102020204" pitchFamily="34" charset="0"/>
              </a:rPr>
              <a:t>ХЕРА ЈОЈ НЕ ДОЗВОЉАВА ДА ОСТАНЕ НИ НА КОПНУ НИ НА ОСТРВУ</a:t>
            </a:r>
          </a:p>
          <a:p>
            <a:r>
              <a:rPr lang="sr-Cyrl-BA" b="1" dirty="0">
                <a:latin typeface="Arial Black" panose="020B0A04020102020204" pitchFamily="34" charset="0"/>
              </a:rPr>
              <a:t>ЉУБОМОРНА, КИДНАПУЈЕ ИЛИТИЈУ, БОГИЊУ РАЂАЊА, ДА НЕ БИ ПОРОДИЛА ЛЕТУ</a:t>
            </a:r>
          </a:p>
          <a:p>
            <a:r>
              <a:rPr lang="sr-Cyrl-BA" b="1" dirty="0">
                <a:latin typeface="Arial Black" panose="020B0A04020102020204" pitchFamily="34" charset="0"/>
              </a:rPr>
              <a:t>БОГОВИ ЛАЖУ ХЕРУ О ПОСТОЈАЊУ ОГРЛИЦЕ ДУГЕ 8 ЈАНТАРА </a:t>
            </a:r>
          </a:p>
          <a:p>
            <a:r>
              <a:rPr lang="sr-Cyrl-BA" b="1" dirty="0">
                <a:latin typeface="Arial Black" panose="020B0A04020102020204" pitchFamily="34" charset="0"/>
              </a:rPr>
              <a:t>ИЛИТИЈА БЈЕЖИ И ПОРАЂА ЛЕТУ</a:t>
            </a:r>
          </a:p>
          <a:p>
            <a:r>
              <a:rPr lang="sr-Cyrl-BA" b="1" dirty="0">
                <a:latin typeface="Arial Black" panose="020B0A04020102020204" pitchFamily="34" charset="0"/>
              </a:rPr>
              <a:t>РАЂАЈУ СЕ БЛИЗАНЦИ, АРТЕМИДА И АПОЛОН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F49CC4E-F1D8-4781-A2DA-912D8BB53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762" y="1303278"/>
            <a:ext cx="4736150" cy="43513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ADC18BD-656F-457C-801C-7F81A40403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473" y="1162845"/>
            <a:ext cx="4471669" cy="4923632"/>
          </a:xfrm>
          <a:prstGeom prst="rect">
            <a:avLst/>
          </a:prstGeom>
        </p:spPr>
      </p:pic>
      <p:sp>
        <p:nvSpPr>
          <p:cNvPr id="8" name="Arrow: Curved Down 7">
            <a:extLst>
              <a:ext uri="{FF2B5EF4-FFF2-40B4-BE49-F238E27FC236}">
                <a16:creationId xmlns:a16="http://schemas.microsoft.com/office/drawing/2014/main" xmlns="" id="{A592B807-E960-43E3-80A7-93247139AB87}"/>
              </a:ext>
            </a:extLst>
          </p:cNvPr>
          <p:cNvSpPr/>
          <p:nvPr/>
        </p:nvSpPr>
        <p:spPr>
          <a:xfrm rot="1484930">
            <a:off x="2828569" y="720096"/>
            <a:ext cx="596149" cy="33326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Arrow: Curved Up 8">
            <a:extLst>
              <a:ext uri="{FF2B5EF4-FFF2-40B4-BE49-F238E27FC236}">
                <a16:creationId xmlns:a16="http://schemas.microsoft.com/office/drawing/2014/main" xmlns="" id="{0A4F7A2D-571D-4F30-8FC9-C458A9150717}"/>
              </a:ext>
            </a:extLst>
          </p:cNvPr>
          <p:cNvSpPr/>
          <p:nvPr/>
        </p:nvSpPr>
        <p:spPr>
          <a:xfrm rot="15945295">
            <a:off x="10716863" y="5136130"/>
            <a:ext cx="736709" cy="59332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0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C6D0768C-2EFA-491D-9F2C-543ADB58A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>
                <a:latin typeface="Arial Black" panose="020B0A04020102020204" pitchFamily="34" charset="0"/>
              </a:rPr>
              <a:t>-НИОБА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DF24E71-B961-4986-A039-BD5FBC766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Cyrl-BA" dirty="0">
                <a:latin typeface="Arial Black" panose="020B0A04020102020204" pitchFamily="34" charset="0"/>
              </a:rPr>
              <a:t>МАЈКА СЕДАМ СИНОВА И СЕДАМ КЋЕРКИ</a:t>
            </a:r>
          </a:p>
          <a:p>
            <a:r>
              <a:rPr lang="sr-Cyrl-BA" dirty="0">
                <a:latin typeface="Arial Black" panose="020B0A04020102020204" pitchFamily="34" charset="0"/>
              </a:rPr>
              <a:t>ХВАЛИСАЛА СЕ И РУГАЛА ЛЕТИ ЗБОГ АПОЛОНА И АРТЕМИДЕ</a:t>
            </a:r>
          </a:p>
          <a:p>
            <a:r>
              <a:rPr lang="sr-Cyrl-BA" dirty="0">
                <a:latin typeface="Arial Black" panose="020B0A04020102020204" pitchFamily="34" charset="0"/>
              </a:rPr>
              <a:t>АПОЛОН ЈОЈ УБИЈА СИНОВЕ НА ПРИПРЕМАМА ЗА </a:t>
            </a:r>
            <a:r>
              <a:rPr lang="sr-Cyrl-BA" dirty="0" smtClean="0">
                <a:latin typeface="Arial Black" panose="020B0A04020102020204" pitchFamily="34" charset="0"/>
              </a:rPr>
              <a:t>ОЛИМПИЈАДУ</a:t>
            </a:r>
            <a:endParaRPr lang="sr-Cyrl-BA" dirty="0">
              <a:latin typeface="Arial Black" panose="020B0A04020102020204" pitchFamily="34" charset="0"/>
            </a:endParaRPr>
          </a:p>
          <a:p>
            <a:r>
              <a:rPr lang="sr-Cyrl-BA" dirty="0">
                <a:latin typeface="Arial Black" panose="020B0A04020102020204" pitchFamily="34" charset="0"/>
              </a:rPr>
              <a:t>АРТЕМИДА ЈОЈ ОТРОВНИМ СТРИЈЕЛАМА УБИЈА КЋЕРИ</a:t>
            </a:r>
          </a:p>
          <a:p>
            <a:r>
              <a:rPr lang="sr-Cyrl-BA" dirty="0">
                <a:latin typeface="Arial Black" panose="020B0A04020102020204" pitchFamily="34" charset="0"/>
              </a:rPr>
              <a:t>НИОБА СЕ ПЛАЧУЋИ ПРЕТВАРА У КАМЕН</a:t>
            </a:r>
          </a:p>
          <a:p>
            <a:r>
              <a:rPr lang="sr-Cyrl-BA" dirty="0">
                <a:latin typeface="Arial Black" panose="020B0A04020102020204" pitchFamily="34" charset="0"/>
              </a:rPr>
              <a:t>ЗЕВС ПРЕТВАРА СВЕ </a:t>
            </a:r>
            <a:r>
              <a:rPr lang="sr-Cyrl-BA" dirty="0" smtClean="0">
                <a:latin typeface="Arial Black" panose="020B0A04020102020204" pitchFamily="34" charset="0"/>
              </a:rPr>
              <a:t>ТЕБАНЦЕ </a:t>
            </a:r>
            <a:r>
              <a:rPr lang="sr-Cyrl-BA" dirty="0">
                <a:latin typeface="Arial Black" panose="020B0A04020102020204" pitchFamily="34" charset="0"/>
              </a:rPr>
              <a:t>У КАМЕН ДА ЈЕ НЕ БИ НИКО ПОКОПАО ДЕВЕТ ДАНА ДО САМИХ БОГОВА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3D004FC-0CEA-485C-81E5-D46A5CB0C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50963"/>
            <a:ext cx="3557587" cy="462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3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1A4143-329C-4FAA-A27D-CCD2DEBBB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>
                <a:latin typeface="Arial Black" panose="020B0A04020102020204" pitchFamily="34" charset="0"/>
              </a:rPr>
              <a:t>-ЕГИНА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93253B-253F-4EC5-873A-5667C5ADC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900"/>
            <a:ext cx="10377488" cy="4691063"/>
          </a:xfrm>
        </p:spPr>
        <p:txBody>
          <a:bodyPr>
            <a:noAutofit/>
          </a:bodyPr>
          <a:lstStyle/>
          <a:p>
            <a:r>
              <a:rPr lang="sr-Cyrl-BA" dirty="0">
                <a:latin typeface="Arial Black" panose="020B0A04020102020204" pitchFamily="34" charset="0"/>
              </a:rPr>
              <a:t>ВОДЕНА НИМФА</a:t>
            </a:r>
          </a:p>
          <a:p>
            <a:r>
              <a:rPr lang="sr-Cyrl-BA" dirty="0">
                <a:latin typeface="Arial Black" panose="020B0A04020102020204" pitchFamily="34" charset="0"/>
              </a:rPr>
              <a:t>ДА БИ ЈЕ ОСВОЈИО, ЗЕВС ПОПРИМА ОБЛИКЕ ВАТРЕ, ОРЛА И КАМЕНА</a:t>
            </a:r>
          </a:p>
          <a:p>
            <a:r>
              <a:rPr lang="sr-Cyrl-BA" dirty="0">
                <a:latin typeface="Arial Black" panose="020B0A04020102020204" pitchFamily="34" charset="0"/>
              </a:rPr>
              <a:t>ВАТРУ ЈЕ ЕГИНА УГАСИЛА, ПА СЕ ПРЕТВОРИО У ОРЛА</a:t>
            </a:r>
          </a:p>
          <a:p>
            <a:r>
              <a:rPr lang="sr-Cyrl-BA" dirty="0">
                <a:latin typeface="Arial Black" panose="020B0A04020102020204" pitchFamily="34" charset="0"/>
              </a:rPr>
              <a:t>ОДНОСИ ЈЕ НА ОСТРВО ГДЈЕ СЕ РАЂА СИН ЕАК, </a:t>
            </a:r>
            <a:r>
              <a:rPr lang="sr-Cyrl-BA" dirty="0" smtClean="0">
                <a:latin typeface="Arial Black" panose="020B0A04020102020204" pitchFamily="34" charset="0"/>
              </a:rPr>
              <a:t>СУДИЈА </a:t>
            </a:r>
            <a:r>
              <a:rPr lang="sr-Cyrl-BA" dirty="0">
                <a:latin typeface="Arial Black" panose="020B0A04020102020204" pitchFamily="34" charset="0"/>
              </a:rPr>
              <a:t>У ХАДУ</a:t>
            </a:r>
          </a:p>
          <a:p>
            <a:r>
              <a:rPr lang="sr-Cyrl-BA" dirty="0">
                <a:latin typeface="Arial Black" panose="020B0A04020102020204" pitchFamily="34" charset="0"/>
              </a:rPr>
              <a:t>СКРИВАЈУЋИ СЕ ОД ЊЕНОГ ОЦА ПРЕТВАРА СЕ У КАМЕН</a:t>
            </a:r>
          </a:p>
          <a:p>
            <a:r>
              <a:rPr lang="sr-Cyrl-BA" dirty="0">
                <a:latin typeface="Arial Black" panose="020B0A04020102020204" pitchFamily="34" charset="0"/>
              </a:rPr>
              <a:t>ХЕРА ШАЉЕ ЗМИЈЕ ОТРОВНИЦЕ И РАЗАРА ОСТРВО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8974D2-E9E5-4A2E-8EBF-F2C11DB06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04" y="1482939"/>
            <a:ext cx="4352926" cy="49017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464D6B7-6879-4341-BBCF-922B48344C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042" y="1138452"/>
            <a:ext cx="3759026" cy="5055974"/>
          </a:xfrm>
          <a:prstGeom prst="rect">
            <a:avLst/>
          </a:prstGeom>
        </p:spPr>
      </p:pic>
      <p:sp>
        <p:nvSpPr>
          <p:cNvPr id="8" name="Arrow: Curved Left 7">
            <a:extLst>
              <a:ext uri="{FF2B5EF4-FFF2-40B4-BE49-F238E27FC236}">
                <a16:creationId xmlns:a16="http://schemas.microsoft.com/office/drawing/2014/main" xmlns="" id="{8DA34089-CD6E-4B92-BC59-2A6255344EE0}"/>
              </a:ext>
            </a:extLst>
          </p:cNvPr>
          <p:cNvSpPr/>
          <p:nvPr/>
        </p:nvSpPr>
        <p:spPr>
          <a:xfrm>
            <a:off x="3429000" y="986418"/>
            <a:ext cx="371475" cy="41794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>
              <a:solidFill>
                <a:schemeClr val="tx1"/>
              </a:solidFill>
            </a:endParaRPr>
          </a:p>
        </p:txBody>
      </p:sp>
      <p:sp>
        <p:nvSpPr>
          <p:cNvPr id="10" name="Arrow: Bent 9">
            <a:extLst>
              <a:ext uri="{FF2B5EF4-FFF2-40B4-BE49-F238E27FC236}">
                <a16:creationId xmlns:a16="http://schemas.microsoft.com/office/drawing/2014/main" xmlns="" id="{CF60C10E-49D3-46DD-ABD7-AD6704E9D69F}"/>
              </a:ext>
            </a:extLst>
          </p:cNvPr>
          <p:cNvSpPr/>
          <p:nvPr/>
        </p:nvSpPr>
        <p:spPr>
          <a:xfrm rot="10800000">
            <a:off x="9275068" y="4157198"/>
            <a:ext cx="584605" cy="50051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81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56F769-BD93-4D8C-B2D2-7160B7F54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>
                <a:latin typeface="Arial Black" panose="020B0A04020102020204" pitchFamily="34" charset="0"/>
              </a:rPr>
              <a:t>-СЕМЕЛА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CEE168-CEE7-464A-9F32-AB58DCB56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3" y="1425574"/>
            <a:ext cx="10625137" cy="5260975"/>
          </a:xfrm>
        </p:spPr>
        <p:txBody>
          <a:bodyPr>
            <a:normAutofit/>
          </a:bodyPr>
          <a:lstStyle/>
          <a:p>
            <a:r>
              <a:rPr lang="sr-Cyrl-BA" dirty="0">
                <a:latin typeface="Arial Black" panose="020B0A04020102020204" pitchFamily="34" charset="0"/>
              </a:rPr>
              <a:t>СМРТНИЦА, СВЕШТЕНИЦА У ЗЕВСОВОМ ХРАМУ</a:t>
            </a:r>
          </a:p>
          <a:p>
            <a:r>
              <a:rPr lang="sr-Cyrl-BA" dirty="0">
                <a:latin typeface="Arial Black" panose="020B0A04020102020204" pitchFamily="34" charset="0"/>
              </a:rPr>
              <a:t>ЗЕВС ЈЕ ОСВАЈА У ОБЛИКУ ОРЛА</a:t>
            </a:r>
          </a:p>
          <a:p>
            <a:r>
              <a:rPr lang="sr-Cyrl-BA" dirty="0">
                <a:latin typeface="Arial Black" panose="020B0A04020102020204" pitchFamily="34" charset="0"/>
              </a:rPr>
              <a:t>ХЕРА САЗНАЈЕ НАКОН ШТО СЕМЕЛА ЗАТРУДНИ</a:t>
            </a:r>
          </a:p>
          <a:p>
            <a:r>
              <a:rPr lang="sr-Cyrl-BA" dirty="0">
                <a:latin typeface="Arial Black" panose="020B0A04020102020204" pitchFamily="34" charset="0"/>
              </a:rPr>
              <a:t>ХЕРА ЈОЈ ИЗНОСИ СВОЈЕ СУМЊЕ ДА БИ ОРАО МОГАО БИТИ ЗЕВС</a:t>
            </a:r>
          </a:p>
          <a:p>
            <a:r>
              <a:rPr lang="sr-Cyrl-BA" dirty="0">
                <a:latin typeface="Arial Black" panose="020B0A04020102020204" pitchFamily="34" charset="0"/>
              </a:rPr>
              <a:t>СЕМЕЛА МОЛИ ЗЕВСА ДА ЈОЈ СЕ ПРИКАЖЕ У ПРАВОМ ОБЛИКУ</a:t>
            </a:r>
          </a:p>
          <a:p>
            <a:r>
              <a:rPr lang="sr-Cyrl-BA" dirty="0">
                <a:latin typeface="Arial Black" panose="020B0A04020102020204" pitchFamily="34" charset="0"/>
              </a:rPr>
              <a:t>УМИРЕ У </a:t>
            </a:r>
            <a:r>
              <a:rPr lang="sr-Cyrl-BA" dirty="0" smtClean="0">
                <a:latin typeface="Arial Black" panose="020B0A04020102020204" pitchFamily="34" charset="0"/>
              </a:rPr>
              <a:t>ПЛАМЕНУ, </a:t>
            </a:r>
            <a:r>
              <a:rPr lang="sr-Cyrl-BA" dirty="0">
                <a:latin typeface="Arial Black" panose="020B0A04020102020204" pitchFamily="34" charset="0"/>
              </a:rPr>
              <a:t>ЈЕР СМРТНИЦИ НЕ МОГУ ВИДЈЕТИ ЗЕВСА У ПРАВОМ ОБЛИКУ</a:t>
            </a:r>
          </a:p>
          <a:p>
            <a:r>
              <a:rPr lang="sr-Cyrl-BA" dirty="0">
                <a:latin typeface="Arial Black" panose="020B0A04020102020204" pitchFamily="34" charset="0"/>
              </a:rPr>
              <a:t>ЗЕВС СПАШАВА НЕРОЂЕНОГ СИНА, ДИОНИСА, КОЈИ МАЈКУ ВРАЋА ИЗ ХАДА НА ОЛИМП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DACE8F7-FF6B-46F9-A737-FCDA89E74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1354915"/>
            <a:ext cx="3743325" cy="5189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BFC88E0-E276-4291-9CA3-7E0DABC357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469" y="1354915"/>
            <a:ext cx="6115050" cy="4198392"/>
          </a:xfrm>
          <a:prstGeom prst="rect">
            <a:avLst/>
          </a:prstGeom>
        </p:spPr>
      </p:pic>
      <p:sp>
        <p:nvSpPr>
          <p:cNvPr id="8" name="Arrow: Bent-Up 7">
            <a:extLst>
              <a:ext uri="{FF2B5EF4-FFF2-40B4-BE49-F238E27FC236}">
                <a16:creationId xmlns:a16="http://schemas.microsoft.com/office/drawing/2014/main" xmlns="" id="{017D2984-9F1F-4EFD-BF0B-85F4252ACC8A}"/>
              </a:ext>
            </a:extLst>
          </p:cNvPr>
          <p:cNvSpPr/>
          <p:nvPr/>
        </p:nvSpPr>
        <p:spPr>
          <a:xfrm>
            <a:off x="10272713" y="5557838"/>
            <a:ext cx="354806" cy="42862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516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780</Words>
  <Application>Microsoft Office PowerPoint</Application>
  <PresentationFormat>Widescreen</PresentationFormat>
  <Paragraphs>141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Office Theme</vt:lpstr>
      <vt:lpstr>2. ЗЕВС У КОНТЕКСТУ ГРЧКЕ МИТОЛОГИЈЕ</vt:lpstr>
      <vt:lpstr>О ЗЕВСУ</vt:lpstr>
      <vt:lpstr>-МЕТИДА</vt:lpstr>
      <vt:lpstr>-ХЕРА</vt:lpstr>
      <vt:lpstr>-РЕЈА И ДЕМЕТРА</vt:lpstr>
      <vt:lpstr>-ЛЕТА</vt:lpstr>
      <vt:lpstr>-НИОБА</vt:lpstr>
      <vt:lpstr>-ЕГИНА</vt:lpstr>
      <vt:lpstr>-СЕМЕЛА</vt:lpstr>
      <vt:lpstr>-ЕУРОПА И АЛКМЕНА</vt:lpstr>
      <vt:lpstr>-ГАНИМЕД</vt:lpstr>
      <vt:lpstr>-СПИСАК ЗЕВСОВИХ ЖЕНА И ДЈЕЦЕ</vt:lpstr>
      <vt:lpstr>ЗАКЉУЧАК</vt:lpstr>
      <vt:lpstr>ЗАКЉУЧАК!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ЗЕВС У ГРЧКОЈ МИТОЛОГИЈИ</dc:title>
  <dc:creator>PC</dc:creator>
  <cp:lastModifiedBy>Dragan</cp:lastModifiedBy>
  <cp:revision>28</cp:revision>
  <dcterms:created xsi:type="dcterms:W3CDTF">2020-05-26T08:10:39Z</dcterms:created>
  <dcterms:modified xsi:type="dcterms:W3CDTF">2020-06-11T19:11:42Z</dcterms:modified>
</cp:coreProperties>
</file>