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88" r:id="rId15"/>
    <p:sldId id="289" r:id="rId16"/>
    <p:sldId id="290" r:id="rId17"/>
    <p:sldId id="291" r:id="rId18"/>
    <p:sldId id="292" r:id="rId19"/>
    <p:sldId id="293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s-Latn-BA"/>
              <a:t>Kliknite da biste uredili stilove prototipa naslova</a:t>
            </a:r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s-Latn-BA"/>
              <a:t>Kliknite da biste dodali stil podnaslova prototipa</a:t>
            </a:r>
            <a:endParaRPr lang="sr-Latn-R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742C-DECE-49B4-86AD-9342C8C54C03}" type="datetimeFigureOut">
              <a:rPr lang="sr-Latn-RS" smtClean="0"/>
              <a:t>3.2.2022.</a:t>
            </a:fld>
            <a:endParaRPr lang="sr-Latn-R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6B30-13F1-4CAC-8B06-9E9E3CC575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031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da biste uredili stilove prototipa naslova</a:t>
            </a:r>
            <a:endParaRPr lang="sr-Latn-R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sr-Latn-R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742C-DECE-49B4-86AD-9342C8C54C03}" type="datetimeFigureOut">
              <a:rPr lang="sr-Latn-RS" smtClean="0"/>
              <a:t>3.2.2022.</a:t>
            </a:fld>
            <a:endParaRPr lang="sr-Latn-R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6B30-13F1-4CAC-8B06-9E9E3CC575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56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s-Latn-BA"/>
              <a:t>Kliknite da biste uredili stilove prototipa naslova</a:t>
            </a:r>
            <a:endParaRPr lang="sr-Latn-R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sr-Latn-R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742C-DECE-49B4-86AD-9342C8C54C03}" type="datetimeFigureOut">
              <a:rPr lang="sr-Latn-RS" smtClean="0"/>
              <a:t>3.2.2022.</a:t>
            </a:fld>
            <a:endParaRPr lang="sr-Latn-R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6B30-13F1-4CAC-8B06-9E9E3CC575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077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da biste uredili stilove prototipa naslova</a:t>
            </a:r>
            <a:endParaRPr lang="sr-Latn-R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sr-Latn-R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742C-DECE-49B4-86AD-9342C8C54C03}" type="datetimeFigureOut">
              <a:rPr lang="sr-Latn-RS" smtClean="0"/>
              <a:t>3.2.2022.</a:t>
            </a:fld>
            <a:endParaRPr lang="sr-Latn-R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6B30-13F1-4CAC-8B06-9E9E3CC575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0854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s-Latn-BA"/>
              <a:t>Kliknite da biste uredili stilove prototipa naslova</a:t>
            </a:r>
            <a:endParaRPr lang="sr-Latn-R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742C-DECE-49B4-86AD-9342C8C54C03}" type="datetimeFigureOut">
              <a:rPr lang="sr-Latn-RS" smtClean="0"/>
              <a:t>3.2.2022.</a:t>
            </a:fld>
            <a:endParaRPr lang="sr-Latn-R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6B30-13F1-4CAC-8B06-9E9E3CC575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3032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da biste uredili stilove prototipa naslova</a:t>
            </a:r>
            <a:endParaRPr lang="sr-Latn-R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sr-Latn-R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sr-Latn-R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742C-DECE-49B4-86AD-9342C8C54C03}" type="datetimeFigureOut">
              <a:rPr lang="sr-Latn-RS" smtClean="0"/>
              <a:t>3.2.2022.</a:t>
            </a:fld>
            <a:endParaRPr lang="sr-Latn-R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6B30-13F1-4CAC-8B06-9E9E3CC575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0478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s-Latn-BA"/>
              <a:t>Kliknite da biste uredili stilove prototipa naslova</a:t>
            </a:r>
            <a:endParaRPr lang="sr-Latn-R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sr-Latn-R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sr-Latn-R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742C-DECE-49B4-86AD-9342C8C54C03}" type="datetimeFigureOut">
              <a:rPr lang="sr-Latn-RS" smtClean="0"/>
              <a:t>3.2.2022.</a:t>
            </a:fld>
            <a:endParaRPr lang="sr-Latn-R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6B30-13F1-4CAC-8B06-9E9E3CC575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3299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da biste uredili stilove prototipa naslova</a:t>
            </a:r>
            <a:endParaRPr lang="sr-Latn-R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742C-DECE-49B4-86AD-9342C8C54C03}" type="datetimeFigureOut">
              <a:rPr lang="sr-Latn-RS" smtClean="0"/>
              <a:t>3.2.2022.</a:t>
            </a:fld>
            <a:endParaRPr lang="sr-Latn-R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6B30-13F1-4CAC-8B06-9E9E3CC575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9626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742C-DECE-49B4-86AD-9342C8C54C03}" type="datetimeFigureOut">
              <a:rPr lang="sr-Latn-RS" smtClean="0"/>
              <a:t>3.2.2022.</a:t>
            </a:fld>
            <a:endParaRPr lang="sr-Latn-R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6B30-13F1-4CAC-8B06-9E9E3CC575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82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s-Latn-BA"/>
              <a:t>Kliknite da biste uredili stilove prototipa naslova</a:t>
            </a:r>
            <a:endParaRPr lang="sr-Latn-R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sr-Latn-R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742C-DECE-49B4-86AD-9342C8C54C03}" type="datetimeFigureOut">
              <a:rPr lang="sr-Latn-RS" smtClean="0"/>
              <a:t>3.2.2022.</a:t>
            </a:fld>
            <a:endParaRPr lang="sr-Latn-R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6B30-13F1-4CAC-8B06-9E9E3CC575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818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s-Latn-BA"/>
              <a:t>Kliknite da biste uredili stilove prototipa naslova</a:t>
            </a:r>
            <a:endParaRPr lang="sr-Latn-R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s-Latn-BA"/>
              <a:t>Kliknite da biste uredili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5742C-DECE-49B4-86AD-9342C8C54C03}" type="datetimeFigureOut">
              <a:rPr lang="sr-Latn-RS" smtClean="0"/>
              <a:t>3.2.2022.</a:t>
            </a:fld>
            <a:endParaRPr lang="sr-Latn-R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76B30-13F1-4CAC-8B06-9E9E3CC575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7126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/>
              <a:t>Kliknite da biste uredili stilove prototipa naslova</a:t>
            </a:r>
            <a:endParaRPr lang="sr-Latn-R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/>
              <a:t>Kliknite da biste uredili stilove teksta prototipa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sr-Latn-R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5742C-DECE-49B4-86AD-9342C8C54C03}" type="datetimeFigureOut">
              <a:rPr lang="sr-Latn-RS" smtClean="0"/>
              <a:t>3.2.2022.</a:t>
            </a:fld>
            <a:endParaRPr lang="sr-Latn-R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76B30-13F1-4CAC-8B06-9E9E3CC575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876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Замјенице</a:t>
            </a:r>
            <a:endParaRPr lang="sr-Latn-R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47103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0801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ријечи </a:t>
            </a:r>
            <a:r>
              <a:rPr lang="sr-Cyrl-B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исти и сам 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можемо убројити у замјенице. 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Напомена: погрешно је употребљавати </a:t>
            </a:r>
            <a:r>
              <a:rPr lang="sr-Cyrl-B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исти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умјесто он. 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Осман нема морала. 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Исти крши закон.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је ријеч </a:t>
            </a:r>
            <a:r>
              <a:rPr lang="sr-Cyrl-B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(он сам је то урадио) у значењу он нешто ради</a:t>
            </a: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мијења се по замјеничкој деклинацији</a:t>
            </a: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ако је у значењу „без и гдје икога“ мијења се као придјев. 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74143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7328" y="1"/>
            <a:ext cx="12144672" cy="6080126"/>
          </a:xfrm>
        </p:spPr>
        <p:txBody>
          <a:bodyPr/>
          <a:lstStyle/>
          <a:p>
            <a:pPr marL="0" lvl="0" indent="0">
              <a:buNone/>
            </a:pP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Упитно – односне замјенице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 као питања за лице, предмете и друге појмове, за њихов квалитет, односно за њихова својства (особине) или се односе на ријеч која је споменута у реченици.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деклинацији су исте и упитне и односне, а различите су по функцији.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куца –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упитна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Ја не знам ко куца –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односна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63896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116633"/>
            <a:ext cx="12192000" cy="5963494"/>
          </a:xfrm>
        </p:spPr>
        <p:txBody>
          <a:bodyPr/>
          <a:lstStyle/>
          <a:p>
            <a:pPr marL="0" indent="0">
              <a:buNone/>
            </a:pPr>
            <a:r>
              <a:rPr lang="sr-Cyrl-BA" i="1" dirty="0"/>
              <a:t>                            </a:t>
            </a: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Ко, шта   именичке замјенице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који       која        које                 који       које       која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какав     каква    какво               какви    какве     каква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колики   колика   колико           колики   колике  колика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чији         чија        чије                чији       чије       чија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36210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116633"/>
            <a:ext cx="12192000" cy="5963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ко, шта – именичке замјенице јер обје замјењују  именицу 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куца?   Јован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једеш?  воће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Ова замјеница не разликује род и нема облике за множину 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Који, чији, какав, колики – придјевске замјенице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46393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116632"/>
            <a:ext cx="12192000" cy="6741367"/>
          </a:xfrm>
        </p:spPr>
        <p:txBody>
          <a:bodyPr/>
          <a:lstStyle/>
          <a:p>
            <a:pPr marL="0" lvl="0" indent="0">
              <a:buNone/>
            </a:pPr>
            <a:endParaRPr lang="sr-Latn-R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Latn-R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sr-Cyrl-B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Неодређене замјенице </a:t>
            </a:r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упућују на неодређене појмове, бића, предмете,</a:t>
            </a:r>
            <a:r>
              <a:rPr lang="sr-Cyrl-B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својства или количину. Оне замјењују именице, придјеве и бројеве који су неодређени или непознати. Оне настају од облика упитно – односних замјеница, испред њих се убацују префикси – не, - и. – што, - те,  суфикс  - год ( неко, нешто, ико, ишта, што, шта, штогод) </a:t>
            </a:r>
            <a:endParaRPr lang="sr-Latn-R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55706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19336" y="116632"/>
            <a:ext cx="11953328" cy="65527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неки            нека          неко                     неки              неке          нека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понеки      понека      понеко                  понеки        понеке       понека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некакав    некаква    некакво             некакви       некакве      некаква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неколик    неколика    неколико          неколики     неколике      неколика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нечији      нечија         нечије                    нечији        нечије          нечија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99405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r>
              <a:rPr lang="sr-Latn-RS" i="1" dirty="0"/>
              <a:t>  </a:t>
            </a:r>
          </a:p>
          <a:p>
            <a:pPr marL="0" indent="0">
              <a:buNone/>
            </a:pPr>
            <a:r>
              <a:rPr lang="sr-Latn-RS" i="1" dirty="0"/>
              <a:t>        5) </a:t>
            </a:r>
            <a:r>
              <a:rPr lang="sr-Cyrl-BA" b="1" dirty="0"/>
              <a:t>одричне замјенице</a:t>
            </a:r>
            <a:endParaRPr lang="sr-Latn-RS" dirty="0"/>
          </a:p>
          <a:p>
            <a:endParaRPr lang="sr-Latn-RS" dirty="0"/>
          </a:p>
          <a:p>
            <a:pPr marL="0" indent="0">
              <a:buNone/>
            </a:pPr>
            <a:r>
              <a:rPr lang="sr-Cyrl-BA" i="1" dirty="0"/>
              <a:t>никоји         никоја       никоје                никоји        никоје        никоја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Cyrl-BA" i="1" dirty="0"/>
              <a:t>никакав     никаква     никакво          никакви   никакве       никаква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Cyrl-BA" i="1" dirty="0"/>
              <a:t>ничији       ничија       ничије                ничији        ничије          ничија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67764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19336" y="116632"/>
            <a:ext cx="11953328" cy="662473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Опште замјенице 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упућују на уопштен број јединки које својом цјелокупношћу означавају нешто уопштено уз именице уз коју стоје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сваки            свака          свако               сваки          сваке           свака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 који        ма која       ма које            ма који       ма које        ма која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год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било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му драго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икоји                                       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овакав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31572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91344" y="188640"/>
            <a:ext cx="11881320" cy="64087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какав год                                              </a:t>
            </a:r>
            <a:r>
              <a:rPr lang="sr-Cyrl-B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се суфикс год пише састављено 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 какав                                               </a:t>
            </a:r>
            <a:r>
              <a:rPr lang="sr-Cyrl-B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 замјеницу, тада она има неодређено 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какав било                                            </a:t>
            </a:r>
            <a:r>
              <a:rPr lang="sr-Cyrl-B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значење</a:t>
            </a: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когод= неко 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какав му драго                                    </a:t>
            </a:r>
            <a:r>
              <a:rPr lang="sr-Cyrl-B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када   се суфикс – год пише одвојен</a:t>
            </a: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икакав                                                 </a:t>
            </a:r>
            <a:r>
              <a:rPr lang="sr-Cyrl-B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онда има опште значење</a:t>
            </a: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васколик                                               Ко год дође нека ми се јави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 год 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колики год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 колики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Иколик</a:t>
            </a:r>
            <a:endParaRPr lang="sr-Cyrl-BA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иколики </a:t>
            </a:r>
            <a:endParaRPr lang="sr-Latn-R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07098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116632"/>
            <a:ext cx="12192000" cy="6741367"/>
          </a:xfrm>
        </p:spPr>
        <p:txBody>
          <a:bodyPr/>
          <a:lstStyle/>
          <a:p>
            <a:pPr marL="0" lvl="0" indent="0">
              <a:buNone/>
            </a:pPr>
            <a:endParaRPr lang="sr-Latn-R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Latn-R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sr-Cyrl-B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Неодређене замјенице </a:t>
            </a:r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упућују на неодређене појмове, бића, предмете,</a:t>
            </a:r>
            <a:r>
              <a:rPr lang="sr-Cyrl-B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својства или количину. Оне замјењују именице, придјеве и бројеве који су неодређени или непознати. Оне настају од облика упитно – односних замјеница, испред њих се убацују префикси – не, </a:t>
            </a:r>
            <a:r>
              <a:rPr lang="sr-Cyrl-BA" sz="440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што, - те,  суфикс  - год ( неко, нешто, ико, ишта, што, шта, </a:t>
            </a:r>
            <a:r>
              <a:rPr lang="sr-Cyrl-BA" sz="4400">
                <a:latin typeface="Times New Roman" panose="02020603050405020304" pitchFamily="18" charset="0"/>
                <a:cs typeface="Times New Roman" panose="02020603050405020304" pitchFamily="18" charset="0"/>
              </a:rPr>
              <a:t>штогод). </a:t>
            </a:r>
            <a:endParaRPr lang="sr-Latn-R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18979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080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ЗАМЈЕНИЦЕ</a:t>
            </a:r>
            <a:endParaRPr lang="sr-Latn-R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Замјенице </a:t>
            </a:r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промјенљива врста ријечи које упућују на одређена лица, предмете или појаве. Могу бити самосталне и несамосталне и могу вршити функцију именица (именичке – ја, ти, ко.....) и функцију придјева (придјевске – овај, наш, сваки).</a:t>
            </a:r>
            <a:endParaRPr lang="sr-Latn-R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90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0801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B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Именичке замјенице 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самосталне ријечи. Ту спадају: 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B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Личне замјенице 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прво, друго, треће лице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B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Лична замјеница </a:t>
            </a: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свако лице (себе, се)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B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Неличне замјенице: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Упитно – односне замјенице за лица и ствари (ко, шта)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Неодређене замјенице (неко, нешто, понеко понешто, когод, шта год)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Одричне (нико, ништа)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B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Опште (свако, свашта, ма ко, ма шта, било ко, ико, ишта)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4484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080126"/>
          </a:xfrm>
        </p:spPr>
        <p:txBody>
          <a:bodyPr/>
          <a:lstStyle/>
          <a:p>
            <a:pPr marL="0" indent="0">
              <a:buNone/>
            </a:pPr>
            <a:endParaRPr lang="sr-Cyrl-BA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Придјевске замјенице </a:t>
            </a:r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 као и придјеви чију функцију врше несамосталне ријечи. По значењу придјевске замјенице могу бити: </a:t>
            </a:r>
            <a:endParaRPr lang="sr-Latn-R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Присвојне (посесивне замјенице) </a:t>
            </a:r>
            <a:r>
              <a:rPr lang="sr-Cyrl-B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којима се казује коме лицу нешто припада. </a:t>
            </a:r>
            <a:endParaRPr lang="sr-Latn-R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7994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116633"/>
            <a:ext cx="12192000" cy="5963494"/>
          </a:xfrm>
        </p:spPr>
        <p:txBody>
          <a:bodyPr/>
          <a:lstStyle/>
          <a:p>
            <a:pPr marL="0" indent="0">
              <a:buNone/>
            </a:pPr>
            <a:r>
              <a:rPr lang="sr-Cyrl-BA" i="1" dirty="0"/>
              <a:t>    </a:t>
            </a: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мој           моја          моје         моји         моје          моја 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наш          наша         наше       наши        наше        наша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његов       његова       његово    његови    његове      његова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њен           њена          њено       њени        њене         њена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или 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њезин       њезина        њезино     њезини   њезине     њезина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           ваша           ваше         ваши       ваше         ваше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њихови      њихова       њихово      њихови   њихове     њихова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97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116633"/>
            <a:ext cx="12192000" cy="59634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њин               њина           њино       њини         њине        њина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свој               своја           своје       своји         своје         своја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1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08012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sr-Cyrl-BA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Показне (демонстративне) замјенице </a:t>
            </a:r>
            <a:r>
              <a:rPr lang="sr-Cyrl-B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којима се упућује (показује) на бића, предмете и појаве у близини (даљини) судионика у разговору</a:t>
            </a:r>
            <a:endParaRPr lang="sr-Latn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лице једнине и множине</a:t>
            </a:r>
            <a:endParaRPr lang="sr-Latn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Овај      ова      ово     ови     ове      ова</a:t>
            </a:r>
            <a:endParaRPr lang="sr-Latn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 лице једнине и множине </a:t>
            </a:r>
            <a:endParaRPr lang="sr-Latn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тај        та       то     ти      те       та</a:t>
            </a:r>
            <a:endParaRPr lang="sr-Latn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онај     она      оно    они     оне      она – 3 лице једнине </a:t>
            </a:r>
            <a:endParaRPr lang="sr-Latn-R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0968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116633"/>
            <a:ext cx="12192000" cy="5963494"/>
          </a:xfrm>
        </p:spPr>
        <p:txBody>
          <a:bodyPr/>
          <a:lstStyle/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квалитет (какав)                   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једнина                                            множина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овакав     оваква     овакво               овакви    овакво   оваква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такав     таква      такво                такви    такве     таква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онакав   онаква     онакво               онакви   онакве    онаква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25988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0801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количина (колико)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једнина                                           множина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оволики   оволика   овилико            овилики   оволике   оволика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толики   толика     толико            такви      такве        таква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онолики   онолика   онолико        онолики    онолике      онолика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64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873</Words>
  <Application>Microsoft Office PowerPoint</Application>
  <PresentationFormat>Широки екран</PresentationFormat>
  <Paragraphs>131</Paragraphs>
  <Slides>19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4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tema</vt:lpstr>
      <vt:lpstr>Замјенице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Замјенице</dc:title>
  <dc:creator>win 7</dc:creator>
  <cp:lastModifiedBy>Sanja D</cp:lastModifiedBy>
  <cp:revision>6</cp:revision>
  <dcterms:created xsi:type="dcterms:W3CDTF">2020-11-20T20:17:32Z</dcterms:created>
  <dcterms:modified xsi:type="dcterms:W3CDTF">2022-02-03T21:19:47Z</dcterms:modified>
</cp:coreProperties>
</file>