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EFC0BBB-F321-444B-9173-950884E2F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7599DBA1-A0C8-49D7-8874-AD7494232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/>
              <a:t>Кликните и уредите стил поднаслова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06159469-8A8A-4B38-BB21-FB0EC4C7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E44F6425-FA9F-4D4B-AD60-D2BC4F27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E99FCDAA-E1D5-4B55-9C53-97346730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8979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6221FC4E-93DC-4962-AB2E-4A642314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0CAF161C-9478-43F2-96AA-EF3212B77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3582A630-2F2F-4D76-BC80-00E6630F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7E7F0454-762E-4061-8A64-69809B46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4F74E89E-F5AF-4FA9-A4A7-E3E5542E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5745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0B08B3B2-E1BC-4612-94C5-E586E6577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FE000B49-DCC0-479B-95AF-B0E84A744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99FE061F-4356-4CF0-BFC9-E66153BA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67479157-C89E-4C8F-9A49-747682C9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02BA9051-5544-4ED0-97D8-E8594F4D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12620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BB5100A-3DF2-4565-BC6D-2F686D2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C221666D-85B3-4D72-8237-4E29CECAB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4E78F74B-685C-452D-837F-DF620A16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F1A9792E-4ACC-452B-AD9A-14236FCB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802FFED8-3B78-4EBB-8BD6-3B18E4DD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5860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8621546-173A-4A5E-9989-A97BEA67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C0BF4D1F-083D-450F-B96F-506EA14DC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B958BFD2-E5E0-4110-84FD-1BD480DE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B6F7579C-FC99-4AF4-A976-A1AD2F20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B3585981-5E33-456A-A526-6F367CFC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9930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F4E5A7B-11B6-4F38-9ACA-F2D4B406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FDAF67C3-ECC0-4ECD-A130-B79C6DF49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31868A26-4F2D-48B7-81F5-99DA414EC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52B1E972-586E-4466-B19D-19FED4C5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79E8FC24-F0BB-4BCF-B2AB-DD0D029D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48BD6C12-D965-47D8-AFF1-87072D1D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1158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EBF1979-A248-47E6-8C5D-5C035D4C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E073636D-C071-4114-A4E1-A5A2791D2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CAB2E4F6-E1FE-423D-B538-4B5F5A275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5D837BDA-5289-442E-8914-B3A23D223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84E78A79-4970-4F07-BE1C-70EA67FF9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CFD46240-3CC8-48BF-9D2A-12F21449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F3179507-79BC-4548-B9BB-7EC4D27B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CAA9E61C-FD45-4FF5-A855-34B98760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2176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0D51686-0A34-48A0-ACC4-7D214F20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64E41442-DBC7-4213-8E49-EA2840B3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89D423AE-BEC4-4938-88A7-86DBB27D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7CD90FFF-7A8C-43DB-993C-39C4C467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00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C1BB8C-D4E5-486C-91B9-068DF9DC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51D29AA5-5B6F-4925-B05C-E2E0F178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071A3C27-188B-4CB8-9B05-CF59E57E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4322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0D61E62-5655-4E49-9612-CB1A564A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FEC157CC-BB50-4860-9C06-CD0FDCD7F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2A1C8942-C0C9-4183-BDD4-CCD4D0AE2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8DB6F4AC-C7DE-4835-AB5A-036F601D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53EF8186-119A-45FA-BC89-EAC596D1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EE8A6C87-7501-49C3-967F-7D1C03D4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4130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804CA428-4CED-4DEC-B1DD-C4893B04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EE2E3973-3DCC-41AE-A6EF-E7EFB1EE0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157E3FFB-ACD4-4520-BA52-8A340D841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9D4B2F19-96FC-41DF-9F5C-6E0F408D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71718219-6299-4EA8-A3E8-ABA029DA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6D751BAD-40A2-4189-AF8E-6DAAC8C5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6453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>
            <a:extLst>
              <a:ext uri="{FF2B5EF4-FFF2-40B4-BE49-F238E27FC236}">
                <a16:creationId xmlns:a16="http://schemas.microsoft.com/office/drawing/2014/main" id="{5293E3CB-19BB-47BF-B5B0-DEE7B13E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69370D97-431E-40F7-9F66-9D69D75B6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B5FA7C71-E05E-4955-8FC6-A570467A3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755-8F04-4D38-9780-75CA31E2C0B6}" type="datetimeFigureOut">
              <a:rPr lang="sr-Cyrl-RS" smtClean="0"/>
              <a:t>07.11.2021.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2CB8FF63-F93C-499B-97DF-08CFD5984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44836C98-E819-4845-B74F-E195BECDC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6E29-8F03-46DA-8961-07EA3D572AD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0139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283126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„ВЕЧИТИ МЛАДОЖЕЊА“</a:t>
            </a:r>
            <a:b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ЈАКОВ ИГЊАТОВИЋ ЈАША</a:t>
            </a:r>
            <a:b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19" y="4799242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новембар 2021. године                      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80803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8"/>
            <a:ext cx="7258639" cy="5348930"/>
          </a:xfrm>
        </p:spPr>
        <p:txBody>
          <a:bodyPr>
            <a:noAutofit/>
          </a:bodyPr>
          <a:lstStyle/>
          <a:p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781" y="504700"/>
            <a:ext cx="4188644" cy="3247005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60D7A989-CBD4-48EC-BAA2-82ABEB8B33CA}"/>
              </a:ext>
            </a:extLst>
          </p:cNvPr>
          <p:cNvSpPr txBox="1"/>
          <p:nvPr/>
        </p:nvSpPr>
        <p:spPr>
          <a:xfrm>
            <a:off x="1611984" y="490194"/>
            <a:ext cx="35916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4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3.група</a:t>
            </a:r>
            <a:endParaRPr lang="sr-Latn-RS" sz="20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реализам,</a:t>
            </a:r>
          </a:p>
          <a:p>
            <a:pPr marL="342900" indent="-342900">
              <a:buFontTx/>
              <a:buChar char="-"/>
            </a:pPr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хумор,</a:t>
            </a:r>
          </a:p>
          <a:p>
            <a:pPr marL="285750" indent="-285750">
              <a:buFontTx/>
              <a:buChar char="-"/>
            </a:pPr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савремена тематика,</a:t>
            </a:r>
          </a:p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свевремени односи у породици…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2000" decel="2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8"/>
            <a:ext cx="7258639" cy="5348930"/>
          </a:xfrm>
        </p:spPr>
        <p:txBody>
          <a:bodyPr>
            <a:noAutofit/>
          </a:bodyPr>
          <a:lstStyle/>
          <a:p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781" y="504700"/>
            <a:ext cx="4188644" cy="3247005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60D7A989-CBD4-48EC-BAA2-82ABEB8B33CA}"/>
              </a:ext>
            </a:extLst>
          </p:cNvPr>
          <p:cNvSpPr txBox="1"/>
          <p:nvPr/>
        </p:nvSpPr>
        <p:spPr>
          <a:xfrm>
            <a:off x="150829" y="534030"/>
            <a:ext cx="11265031" cy="57554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8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група</a:t>
            </a: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Шамика</a:t>
            </a: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Сву наду  породица је полагала управо у њега. Студирао је права, а отац му је давао новац и више него што је требало, колико год је тражио. Био је елита међу правницима, лијепог лица и изгледа уопште, плијенио је гдје год се појави. У друштву увијек радо виђен, није пио, нити лумповао, карте је играо тек у изабраном и отмјеном друштву. Облачио се по посљедњој моди, увијек са стилом и укусом, а за пријатеља је увијек био ту, пун разумијевања и пожртвовања. Није био добар ђак, међутим поред свих малоприје поменутих квалитета, многи су му кроз прсте гледали.</a:t>
            </a:r>
          </a:p>
          <a:p>
            <a:endParaRPr lang="ru-RU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Стално је ишао на игранке, разне балове, плесове или позориште, за то је увијек био расположен, а такође је свирао флауту и гитару и лијепо пјевао. Једини проблем био је тај што није могао да се ожени.</a:t>
            </a:r>
          </a:p>
          <a:p>
            <a:endParaRPr lang="ru-RU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Једна, помало чудна ствар била је та да је Шамика цио живот провео у женском друштву. У дјетињству, међу сестрама, а по вишим школама и кућама  углавном је био у њиховом друштву.</a:t>
            </a:r>
          </a:p>
          <a:p>
            <a:endParaRPr lang="ru-RU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Попримио је на неки начин женску нарав (знао је штрикати, плести), давао је тачне описе одјевне комбинације неке жене – какве је хаљине имала и готово никад није боравио у мушком друштву.</a:t>
            </a:r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4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8"/>
            <a:ext cx="7258639" cy="5348930"/>
          </a:xfrm>
        </p:spPr>
        <p:txBody>
          <a:bodyPr>
            <a:noAutofit/>
          </a:bodyPr>
          <a:lstStyle/>
          <a:p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781" y="504700"/>
            <a:ext cx="4188644" cy="3247005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60D7A989-CBD4-48EC-BAA2-82ABEB8B33CA}"/>
              </a:ext>
            </a:extLst>
          </p:cNvPr>
          <p:cNvSpPr txBox="1"/>
          <p:nvPr/>
        </p:nvSpPr>
        <p:spPr>
          <a:xfrm>
            <a:off x="150829" y="534030"/>
            <a:ext cx="11265031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група</a:t>
            </a:r>
          </a:p>
          <a:p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Пера</a:t>
            </a: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Пера у младости не заостаје много за Шамиком, лијеп је, галантан и зна да плеше. Једино га бије лош глас због друштва у ком се креће. Пера је у ствари резултат неједнаке родитељске љубави према дјеци. Да се отац према њему понашао другачије, као према Шамики, можда би се Пера другачије понашао и прошао у животу.</a:t>
            </a:r>
          </a:p>
          <a:p>
            <a:endParaRPr lang="ru-RU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Отац је одлучио да се Шамика школује, а да Пера преузме трговину иако он то није желио нити  је имао икаквих афинитета према томе. По природи јако доброг срца, свакоме би помогао па чак и на своју штету. Био је својеглав, пио, коцкао се и кретао у лошем друштву. Започињао је разне послове који би на крају увијек пропадали. Није водио рачуна о финансијама, механи и на крају остаје без ичега. Тек када је остарио схватио је да је гријешио, али је отац већ одавно био мртав и није могао да га моли за опроштај.</a:t>
            </a:r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1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9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002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8"/>
            <a:ext cx="7258639" cy="5348930"/>
          </a:xfrm>
        </p:spPr>
        <p:txBody>
          <a:bodyPr>
            <a:noAutofit/>
          </a:bodyPr>
          <a:lstStyle/>
          <a:p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781" y="504700"/>
            <a:ext cx="4188644" cy="3247005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60D7A989-CBD4-48EC-BAA2-82ABEB8B33CA}"/>
              </a:ext>
            </a:extLst>
          </p:cNvPr>
          <p:cNvSpPr txBox="1"/>
          <p:nvPr/>
        </p:nvSpPr>
        <p:spPr>
          <a:xfrm>
            <a:off x="150829" y="534030"/>
            <a:ext cx="11265031" cy="40934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група</a:t>
            </a:r>
          </a:p>
          <a:p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Софроније </a:t>
            </a:r>
            <a:r>
              <a:rPr lang="sr-Cyrl-RS" sz="20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Кирић</a:t>
            </a:r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Способан трговац, радан, одговоран. Имао је смисао за посао, а његов детаљан опис физичког изгледа, изгледа овако: Када је био парадно обучен, изгледао је као цигански војвода, превише скреће пажњу на себе својим одијелом и тиме жели да покаже своје богатство.</a:t>
            </a:r>
          </a:p>
          <a:p>
            <a:endParaRPr lang="ru-RU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 је зарадио штедећи, а потом је улагао у некретнине, сањао је да ће доћи до инфлације, слиједио је свој сан и тако се обогатио.</a:t>
            </a:r>
          </a:p>
          <a:p>
            <a:r>
              <a:rPr lang="sr-Cyrl-RS" sz="20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Патријахалан</a:t>
            </a:r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</a:t>
            </a:r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који све држи у својим рукама. Веома поштује своју госпођу Соку, али ипак све одлуке доноси он. Кроз његов лик на мало хумористичан начин писац је описао тадашњу буржоазију.</a:t>
            </a:r>
          </a:p>
          <a:p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9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2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403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004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8"/>
            <a:ext cx="7258639" cy="5348930"/>
          </a:xfrm>
        </p:spPr>
        <p:txBody>
          <a:bodyPr>
            <a:noAutofit/>
          </a:bodyPr>
          <a:lstStyle/>
          <a:p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781" y="504700"/>
            <a:ext cx="4188644" cy="3247005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60D7A989-CBD4-48EC-BAA2-82ABEB8B33CA}"/>
              </a:ext>
            </a:extLst>
          </p:cNvPr>
          <p:cNvSpPr txBox="1"/>
          <p:nvPr/>
        </p:nvSpPr>
        <p:spPr>
          <a:xfrm>
            <a:off x="150829" y="534030"/>
            <a:ext cx="11265031" cy="34778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r-Cyrl-RS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КРИТИЧАРИ О Ј. ИГЊАТОВИЋУ</a:t>
            </a:r>
          </a:p>
          <a:p>
            <a:endParaRPr lang="sr-Cyrl-R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Јован Скелић, књижевни критичар, скреће пажњу на њега и истиче је да је он први реалиста у српској књижевности, тј. творац нашег друштвеног романа. Социјални роман треба да пружи здрав хумор, моралну мотивацију и слику друштвеног живота.</a:t>
            </a:r>
          </a:p>
          <a:p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 је романописац и приповједач. Нека од његових најпознатијих дјела су:  “Милан Наранчић”, “Чудан свет”, “Трпен спасен”, као и роман у три књиге под називом “Патница”. Због своје наклоности према Мађарима никада није успио да створи складан однос са средином. Такође, био је веома тврдоглав и темпераментан, па је већи дио живота провео усамљен, а тако и умире у Новом Саду 1889. године.</a:t>
            </a:r>
            <a:endParaRPr lang="sr-Cyrl-R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77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902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283126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98" y="0"/>
            <a:ext cx="5275868" cy="675548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Јаша Игњатовић се родио  у Сентандреји на црквени празник "Првозвани Андреја" 1822. године.</a:t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-Остао рано сироче,</a:t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водио бригу о њему ујак Ђорђе Јаковљевић.</a:t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-Основну школу је учио у мјесту рођења, а гимназију ("латинску школу") у</a:t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Сентандреји, Вацу, Острогону и Пешти.</a:t>
            </a:r>
            <a:endParaRPr lang="sr-Cyrl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7006" y="1631836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90A03F32-5282-442D-8208-AE381231E4B6}"/>
              </a:ext>
            </a:extLst>
          </p:cNvPr>
          <p:cNvSpPr txBox="1"/>
          <p:nvPr/>
        </p:nvSpPr>
        <p:spPr>
          <a:xfrm>
            <a:off x="8559538" y="150829"/>
            <a:ext cx="34690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Завршио је права у Кечкемету, као хусар. Кратко вријеме је био адвокат. У Београду је живио као новинар до 1850, а затим је путовао по свијету. Био је наводно официр легионар у француској колонијалној војсци у Алжиру. </a:t>
            </a:r>
            <a:endParaRPr lang="sr-Cyrl-R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06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283126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53" y="0"/>
            <a:ext cx="4358325" cy="620990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- епика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 - роман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- Угарска</a:t>
            </a:r>
            <a:br>
              <a:rPr lang="ru-RU" sz="3600" dirty="0">
                <a:solidFill>
                  <a:srgbClr val="FFFF00"/>
                </a:solidFill>
              </a:rPr>
            </a:b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 -</a:t>
            </a:r>
            <a:r>
              <a:rPr lang="sr-Cyrl-RS" sz="3600" dirty="0">
                <a:solidFill>
                  <a:srgbClr val="FFFF00"/>
                </a:solidFill>
              </a:rPr>
              <a:t>Прва</a:t>
            </a:r>
            <a:r>
              <a:rPr lang="ru-RU" sz="3600" dirty="0">
                <a:solidFill>
                  <a:srgbClr val="FFFF00"/>
                </a:solidFill>
              </a:rPr>
              <a:t> половина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 19. вијека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-Основна тематика: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 однос између старог и новог свијета, односно старије и млађе генерације.</a:t>
            </a:r>
            <a:endParaRPr lang="sr-Cyrl-RS" sz="3600" dirty="0">
              <a:solidFill>
                <a:srgbClr val="FFFF00"/>
              </a:solidFill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19" y="4799242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5407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53" y="0"/>
            <a:ext cx="7158086" cy="6858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Уредник Летописа Матице српске у периоду 1854—1856, затим „народни секретар“ у Карловцима.</a:t>
            </a:r>
            <a:b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Изабран је за дописног члана Српске краљевске академије 23. јануара 1888. године. Био је, такође, члан Матице српске у Новом Саду и носилац српског ордена Св. Саве.Умро је у Новом Саду јуна 1889. године "уочи Ивандана", где је и сахрањен на Успенском гробљу. Његови потомци данас живе и раде у Пироту.</a:t>
            </a:r>
            <a:endParaRPr lang="sr-Cyrl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878" y="2451968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E409B3E0-4228-4C38-82A0-82A311895F4E}"/>
              </a:ext>
            </a:extLst>
          </p:cNvPr>
          <p:cNvSpPr txBox="1"/>
          <p:nvPr/>
        </p:nvSpPr>
        <p:spPr>
          <a:xfrm>
            <a:off x="7616858" y="235670"/>
            <a:ext cx="43803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књижевни рад Јашин много је утицао писац Сима Милутиновић "Сарајлија". Свом узору је срочио </a:t>
            </a:r>
            <a:r>
              <a:rPr lang="sr-Cyrl-R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пјесму</a:t>
            </a:r>
            <a:r>
              <a:rPr lang="sr-Cyrl-R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1838. године „Песма Милутиновићу“.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Почео је са романтизмом, да би завршио као реалиста.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Творац је реалистичког друштвеног романа код Срба. Најбољи су му романи: Чудан свет, Васа Решпект, Вечити младожења, Стари и нови мајстори и, последњи и најобимнији, Патница. </a:t>
            </a:r>
            <a:endParaRPr lang="sr-Cyrl-R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101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53" y="0"/>
            <a:ext cx="5197311" cy="6777872"/>
          </a:xfrm>
        </p:spPr>
        <p:txBody>
          <a:bodyPr>
            <a:noAutofit/>
          </a:bodyPr>
          <a:lstStyle/>
          <a:p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тематика: сукоб очева и синова.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 су снажни, одважни, срчани људи који су радом и самоодрицањем стекли имања и породични углед, док су синови нерадници, помодари, слабићи, људи без воље, животне енергије, смисла за посао и расипници.</a:t>
            </a:r>
            <a:endParaRPr lang="sr-Cyrl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878" y="2451968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2087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53" y="0"/>
            <a:ext cx="6649039" cy="6777872"/>
          </a:xfrm>
        </p:spPr>
        <p:txBody>
          <a:bodyPr>
            <a:noAutofit/>
          </a:bodyPr>
          <a:lstStyle/>
          <a:p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 у групи (професор уводи и објашњава ученицима рад и очекиване исходе)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1.група – Успон и пад српске трговачке породице;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група – Успон и богаћење тројице другова;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група – Стил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приповиједања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упачетљиви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сценски мотиви;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група – Лик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Шамике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група –  Пера (опис лика);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група – Лик Софронија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Кирића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878" y="2451968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21430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53" y="0"/>
            <a:ext cx="8138474" cy="7503736"/>
          </a:xfrm>
        </p:spPr>
        <p:txBody>
          <a:bodyPr>
            <a:noAutofit/>
          </a:bodyPr>
          <a:lstStyle/>
          <a:p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рада у групи!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Исходи: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група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који начин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Софоније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стиже до богатства (ученици образлажу нагло богаћење, за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вријеме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Бонапартиних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ратова, куповину некретнина,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избјегавање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девалвације)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-Софроније не жели да прода своју механу;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Велики план са друговима (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Чамча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Кречмар</a:t>
            </a: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878" y="2451968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8013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9"/>
            <a:ext cx="7258639" cy="688158"/>
          </a:xfrm>
        </p:spPr>
        <p:txBody>
          <a:bodyPr>
            <a:noAutofit/>
          </a:bodyPr>
          <a:lstStyle/>
          <a:p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СОФРОНИЈЕ КИРИЋ И СОФИЈА 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878" y="2451968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9173B02C-4086-4924-A038-2C97F6E12520}"/>
              </a:ext>
            </a:extLst>
          </p:cNvPr>
          <p:cNvSpPr txBox="1"/>
          <p:nvPr/>
        </p:nvSpPr>
        <p:spPr>
          <a:xfrm>
            <a:off x="230956" y="2289620"/>
            <a:ext cx="2078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ШАМИКА</a:t>
            </a:r>
          </a:p>
        </p:txBody>
      </p:sp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B7EE1F17-5B5C-4953-8EE2-029377203FAA}"/>
              </a:ext>
            </a:extLst>
          </p:cNvPr>
          <p:cNvSpPr txBox="1"/>
          <p:nvPr/>
        </p:nvSpPr>
        <p:spPr>
          <a:xfrm>
            <a:off x="2469822" y="2211436"/>
            <a:ext cx="1451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ПЕРА</a:t>
            </a:r>
          </a:p>
        </p:txBody>
      </p:sp>
      <p:sp>
        <p:nvSpPr>
          <p:cNvPr id="7" name="Оквир за текст 6">
            <a:extLst>
              <a:ext uri="{FF2B5EF4-FFF2-40B4-BE49-F238E27FC236}">
                <a16:creationId xmlns:a16="http://schemas.microsoft.com/office/drawing/2014/main" id="{0CF3E2E3-BC50-437A-BDA7-DEBF19B0538F}"/>
              </a:ext>
            </a:extLst>
          </p:cNvPr>
          <p:cNvSpPr txBox="1"/>
          <p:nvPr/>
        </p:nvSpPr>
        <p:spPr>
          <a:xfrm>
            <a:off x="6546133" y="2070548"/>
            <a:ext cx="146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ЛЕНКА</a:t>
            </a:r>
          </a:p>
        </p:txBody>
      </p:sp>
      <p:sp>
        <p:nvSpPr>
          <p:cNvPr id="8" name="Оквир за текст 7">
            <a:extLst>
              <a:ext uri="{FF2B5EF4-FFF2-40B4-BE49-F238E27FC236}">
                <a16:creationId xmlns:a16="http://schemas.microsoft.com/office/drawing/2014/main" id="{84090535-3A14-48C1-9BBE-1495EB2A9D81}"/>
              </a:ext>
            </a:extLst>
          </p:cNvPr>
          <p:cNvSpPr txBox="1"/>
          <p:nvPr/>
        </p:nvSpPr>
        <p:spPr>
          <a:xfrm>
            <a:off x="8107840" y="2155837"/>
            <a:ext cx="2055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ПЕЛАГИЈА</a:t>
            </a:r>
          </a:p>
        </p:txBody>
      </p:sp>
      <p:sp>
        <p:nvSpPr>
          <p:cNvPr id="9" name="Оквир за текст 8">
            <a:extLst>
              <a:ext uri="{FF2B5EF4-FFF2-40B4-BE49-F238E27FC236}">
                <a16:creationId xmlns:a16="http://schemas.microsoft.com/office/drawing/2014/main" id="{1BCBC591-9F1B-498D-AE11-B64ED2E2E805}"/>
              </a:ext>
            </a:extLst>
          </p:cNvPr>
          <p:cNvSpPr txBox="1"/>
          <p:nvPr/>
        </p:nvSpPr>
        <p:spPr>
          <a:xfrm>
            <a:off x="10293285" y="2039206"/>
            <a:ext cx="1732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КАТИЦА</a:t>
            </a:r>
          </a:p>
        </p:txBody>
      </p: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E8D01415-AE35-4391-BC16-4D28DDB88F47}"/>
              </a:ext>
            </a:extLst>
          </p:cNvPr>
          <p:cNvCxnSpPr>
            <a:cxnSpLocks/>
          </p:cNvCxnSpPr>
          <p:nvPr/>
        </p:nvCxnSpPr>
        <p:spPr>
          <a:xfrm flipH="1">
            <a:off x="1122966" y="766893"/>
            <a:ext cx="3593579" cy="163294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B3DC988E-6429-4307-81AC-A2C4E90654AD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195686" y="732566"/>
            <a:ext cx="2011054" cy="1478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ава линија спајања са стрелицом 14">
            <a:extLst>
              <a:ext uri="{FF2B5EF4-FFF2-40B4-BE49-F238E27FC236}">
                <a16:creationId xmlns:a16="http://schemas.microsoft.com/office/drawing/2014/main" id="{6C198A38-E1F4-4CFE-BCA8-8B77E0207895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127423" y="766893"/>
            <a:ext cx="1152429" cy="13036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а линија спајања са стрелицом 16">
            <a:extLst>
              <a:ext uri="{FF2B5EF4-FFF2-40B4-BE49-F238E27FC236}">
                <a16:creationId xmlns:a16="http://schemas.microsoft.com/office/drawing/2014/main" id="{A5B74857-FC95-4769-8FCB-4AD8A349E285}"/>
              </a:ext>
            </a:extLst>
          </p:cNvPr>
          <p:cNvCxnSpPr>
            <a:cxnSpLocks/>
          </p:cNvCxnSpPr>
          <p:nvPr/>
        </p:nvCxnSpPr>
        <p:spPr>
          <a:xfrm>
            <a:off x="6466787" y="766893"/>
            <a:ext cx="2218442" cy="1464523"/>
          </a:xfrm>
          <a:prstGeom prst="straightConnector1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са стрелицом 18">
            <a:extLst>
              <a:ext uri="{FF2B5EF4-FFF2-40B4-BE49-F238E27FC236}">
                <a16:creationId xmlns:a16="http://schemas.microsoft.com/office/drawing/2014/main" id="{33EF4F8B-1CAB-4079-88CA-6E0B7FED791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6546133" y="711080"/>
            <a:ext cx="4613633" cy="13281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963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>
            <a:extLst>
              <a:ext uri="{FF2B5EF4-FFF2-40B4-BE49-F238E27FC236}">
                <a16:creationId xmlns:a16="http://schemas.microsoft.com/office/drawing/2014/main" id="{FD2D9DA1-09B8-450C-B181-46DC1FE5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516"/>
            <a:ext cx="12192000" cy="6892515"/>
          </a:xfrm>
          <a:prstGeom prst="rect">
            <a:avLst/>
          </a:prstGeom>
        </p:spPr>
      </p:pic>
      <p:sp>
        <p:nvSpPr>
          <p:cNvPr id="2" name="Наслов 1">
            <a:extLst>
              <a:ext uri="{FF2B5EF4-FFF2-40B4-BE49-F238E27FC236}">
                <a16:creationId xmlns:a16="http://schemas.microsoft.com/office/drawing/2014/main" id="{93A23B64-7041-45CD-BE8A-D01217483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3196" y="176488"/>
            <a:ext cx="7258639" cy="5348930"/>
          </a:xfrm>
        </p:spPr>
        <p:txBody>
          <a:bodyPr>
            <a:noAutofit/>
          </a:bodyPr>
          <a:lstStyle/>
          <a:p>
            <a: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група</a:t>
            </a: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Одлазак пријатеља у Пољску;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трговина;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авантуре (граница, лопови у Мађарској, весела пијанка, сајам у Кракову;</a:t>
            </a: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3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6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A9B1E8DF-2C2E-4EF3-8BE3-2BA4AE143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32582"/>
            <a:ext cx="9144000" cy="1655762"/>
          </a:xfrm>
        </p:spPr>
        <p:txBody>
          <a:bodyPr>
            <a:normAutofit/>
          </a:bodyPr>
          <a:lstStyle/>
          <a:p>
            <a:endParaRPr lang="sr-Cyrl-RS" sz="2800" dirty="0">
              <a:solidFill>
                <a:srgbClr val="FFFF00"/>
              </a:solidFill>
            </a:endParaRPr>
          </a:p>
          <a:p>
            <a:endParaRPr lang="sr-Cyrl-RS" sz="2800" dirty="0">
              <a:solidFill>
                <a:srgbClr val="FFFF00"/>
              </a:solidFill>
            </a:endParaRPr>
          </a:p>
          <a:p>
            <a:r>
              <a:rPr lang="sr-Cyrl-RS" sz="2800" dirty="0">
                <a:solidFill>
                  <a:srgbClr val="FFFF00"/>
                </a:solidFill>
              </a:rPr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7413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1248</Words>
  <Application>Microsoft Office PowerPoint</Application>
  <PresentationFormat>Широки екран</PresentationFormat>
  <Paragraphs>96</Paragraphs>
  <Slides>14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тема</vt:lpstr>
      <vt:lpstr>„ВЕЧИТИ МЛАДОЖЕЊА“ ЈАКОВ ИГЊАТОВИЋ ЈАША </vt:lpstr>
      <vt:lpstr>Јаша Игњатовић се родио  у Сентандреји на црквени празник "Првозвани Андреја" 1822. године.  -Остао рано сироче, водио бригу о њему ујак Ђорђе Јаковљевић. -Основну школу је учио у мјесту рођења, а гимназију ("латинску школу") у у Сентандреји, Вацу, Острогону и Пешти.</vt:lpstr>
      <vt:lpstr>- епика  - роман - Угарска   -Прва половина  19. вијека -Основна тематика:  однос између старог и новог свијета, односно старије и млађе генерације.</vt:lpstr>
      <vt:lpstr>Уредник Летописа Матице српске у периоду 1854—1856, затим „народни секретар“ у Карловцима. Изабран је за дописног члана Српске краљевске академије 23. јануара 1888. године. Био је, такође, члан Матице српске у Новом Саду и носилац српског ордена Св. Саве.Умро је у Новом Саду јуна 1889. године "уочи Ивандана", где је и сахрањен на Успенском гробљу. Његови потомци данас живе и раде у Пироту.</vt:lpstr>
      <vt:lpstr>Основна тематика: сукоб очева и синова. -очеви су снажни, одважни, срчани људи који су радом и самоодрицањем стекли имања и породични углед, док су синови нерадници, помодари, слабићи, људи без воље, животне енергије, смисла за посао и расипници.</vt:lpstr>
      <vt:lpstr>Рад у групи (професор уводи и објашњава ученицима рад и очекиване исходе) 1.група – Успон и пад српске трговачке породице; 2. група – Успон и богаћење тројице другова; 3. група – Стил приповиједања и упачетљиви сценски мотиви; 4. група – Лик Шамике; 5. група –  Пера (опис лика); 6. група – Лик Софронија Кирића.</vt:lpstr>
      <vt:lpstr>Анализа рада у групи! Исходи: 1. група - На који начин Софоније стиже до богатства (ученици образлажу нагло богаћење, за вријеме Бонапартиних ратова, куповину некретнина, избјегавање девалвације) -Софроније не жели да прода своју механу; - Велики план са друговима (Чамча и Кречмар)   </vt:lpstr>
      <vt:lpstr>СОФРОНИЈЕ КИРИЋ И СОФИЈА </vt:lpstr>
      <vt:lpstr>2. група  - Одлазак пријатеља у Пољску; - трговина; - авантуре (граница, лопови у Мађарској, весела пијанка, сајам у Кракову; 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ВЕЧИТИ МЛАДОЖЕЊА</dc:title>
  <dc:creator>Sanja D</dc:creator>
  <cp:lastModifiedBy>Sanja D</cp:lastModifiedBy>
  <cp:revision>40</cp:revision>
  <dcterms:created xsi:type="dcterms:W3CDTF">2021-11-07T14:40:03Z</dcterms:created>
  <dcterms:modified xsi:type="dcterms:W3CDTF">2021-11-07T20:57:24Z</dcterms:modified>
</cp:coreProperties>
</file>