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32B2CB-21BF-405B-9405-A82CEA728356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F265CB-1578-4F47-A61D-522C6C46F1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BA" sz="5400" dirty="0">
                <a:solidFill>
                  <a:srgbClr val="FF0000"/>
                </a:solidFill>
                <a:latin typeface="Comic Sans MS" pitchFamily="66" charset="0"/>
              </a:rPr>
              <a:t>УЧЕШЋЕ У ДИСКУСИЈИ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9322" y="5643578"/>
            <a:ext cx="2500330" cy="642942"/>
          </a:xfrm>
        </p:spPr>
        <p:txBody>
          <a:bodyPr>
            <a:normAutofit fontScale="92500"/>
          </a:bodyPr>
          <a:lstStyle/>
          <a:p>
            <a:r>
              <a:rPr lang="sr-Latn-BA" sz="3000" dirty="0">
                <a:solidFill>
                  <a:srgbClr val="FF0000"/>
                </a:solidFill>
                <a:latin typeface="Comic Sans MS" pitchFamily="66" charset="0"/>
              </a:rPr>
              <a:t>Ђорђе Аџић</a:t>
            </a:r>
            <a:endParaRPr lang="en-US" sz="3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sr-Latn-BA" sz="4400" b="1" dirty="0">
                <a:solidFill>
                  <a:srgbClr val="FF0000"/>
                </a:solidFill>
                <a:latin typeface="Comic Sans MS" pitchFamily="66" charset="0"/>
              </a:rPr>
              <a:t>САДРЖАЈ:</a:t>
            </a: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sr-Latn-BA" dirty="0">
                <a:solidFill>
                  <a:srgbClr val="00B0F0"/>
                </a:solidFill>
                <a:latin typeface="Comic Sans MS" pitchFamily="66" charset="0"/>
              </a:rPr>
              <a:t>Циљ наставне јединице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sr-Latn-BA" dirty="0">
                <a:solidFill>
                  <a:srgbClr val="00B0F0"/>
                </a:solidFill>
                <a:latin typeface="Comic Sans MS" pitchFamily="66" charset="0"/>
              </a:rPr>
              <a:t>Правила комуникације с групом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sr-Latn-BA" dirty="0">
                <a:solidFill>
                  <a:srgbClr val="00B0F0"/>
                </a:solidFill>
                <a:latin typeface="Comic Sans MS" pitchFamily="66" charset="0"/>
              </a:rPr>
              <a:t>Супростављање на прихватљив начин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sr-Latn-BA" sz="4400" b="1" dirty="0">
                <a:solidFill>
                  <a:srgbClr val="FF0000"/>
                </a:solidFill>
                <a:latin typeface="Comic Sans MS" pitchFamily="66" charset="0"/>
              </a:rPr>
              <a:t>Циљ наставне јединице:</a:t>
            </a: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У овој наставној јединици учићете о начинима изражавања властитог мишљења и прихватању другачијих мишљења у оквиру аргументоване расправе.Посебна пажња биће посвећена вјежбању супростављања на прихватљив начин у одбрани властитих ставова.</a:t>
            </a:r>
            <a:endParaRPr lang="en-US" sz="2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win 7\Desktop\101794359_2845186382277268_865845752075380278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3857651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Autofit/>
          </a:bodyPr>
          <a:lstStyle/>
          <a:p>
            <a:r>
              <a:rPr lang="sr-Latn-BA" sz="4400" b="1" dirty="0">
                <a:solidFill>
                  <a:srgbClr val="FF0000"/>
                </a:solidFill>
                <a:latin typeface="Comic Sans MS" pitchFamily="66" charset="0"/>
              </a:rPr>
              <a:t>Правила комуникације с групом:</a:t>
            </a: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0166" y="2643182"/>
            <a:ext cx="5214974" cy="3214710"/>
          </a:xfrm>
        </p:spPr>
        <p:txBody>
          <a:bodyPr/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2050" name="Picture 2" descr="C:\Users\win 7\Desktop\103393187_294005028404113_463128978521393890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5214974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Autofit/>
          </a:bodyPr>
          <a:lstStyle/>
          <a:p>
            <a:r>
              <a:rPr lang="sr-Latn-BA" sz="4400" b="1" dirty="0">
                <a:solidFill>
                  <a:srgbClr val="FF0000"/>
                </a:solidFill>
                <a:latin typeface="Comic Sans MS" pitchFamily="66" charset="0"/>
              </a:rPr>
              <a:t>Супростављање на прихватљив начин:</a:t>
            </a: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Супростављање на прихватљив начин и вјештина преговарања о оном што неко жели, подразумијева неколико посебних социјалних вјештина и специфичних правила која треба уважавати у дискусији:</a:t>
            </a:r>
          </a:p>
          <a:p>
            <a:pPr>
              <a:buClr>
                <a:srgbClr val="00B0F0"/>
              </a:buCl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1.Знати рећи НЕ.</a:t>
            </a:r>
          </a:p>
          <a:p>
            <a:pPr>
              <a:buClr>
                <a:srgbClr val="00B0F0"/>
              </a:buCl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а)Кад се неко не слаже са вашим мишљењем или захтјевом, не повлачите се и не осјећате се неприхваћеним;</a:t>
            </a:r>
          </a:p>
          <a:p>
            <a:pPr>
              <a:buClr>
                <a:srgbClr val="00B0F0"/>
              </a:buCl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б)НЕ, значи не, само док не нађемо убједљивије аргументе за оно што тврдимо-захтијевамо;</a:t>
            </a:r>
          </a:p>
          <a:p>
            <a:pPr>
              <a:buClr>
                <a:srgbClr val="00B0F0"/>
              </a:buCl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в)Кад изговарате НЕ, чините то самопоуздано, одлучним гласом;</a:t>
            </a:r>
          </a:p>
          <a:p>
            <a:pPr>
              <a:buClr>
                <a:srgbClr val="00B0F0"/>
              </a:buClr>
              <a:buNone/>
            </a:pPr>
            <a:endParaRPr lang="sr-Latn-BA" sz="2000" dirty="0"/>
          </a:p>
          <a:p>
            <a:pPr>
              <a:buClr>
                <a:srgbClr val="00B0F0"/>
              </a:buClr>
              <a:buNone/>
            </a:pP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5786446" y="6072206"/>
            <a:ext cx="192882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dirty="0">
                <a:latin typeface="Comic Sans MS" pitchFamily="66" charset="0"/>
              </a:rPr>
              <a:t> </a:t>
            </a: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г)НЕ треба рећи на прихватљив начин;</a:t>
            </a:r>
          </a:p>
          <a:p>
            <a:pP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-  тако што ће се додати образложење “зашто не” (не – заузет сам, не – не осјећам се добро, не – ово је приоритет...),</a:t>
            </a:r>
          </a:p>
          <a:p>
            <a:pP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- тако што ће се отворити перспектива за ДА (не данас, али можда други пут; не, али хајде да се договоримо; не ово, али...),</a:t>
            </a:r>
          </a:p>
          <a:p>
            <a:pP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- тако што ће се изрећи НЕ, ономе што је особа рекла, уз напомену да су вам њихова осјећања важна (не, иако разумијем што вас то узнемирује; не, иако то може изгледати да сам вас изневјерио, због свега тога не осјећам се баш добро...);</a:t>
            </a:r>
          </a:p>
          <a:p>
            <a:pP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2.Избјегавати ријечи “никад” и “увијек”</a:t>
            </a:r>
          </a:p>
          <a:p>
            <a:pPr>
              <a:buNone/>
            </a:pP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   Употреба ријечи “никад” и “увијек” током дискусије, по правилу, значи мало претјеривање с циљем да се изнесе властита узнемиреност (“Марко, ти увијек све критикујеш што ја кажем”, жали се Јанко). Коришћење наведених ријечи доприноси да дискусија пређе у спорне учесталости (“Није истина да те баш увијек критикујем – да никад нисам задовољан”).</a:t>
            </a:r>
          </a:p>
          <a:p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143636" y="6215082"/>
            <a:ext cx="178595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>
              <a:buNone/>
            </a:pPr>
            <a:r>
              <a:rPr lang="sr-Latn-BA" dirty="0"/>
              <a:t>   </a:t>
            </a:r>
            <a:r>
              <a:rPr lang="sr-Latn-BA" sz="2000" dirty="0">
                <a:solidFill>
                  <a:srgbClr val="00B0F0"/>
                </a:solidFill>
                <a:latin typeface="Comic Sans MS" pitchFamily="66" charset="0"/>
              </a:rPr>
              <a:t>Зато је много сврсисходније тврдњу формулисати прецизније, тако да Марко зна шта је и кад је нешто критиковао Јанка:”На прошлом састанку рекао си да је мој извјештај непотпун, јер недостају подаци о... Тада смо то расправили. Данас потежеш исто... Како то да разумијем?”Употреба ријечи увијек и никада често се доживљава и као песимистичка порука у вези са могућностима позитивних промјена код нас. Тако се често догађа да дискусија, умјесто да доприноси позитивној промјени, појача првобитни одбрамбени став и свађалачки тон (“с тобом нешто није у реду кад ме тако неодмјерено и неправедно оптужујеш”, вјероватно ће наставити Марко, очигледно повријеђен).</a:t>
            </a:r>
            <a:endParaRPr lang="en-US" sz="2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win 7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714884"/>
            <a:ext cx="3429023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7467600" cy="1357322"/>
          </a:xfrm>
        </p:spPr>
        <p:txBody>
          <a:bodyPr>
            <a:normAutofit/>
          </a:bodyPr>
          <a:lstStyle/>
          <a:p>
            <a:pPr algn="ctr"/>
            <a:r>
              <a:rPr lang="sr-Latn-BA" sz="5400" dirty="0">
                <a:solidFill>
                  <a:srgbClr val="FF0000"/>
                </a:solidFill>
                <a:latin typeface="Comic Sans MS" pitchFamily="66" charset="0"/>
              </a:rPr>
              <a:t>ХВАЛА НА ПАЖЊИ</a:t>
            </a:r>
            <a:r>
              <a:rPr lang="sr-Cyrl-RS" sz="54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478</Words>
  <Application>Microsoft Office PowerPoint</Application>
  <PresentationFormat>Пројекција на екрану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8</vt:i4>
      </vt:variant>
    </vt:vector>
  </HeadingPairs>
  <TitlesOfParts>
    <vt:vector size="13" baseType="lpstr">
      <vt:lpstr>Century Schoolbook</vt:lpstr>
      <vt:lpstr>Comic Sans MS</vt:lpstr>
      <vt:lpstr>Wingdings</vt:lpstr>
      <vt:lpstr>Wingdings 2</vt:lpstr>
      <vt:lpstr>Oriel</vt:lpstr>
      <vt:lpstr>УЧЕШЋЕ У ДИСКУСИЈИ</vt:lpstr>
      <vt:lpstr>САДРЖАЈ:</vt:lpstr>
      <vt:lpstr>Циљ наставне јединице:</vt:lpstr>
      <vt:lpstr>Правила комуникације с групом:</vt:lpstr>
      <vt:lpstr>Супростављање на прихватљив начин:</vt:lpstr>
      <vt:lpstr>PowerPoint презентација</vt:lpstr>
      <vt:lpstr>PowerPoint презентација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УЧЕШЋЕ У ДИСКУСИЈИ</dc:title>
  <dc:creator>win 7</dc:creator>
  <cp:lastModifiedBy>Sanja D</cp:lastModifiedBy>
  <cp:revision>20</cp:revision>
  <dcterms:created xsi:type="dcterms:W3CDTF">2020-06-07T11:50:14Z</dcterms:created>
  <dcterms:modified xsi:type="dcterms:W3CDTF">2022-02-03T21:51:56Z</dcterms:modified>
</cp:coreProperties>
</file>