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Goudy Stout" panose="0202090407030B020401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Goudy Stout" panose="0202090407030B020401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Goudy Stout" panose="0202090407030B020401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Goudy Stout" panose="0202090407030B020401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Goudy Stout" panose="0202090407030B020401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Goudy Stout" panose="0202090407030B020401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Goudy Stout" panose="0202090407030B020401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Goudy Stout" panose="0202090407030B020401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Goudy Stout" panose="0202090407030B020401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66"/>
    <a:srgbClr val="FF66CC"/>
    <a:srgbClr val="CCCCFF"/>
    <a:srgbClr val="FFFF66"/>
    <a:srgbClr val="FFCC66"/>
    <a:srgbClr val="99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523" autoAdjust="0"/>
  </p:normalViewPr>
  <p:slideViewPr>
    <p:cSldViewPr>
      <p:cViewPr varScale="1">
        <p:scale>
          <a:sx n="56" d="100"/>
          <a:sy n="56" d="100"/>
        </p:scale>
        <p:origin x="18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sr-Latn-R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sr-Latn-R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sr-Latn-R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8946444-D4E7-4CBD-9141-660B43DAA02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69645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19D07C-6BB3-4C65-A298-4177EFCF0368}" type="slidenum">
              <a:rPr lang="en-US" altLang="sr-Latn-RS"/>
              <a:pPr/>
              <a:t>1</a:t>
            </a:fld>
            <a:endParaRPr lang="en-US" altLang="sr-Latn-R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УПРОШЋАВАЊЕ СУГЛАСНИЧКИХ ГРУПА</a:t>
            </a:r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63256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A1AD4-8BC9-4519-8F8B-62AF38398708}" type="slidenum">
              <a:rPr lang="en-US" altLang="sr-Latn-RS"/>
              <a:pPr/>
              <a:t>11</a:t>
            </a:fld>
            <a:endParaRPr lang="en-US" altLang="sr-Latn-RS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394783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BA65F0-B6BD-4B0A-A633-1FA614C6E6FA}" type="slidenum">
              <a:rPr lang="en-US" altLang="sr-Latn-RS"/>
              <a:pPr/>
              <a:t>2</a:t>
            </a:fld>
            <a:endParaRPr lang="en-US" altLang="sr-Latn-R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ИЛИ</a:t>
            </a:r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68849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25B64-2365-45B8-AA6F-1E0B9FFACCC6}" type="slidenum">
              <a:rPr lang="en-US" altLang="sr-Latn-RS"/>
              <a:pPr/>
              <a:t>4</a:t>
            </a:fld>
            <a:endParaRPr lang="en-US" altLang="sr-Latn-RS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.</a:t>
            </a:r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26863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4CBC62-03DE-44D3-B15F-D0832ED1050D}" type="slidenum">
              <a:rPr lang="en-US" altLang="sr-Latn-RS"/>
              <a:pPr/>
              <a:t>5</a:t>
            </a:fld>
            <a:endParaRPr lang="en-US" altLang="sr-Latn-RS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sr-Cyrl-CS" altLang="sr-Latn-RS"/>
              <a:t>А пише се удвојен један сугласник и у сложеним ријечима, као нпр: поддијалекат, преддржавни период</a:t>
            </a:r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13338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1F4EE-024D-42AA-AD6E-B8D118E2B340}" type="slidenum">
              <a:rPr lang="en-US" altLang="sr-Latn-RS"/>
              <a:pPr/>
              <a:t>6</a:t>
            </a:fld>
            <a:endParaRPr lang="en-US" altLang="sr-Latn-R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575104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92874-5C31-410C-93E6-C6F908C5C0D1}" type="slidenum">
              <a:rPr lang="en-US" altLang="sr-Latn-RS"/>
              <a:pPr/>
              <a:t>7</a:t>
            </a:fld>
            <a:endParaRPr lang="en-US" altLang="sr-Latn-RS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b="1"/>
              <a:t>примјери:</a:t>
            </a:r>
            <a:endParaRPr lang="en-US" altLang="sr-Latn-RS" b="1"/>
          </a:p>
        </p:txBody>
      </p:sp>
    </p:spTree>
    <p:extLst>
      <p:ext uri="{BB962C8B-B14F-4D97-AF65-F5344CB8AC3E}">
        <p14:creationId xmlns:p14="http://schemas.microsoft.com/office/powerpoint/2010/main" val="1338801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1D017-4117-4C7F-BD24-0FF9D0A0F54A}" type="slidenum">
              <a:rPr lang="en-US" altLang="sr-Latn-RS"/>
              <a:pPr/>
              <a:t>8</a:t>
            </a:fld>
            <a:endParaRPr lang="en-US" altLang="sr-Latn-R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Cyrl-CS" altLang="sr-Latn-RS" i="1"/>
          </a:p>
          <a:p>
            <a:endParaRPr lang="sr-Cyrl-CS" altLang="sr-Latn-RS"/>
          </a:p>
          <a:p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05819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8180C-4E2D-4987-9CFD-BB43E356754A}" type="slidenum">
              <a:rPr lang="en-US" altLang="sr-Latn-RS"/>
              <a:pPr/>
              <a:t>9</a:t>
            </a:fld>
            <a:endParaRPr lang="en-US" altLang="sr-Latn-R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 b="1" i="1"/>
          </a:p>
        </p:txBody>
      </p:sp>
    </p:spTree>
    <p:extLst>
      <p:ext uri="{BB962C8B-B14F-4D97-AF65-F5344CB8AC3E}">
        <p14:creationId xmlns:p14="http://schemas.microsoft.com/office/powerpoint/2010/main" val="1077230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F3DCC-4105-4459-9434-7EAFCC7206B1}" type="slidenum">
              <a:rPr lang="en-US" altLang="sr-Latn-RS"/>
              <a:pPr/>
              <a:t>10</a:t>
            </a:fld>
            <a:endParaRPr lang="en-US" altLang="sr-Latn-RS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Придјеви зависан и независан су настали од глагола зависити тако да у њиховом облику никада нема сугласника Т и не може га ни бити</a:t>
            </a:r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2996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E59E7-81EA-4396-952E-87AAF1C68E5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03206071"/>
      </p:ext>
    </p:extLst>
  </p:cSld>
  <p:clrMapOvr>
    <a:masterClrMapping/>
  </p:clrMapOvr>
  <p:transition spd="med" advClick="0" advTm="12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3C697-41FF-4FE9-B87F-D2806514BEA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44234016"/>
      </p:ext>
    </p:extLst>
  </p:cSld>
  <p:clrMapOvr>
    <a:masterClrMapping/>
  </p:clrMapOvr>
  <p:transition spd="med" advClick="0" advTm="12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214D2-3CB6-4B82-8C53-B0FBEE93D3F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34285758"/>
      </p:ext>
    </p:extLst>
  </p:cSld>
  <p:clrMapOvr>
    <a:masterClrMapping/>
  </p:clrMapOvr>
  <p:transition spd="med" advClick="0" advTm="12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BAE0D-8A28-4D89-9D88-0A904CB9233F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33193301"/>
      </p:ext>
    </p:extLst>
  </p:cSld>
  <p:clrMapOvr>
    <a:masterClrMapping/>
  </p:clrMapOvr>
  <p:transition spd="med" advClick="0" advTm="12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7FF04-5EF0-46E3-842D-84730590D93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17515232"/>
      </p:ext>
    </p:extLst>
  </p:cSld>
  <p:clrMapOvr>
    <a:masterClrMapping/>
  </p:clrMapOvr>
  <p:transition spd="med" advClick="0" advTm="12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E0524-51DD-4945-B6B5-CCBAAAF781B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67080869"/>
      </p:ext>
    </p:extLst>
  </p:cSld>
  <p:clrMapOvr>
    <a:masterClrMapping/>
  </p:clrMapOvr>
  <p:transition spd="med" advClick="0" advTm="12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E391-0314-4393-AA15-A602CC03A59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97785191"/>
      </p:ext>
    </p:extLst>
  </p:cSld>
  <p:clrMapOvr>
    <a:masterClrMapping/>
  </p:clrMapOvr>
  <p:transition spd="med" advClick="0" advTm="12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1B664-56C9-4E90-999F-5071FFF589D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13868989"/>
      </p:ext>
    </p:extLst>
  </p:cSld>
  <p:clrMapOvr>
    <a:masterClrMapping/>
  </p:clrMapOvr>
  <p:transition spd="med" advClick="0" advTm="12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F20A1-2D15-4C5F-A425-477C0579C78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62009013"/>
      </p:ext>
    </p:extLst>
  </p:cSld>
  <p:clrMapOvr>
    <a:masterClrMapping/>
  </p:clrMapOvr>
  <p:transition spd="med" advClick="0" advTm="12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8A23B-0D7A-4FED-8BFF-DE280DFCBC2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03202425"/>
      </p:ext>
    </p:extLst>
  </p:cSld>
  <p:clrMapOvr>
    <a:masterClrMapping/>
  </p:clrMapOvr>
  <p:transition spd="med" advClick="0" advTm="12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6058E-B51C-4BC4-BEE4-57387F13DDC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25942380"/>
      </p:ext>
    </p:extLst>
  </p:cSld>
  <p:clrMapOvr>
    <a:masterClrMapping/>
  </p:clrMapOvr>
  <p:transition spd="med" advClick="0" advTm="12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sr-Latn-R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sr-Latn-RS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7B3785A-F120-41ED-A220-ECDD8D4711C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ransition spd="med" advClick="0" advTm="12000">
    <p:zo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WHITNEY%20HOUSTON\01-Whitney%20Houston\02-Whitney%20(1987)\10-Where%20Do%20Broken%20Hearts%20Go.mp3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-436216">
            <a:off x="719138" y="765175"/>
            <a:ext cx="5980112" cy="27590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sr-Cyrl-BA" b="1" kern="10" spc="-400">
                <a:ln w="317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>
                    <a:alpha val="62000"/>
                  </a:srgbClr>
                </a:solidFill>
              </a:rPr>
              <a:t>УПРОШЋАВАЊЕ</a:t>
            </a:r>
          </a:p>
          <a:p>
            <a:pPr algn="ctr"/>
            <a:r>
              <a:rPr lang="sr-Cyrl-BA" b="1" kern="10" spc="-400">
                <a:ln w="317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>
                    <a:alpha val="62000"/>
                  </a:srgbClr>
                </a:solidFill>
              </a:rPr>
              <a:t>СУГЛАСНИЧКИХ ГРУПА :</a:t>
            </a:r>
            <a:endParaRPr lang="sr-Latn-RS" b="1" kern="10" spc="-400">
              <a:ln w="31750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>
                  <a:alpha val="62000"/>
                </a:srgbClr>
              </a:solidFill>
              <a:latin typeface="Papyrus" panose="03070502060502030205" pitchFamily="66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609600" y="4800600"/>
            <a:ext cx="3200400" cy="2057400"/>
          </a:xfrm>
          <a:prstGeom prst="irregularSeal2">
            <a:avLst/>
          </a:prstGeom>
          <a:solidFill>
            <a:srgbClr val="FF0000">
              <a:alpha val="4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04800" y="4191000"/>
            <a:ext cx="3505200" cy="3352800"/>
          </a:xfrm>
          <a:prstGeom prst="star4">
            <a:avLst>
              <a:gd name="adj" fmla="val 12500"/>
            </a:avLst>
          </a:prstGeom>
          <a:solidFill>
            <a:schemeClr val="accent1">
              <a:alpha val="2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r-Latn-RS" altLang="sr-Latn-RS" sz="1800">
              <a:latin typeface="Arial" panose="020B0604020202020204" pitchFamily="34" charset="0"/>
            </a:endParaRP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 rot="-500247">
            <a:off x="3810000" y="3830638"/>
            <a:ext cx="4875213" cy="1485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sr-Cyrl-BA" sz="3200" kern="10">
                <a:ln w="317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>
                    <a:alpha val="67000"/>
                  </a:srgbClr>
                </a:solidFill>
                <a:latin typeface="Impact" panose="020B0806030902050204" pitchFamily="34" charset="0"/>
              </a:rPr>
              <a:t>Губљење сугласника</a:t>
            </a:r>
            <a:endParaRPr lang="sr-Latn-RS" sz="3200" kern="10">
              <a:ln w="3175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>
                  <a:alpha val="67000"/>
                </a:srgbClr>
              </a:solidFill>
              <a:latin typeface="Impact" panose="020B0806030902050204" pitchFamily="34" charset="0"/>
            </a:endParaRPr>
          </a:p>
        </p:txBody>
      </p:sp>
      <p:pic>
        <p:nvPicPr>
          <p:cNvPr id="2058" name="10-Where Do Broken Hearts Go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791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 advTm="1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3505200" y="228600"/>
            <a:ext cx="1304925" cy="21669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sr-Latn-R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CCCCFF"/>
                  </a:fgClr>
                  <a:bgClr>
                    <a:srgbClr val="FFCC66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6.</a:t>
            </a: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762000" y="2667000"/>
            <a:ext cx="7086600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altLang="sr-Latn-RS" b="1" i="1">
                <a:solidFill>
                  <a:srgbClr val="FFCC66"/>
                </a:solidFill>
              </a:rPr>
              <a:t>Придјеви</a:t>
            </a:r>
            <a:r>
              <a:rPr lang="sr-Cyrl-CS" altLang="sr-Latn-RS" b="1" i="1"/>
              <a:t> </a:t>
            </a:r>
            <a:r>
              <a:rPr lang="sr-Cyrl-CS" altLang="sr-Latn-RS" sz="4400" b="1" i="1"/>
              <a:t>зависан</a:t>
            </a:r>
            <a:r>
              <a:rPr lang="sr-Cyrl-CS" altLang="sr-Latn-RS" b="1" i="1"/>
              <a:t> </a:t>
            </a:r>
            <a:r>
              <a:rPr lang="sr-Cyrl-CS" altLang="sr-Latn-RS" b="1" i="1">
                <a:solidFill>
                  <a:srgbClr val="FFCC66"/>
                </a:solidFill>
              </a:rPr>
              <a:t>и</a:t>
            </a:r>
            <a:r>
              <a:rPr lang="sr-Cyrl-CS" altLang="sr-Latn-RS" b="1" i="1"/>
              <a:t> </a:t>
            </a:r>
            <a:r>
              <a:rPr lang="sr-Cyrl-CS" altLang="sr-Latn-RS" sz="4400" b="1" i="1"/>
              <a:t>независан</a:t>
            </a:r>
            <a:r>
              <a:rPr lang="sr-Cyrl-CS" altLang="sr-Latn-RS" b="1" i="1"/>
              <a:t> </a:t>
            </a:r>
            <a:r>
              <a:rPr lang="sr-Cyrl-CS" altLang="sr-Latn-RS" b="1" i="1">
                <a:solidFill>
                  <a:srgbClr val="FFCC66"/>
                </a:solidFill>
              </a:rPr>
              <a:t>су настали од</a:t>
            </a:r>
            <a:r>
              <a:rPr lang="sr-Cyrl-CS" altLang="sr-Latn-RS" b="1" i="1"/>
              <a:t> </a:t>
            </a:r>
            <a:r>
              <a:rPr lang="sr-Cyrl-CS" altLang="sr-Latn-RS" b="1" i="1">
                <a:solidFill>
                  <a:srgbClr val="FFCC66"/>
                </a:solidFill>
              </a:rPr>
              <a:t>глагола зависити тако да у њиховом облику никада нема сугласника </a:t>
            </a:r>
            <a:r>
              <a:rPr lang="sr-Cyrl-CS" altLang="sr-Latn-RS" b="1" i="1"/>
              <a:t>Т</a:t>
            </a:r>
            <a:r>
              <a:rPr lang="sr-Cyrl-CS" altLang="sr-Latn-RS" b="1" i="1">
                <a:solidFill>
                  <a:srgbClr val="FFCC66"/>
                </a:solidFill>
              </a:rPr>
              <a:t> и не може га ни бити</a:t>
            </a:r>
            <a:endParaRPr lang="en-US" altLang="sr-Latn-RS" b="1" i="1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spd="med" advClick="0" advTm="12000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9" name="WordArt 5"/>
          <p:cNvSpPr>
            <a:spLocks noChangeArrowheads="1" noChangeShapeType="1" noTextEdit="1"/>
          </p:cNvSpPr>
          <p:nvPr/>
        </p:nvSpPr>
        <p:spPr bwMode="auto">
          <a:xfrm>
            <a:off x="838200" y="1981200"/>
            <a:ext cx="6934200" cy="2971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r-Cyrl-BA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ХВАЛА ВАМ НА ПАЖЊИ!!!</a:t>
            </a:r>
            <a:endParaRPr lang="sr-Latn-R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 spd="med" advClick="0" advTm="12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WordArt 9"/>
          <p:cNvSpPr>
            <a:spLocks noChangeArrowheads="1" noChangeShapeType="1" noTextEdit="1"/>
          </p:cNvSpPr>
          <p:nvPr/>
        </p:nvSpPr>
        <p:spPr bwMode="auto">
          <a:xfrm>
            <a:off x="1752600" y="762000"/>
            <a:ext cx="5572125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r-Cyrl-BA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ГУБЉЕЊЕ СУГЛАСНИКА </a:t>
            </a:r>
            <a:endParaRPr lang="sr-Latn-RS" sz="3600" b="1" kern="1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500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733800" cy="4525963"/>
          </a:xfrm>
        </p:spPr>
        <p:txBody>
          <a:bodyPr/>
          <a:lstStyle/>
          <a:p>
            <a:pPr marL="533400" indent="-533400"/>
            <a:r>
              <a:rPr lang="sr-Cyrl-CS" altLang="sr-Latn-RS" sz="2400" dirty="0">
                <a:solidFill>
                  <a:schemeClr val="hlink"/>
                </a:solidFill>
              </a:rPr>
              <a:t>гласовна </a:t>
            </a:r>
            <a:r>
              <a:rPr lang="sr-Cyrl-CS" altLang="sr-Latn-RS" sz="2400" dirty="0" err="1">
                <a:solidFill>
                  <a:schemeClr val="hlink"/>
                </a:solidFill>
              </a:rPr>
              <a:t>промјена</a:t>
            </a:r>
            <a:r>
              <a:rPr lang="sr-Cyrl-CS" altLang="sr-Latn-RS" sz="2400" dirty="0">
                <a:solidFill>
                  <a:schemeClr val="hlink"/>
                </a:solidFill>
              </a:rPr>
              <a:t> у којој се губи (изоставља) један сугласник у сугласничкој групи састављеној од два иста сугласника или у сугласничкој групи тешкој за </a:t>
            </a:r>
            <a:r>
              <a:rPr lang="sr-Cyrl-CS" altLang="sr-Latn-RS" sz="2400" dirty="0" smtClean="0">
                <a:solidFill>
                  <a:schemeClr val="hlink"/>
                </a:solidFill>
              </a:rPr>
              <a:t>изговор.</a:t>
            </a:r>
            <a:endParaRPr lang="en-US" altLang="sr-Latn-RS" sz="2400" dirty="0">
              <a:solidFill>
                <a:schemeClr val="hlink"/>
              </a:solidFill>
            </a:endParaRPr>
          </a:p>
        </p:txBody>
      </p:sp>
      <p:sp>
        <p:nvSpPr>
          <p:cNvPr id="63501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3505200"/>
            <a:ext cx="3657600" cy="25146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sr-Cyrl-CS" altLang="sr-Latn-RS" sz="2400" dirty="0">
                <a:solidFill>
                  <a:schemeClr val="accent2"/>
                </a:solidFill>
              </a:rPr>
              <a:t>када се у </a:t>
            </a:r>
            <a:r>
              <a:rPr lang="sr-Cyrl-CS" altLang="sr-Latn-RS" sz="2400" dirty="0" err="1">
                <a:solidFill>
                  <a:schemeClr val="accent2"/>
                </a:solidFill>
              </a:rPr>
              <a:t>ријечи</a:t>
            </a:r>
            <a:r>
              <a:rPr lang="sr-Cyrl-CS" altLang="sr-Latn-RS" sz="2400" dirty="0">
                <a:solidFill>
                  <a:schemeClr val="accent2"/>
                </a:solidFill>
              </a:rPr>
              <a:t> нађу један до другог два иста сугласника, један се по правилу </a:t>
            </a:r>
            <a:r>
              <a:rPr lang="sr-Cyrl-CS" altLang="sr-Latn-RS" sz="2400" dirty="0" smtClean="0">
                <a:solidFill>
                  <a:schemeClr val="accent2"/>
                </a:solidFill>
              </a:rPr>
              <a:t>губи.</a:t>
            </a:r>
            <a:endParaRPr lang="en-US" altLang="sr-Latn-RS" sz="2400" dirty="0">
              <a:solidFill>
                <a:schemeClr val="accent2"/>
              </a:solidFill>
            </a:endParaRPr>
          </a:p>
          <a:p>
            <a:endParaRPr lang="en-US" altLang="sr-Latn-RS" sz="2400" dirty="0">
              <a:solidFill>
                <a:schemeClr val="accent2"/>
              </a:solidFill>
            </a:endParaRPr>
          </a:p>
        </p:txBody>
      </p:sp>
      <p:sp>
        <p:nvSpPr>
          <p:cNvPr id="63502" name="WordArt 14"/>
          <p:cNvSpPr>
            <a:spLocks noChangeArrowheads="1" noChangeShapeType="1" noTextEdit="1"/>
          </p:cNvSpPr>
          <p:nvPr/>
        </p:nvSpPr>
        <p:spPr bwMode="auto">
          <a:xfrm>
            <a:off x="4191000" y="1905000"/>
            <a:ext cx="1481138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BA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ИЛИ</a:t>
            </a:r>
            <a:endParaRPr lang="sr-Latn-RS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med" advClick="0" advTm="12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 build="p"/>
      <p:bldP spid="6350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2" name="WordArt 8"/>
          <p:cNvSpPr>
            <a:spLocks noChangeArrowheads="1" noChangeShapeType="1" noTextEdit="1"/>
          </p:cNvSpPr>
          <p:nvPr/>
        </p:nvSpPr>
        <p:spPr bwMode="auto">
          <a:xfrm>
            <a:off x="1981200" y="1371600"/>
            <a:ext cx="4800600" cy="33528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sr-Cyrl-BA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ПРАВИЛА</a:t>
            </a:r>
            <a:endParaRPr lang="sr-Latn-RS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 spd="med" advClick="0" advTm="12000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838200" cy="21669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sr-Latn-R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1.</a:t>
            </a:r>
          </a:p>
        </p:txBody>
      </p:sp>
      <p:sp>
        <p:nvSpPr>
          <p:cNvPr id="102406" name="WordArt 6"/>
          <p:cNvSpPr>
            <a:spLocks noChangeArrowheads="1" noChangeShapeType="1" noTextEdit="1"/>
          </p:cNvSpPr>
          <p:nvPr/>
        </p:nvSpPr>
        <p:spPr bwMode="auto">
          <a:xfrm>
            <a:off x="1752600" y="838200"/>
            <a:ext cx="7086600" cy="1143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 panose="020B0A04020102020204" pitchFamily="34" charset="0"/>
              </a:rPr>
              <a:t>Када с и з дођу испред</a:t>
            </a:r>
          </a:p>
          <a:p>
            <a:pPr algn="ctr"/>
            <a:r>
              <a:rPr lang="ru-RU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 panose="020B0A04020102020204" pitchFamily="34" charset="0"/>
              </a:rPr>
              <a:t>предњонепчаних сугласника ш и </a:t>
            </a:r>
            <a:endParaRPr lang="sr-Latn-RS" sz="32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00"/>
              </a:solidFill>
              <a:latin typeface="Arial Black" panose="020B0A04020102020204" pitchFamily="34" charset="0"/>
            </a:endParaRPr>
          </a:p>
        </p:txBody>
      </p:sp>
      <p:sp>
        <p:nvSpPr>
          <p:cNvPr id="102407" name="WordArt 7"/>
          <p:cNvSpPr>
            <a:spLocks noChangeArrowheads="1" noChangeShapeType="1" noTextEdit="1"/>
          </p:cNvSpPr>
          <p:nvPr/>
        </p:nvSpPr>
        <p:spPr bwMode="auto">
          <a:xfrm>
            <a:off x="1752600" y="2133600"/>
            <a:ext cx="6848475" cy="495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 panose="020B0A04020102020204" pitchFamily="34" charset="0"/>
              </a:rPr>
              <a:t>ж из таквог положаја се губе</a:t>
            </a:r>
            <a:endParaRPr lang="sr-Latn-RS" sz="32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00"/>
              </a:solidFill>
              <a:latin typeface="Arial Black" panose="020B0A04020102020204" pitchFamily="34" charset="0"/>
            </a:endParaRPr>
          </a:p>
        </p:txBody>
      </p:sp>
      <p:sp>
        <p:nvSpPr>
          <p:cNvPr id="102408" name="WordArt 8"/>
          <p:cNvSpPr>
            <a:spLocks noChangeArrowheads="1" noChangeShapeType="1" noTextEdit="1"/>
          </p:cNvSpPr>
          <p:nvPr/>
        </p:nvSpPr>
        <p:spPr bwMode="auto">
          <a:xfrm>
            <a:off x="228600" y="2667000"/>
            <a:ext cx="20859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sr-Cyrl-B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9900"/>
                </a:solidFill>
                <a:latin typeface="Impact" panose="020B0806030902050204" pitchFamily="34" charset="0"/>
              </a:rPr>
              <a:t>примјери: </a:t>
            </a:r>
            <a:endParaRPr lang="sr-Latn-R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9900"/>
              </a:solidFill>
              <a:latin typeface="Impact" panose="020B0806030902050204" pitchFamily="34" charset="0"/>
            </a:endParaRP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2362200" y="2667000"/>
            <a:ext cx="5257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r-Cyrl-CS" altLang="sr-Latn-RS" sz="2800">
                <a:latin typeface="Arial" panose="020B0604020202020204" pitchFamily="34" charset="0"/>
              </a:rPr>
              <a:t> ражалити се</a:t>
            </a:r>
            <a:r>
              <a:rPr lang="sr-Cyrl-CS" altLang="sr-Latn-RS" sz="2400">
                <a:latin typeface="Arial" panose="020B0604020202020204" pitchFamily="34" charset="0"/>
              </a:rPr>
              <a:t> </a:t>
            </a:r>
            <a:r>
              <a:rPr lang="sr-Cyrl-CS" altLang="sr-Latn-RS" sz="2000">
                <a:latin typeface="Arial" panose="020B0604020202020204" pitchFamily="34" charset="0"/>
              </a:rPr>
              <a:t>(добијамо преко </a:t>
            </a:r>
            <a:r>
              <a:rPr lang="sr-Cyrl-CS" altLang="sr-Latn-RS" sz="2000" i="1">
                <a:latin typeface="Arial" panose="020B0604020202020204" pitchFamily="34" charset="0"/>
              </a:rPr>
              <a:t>ра</a:t>
            </a:r>
            <a:r>
              <a:rPr lang="sr-Cyrl-CS" altLang="sr-Latn-RS" sz="2400" b="1" i="1">
                <a:latin typeface="Arial" panose="020B0604020202020204" pitchFamily="34" charset="0"/>
              </a:rPr>
              <a:t>жж</a:t>
            </a:r>
            <a:r>
              <a:rPr lang="sr-Cyrl-CS" altLang="sr-Latn-RS" sz="2000" i="1">
                <a:latin typeface="Arial" panose="020B0604020202020204" pitchFamily="34" charset="0"/>
              </a:rPr>
              <a:t>алити се) од </a:t>
            </a:r>
            <a:r>
              <a:rPr lang="sr-Cyrl-CS" altLang="sr-Latn-RS" sz="2000">
                <a:latin typeface="Arial" panose="020B0604020202020204" pitchFamily="34" charset="0"/>
              </a:rPr>
              <a:t>ра</a:t>
            </a:r>
            <a:r>
              <a:rPr lang="sr-Cyrl-CS" altLang="sr-Latn-RS" sz="2400" b="1">
                <a:latin typeface="Arial" panose="020B0604020202020204" pitchFamily="34" charset="0"/>
              </a:rPr>
              <a:t>зж</a:t>
            </a:r>
            <a:r>
              <a:rPr lang="sr-Cyrl-CS" altLang="sr-Latn-RS" sz="2000">
                <a:latin typeface="Arial" panose="020B0604020202020204" pitchFamily="34" charset="0"/>
              </a:rPr>
              <a:t>алити</a:t>
            </a:r>
            <a:endParaRPr lang="en-US" altLang="sr-Latn-RS" sz="3600" b="1">
              <a:latin typeface="Arial" panose="020B0604020202020204" pitchFamily="34" charset="0"/>
            </a:endParaRPr>
          </a:p>
        </p:txBody>
      </p:sp>
      <p:sp>
        <p:nvSpPr>
          <p:cNvPr id="102411" name="WordArt 11"/>
          <p:cNvSpPr>
            <a:spLocks noChangeArrowheads="1" noChangeShapeType="1" noTextEdit="1"/>
          </p:cNvSpPr>
          <p:nvPr/>
        </p:nvSpPr>
        <p:spPr bwMode="auto">
          <a:xfrm>
            <a:off x="7239000" y="2895600"/>
            <a:ext cx="76200" cy="495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Latn-RS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;</a:t>
            </a:r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304800" y="3559175"/>
            <a:ext cx="6999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sr-Cyrl-CS" altLang="sr-Latn-RS" sz="2800" b="1">
                <a:latin typeface="Arial" panose="020B0604020202020204" pitchFamily="34" charset="0"/>
              </a:rPr>
              <a:t> бежични</a:t>
            </a:r>
            <a:r>
              <a:rPr lang="sr-Cyrl-CS" altLang="sr-Latn-RS" sz="2000">
                <a:latin typeface="Arial" panose="020B0604020202020204" pitchFamily="34" charset="0"/>
              </a:rPr>
              <a:t> (добијамо преко </a:t>
            </a:r>
            <a:r>
              <a:rPr lang="sr-Cyrl-CS" altLang="sr-Latn-RS" sz="2000" i="1">
                <a:latin typeface="Arial" panose="020B0604020202020204" pitchFamily="34" charset="0"/>
              </a:rPr>
              <a:t>бе</a:t>
            </a:r>
            <a:r>
              <a:rPr lang="sr-Cyrl-CS" altLang="sr-Latn-RS" sz="2400" b="1" i="1">
                <a:latin typeface="Arial" panose="020B0604020202020204" pitchFamily="34" charset="0"/>
              </a:rPr>
              <a:t>жж</a:t>
            </a:r>
            <a:r>
              <a:rPr lang="sr-Cyrl-CS" altLang="sr-Latn-RS" sz="2000" i="1">
                <a:latin typeface="Arial" panose="020B0604020202020204" pitchFamily="34" charset="0"/>
              </a:rPr>
              <a:t>ични</a:t>
            </a:r>
            <a:r>
              <a:rPr lang="sr-Cyrl-CS" altLang="sr-Latn-RS" sz="2000">
                <a:latin typeface="Arial" panose="020B0604020202020204" pitchFamily="34" charset="0"/>
              </a:rPr>
              <a:t>) од бе</a:t>
            </a:r>
            <a:r>
              <a:rPr lang="sr-Cyrl-CS" altLang="sr-Latn-RS" sz="2400" b="1">
                <a:latin typeface="Arial" panose="020B0604020202020204" pitchFamily="34" charset="0"/>
              </a:rPr>
              <a:t>зж</a:t>
            </a:r>
            <a:r>
              <a:rPr lang="sr-Cyrl-CS" altLang="sr-Latn-RS" sz="2000">
                <a:latin typeface="Arial" panose="020B0604020202020204" pitchFamily="34" charset="0"/>
              </a:rPr>
              <a:t>ични</a:t>
            </a:r>
            <a:endParaRPr lang="en-US" altLang="sr-Latn-RS" sz="2000">
              <a:latin typeface="Arial" panose="020B0604020202020204" pitchFamily="34" charset="0"/>
            </a:endParaRPr>
          </a:p>
        </p:txBody>
      </p:sp>
      <p:sp>
        <p:nvSpPr>
          <p:cNvPr id="102413" name="WordArt 13"/>
          <p:cNvSpPr>
            <a:spLocks noChangeArrowheads="1" noChangeShapeType="1" noTextEdit="1"/>
          </p:cNvSpPr>
          <p:nvPr/>
        </p:nvSpPr>
        <p:spPr bwMode="auto">
          <a:xfrm>
            <a:off x="7391400" y="3581400"/>
            <a:ext cx="76200" cy="495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Latn-RS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;</a:t>
            </a:r>
          </a:p>
        </p:txBody>
      </p:sp>
      <p:sp>
        <p:nvSpPr>
          <p:cNvPr id="102414" name="Rectangle 14"/>
          <p:cNvSpPr>
            <a:spLocks noChangeArrowheads="1"/>
          </p:cNvSpPr>
          <p:nvPr/>
        </p:nvSpPr>
        <p:spPr bwMode="auto">
          <a:xfrm>
            <a:off x="304800" y="4343400"/>
            <a:ext cx="7299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buFontTx/>
              <a:buChar char="•"/>
            </a:pPr>
            <a:r>
              <a:rPr lang="sr-Cyrl-CS" altLang="sr-Latn-RS" sz="2800" b="1">
                <a:latin typeface="Arial" panose="020B0604020202020204" pitchFamily="34" charset="0"/>
              </a:rPr>
              <a:t> иситнити</a:t>
            </a:r>
            <a:r>
              <a:rPr lang="sr-Cyrl-CS" altLang="sr-Latn-RS" sz="2000" b="1">
                <a:latin typeface="Arial" panose="020B0604020202020204" pitchFamily="34" charset="0"/>
              </a:rPr>
              <a:t> </a:t>
            </a:r>
            <a:r>
              <a:rPr lang="sr-Cyrl-CS" altLang="sr-Latn-RS" sz="2000">
                <a:latin typeface="Arial" panose="020B0604020202020204" pitchFamily="34" charset="0"/>
              </a:rPr>
              <a:t>(добијамо преко </a:t>
            </a:r>
            <a:r>
              <a:rPr lang="sr-Cyrl-CS" altLang="sr-Latn-RS" sz="2000" i="1">
                <a:latin typeface="Arial" panose="020B0604020202020204" pitchFamily="34" charset="0"/>
              </a:rPr>
              <a:t>и</a:t>
            </a:r>
            <a:r>
              <a:rPr lang="sr-Cyrl-CS" altLang="sr-Latn-RS" sz="2000" b="1" i="1">
                <a:latin typeface="Arial" panose="020B0604020202020204" pitchFamily="34" charset="0"/>
              </a:rPr>
              <a:t>сс</a:t>
            </a:r>
            <a:r>
              <a:rPr lang="sr-Cyrl-CS" altLang="sr-Latn-RS" sz="2000" i="1">
                <a:latin typeface="Arial" panose="020B0604020202020204" pitchFamily="34" charset="0"/>
              </a:rPr>
              <a:t>итнити)</a:t>
            </a:r>
            <a:r>
              <a:rPr lang="sr-Cyrl-CS" altLang="sr-Latn-RS" sz="2000">
                <a:latin typeface="Arial" panose="020B0604020202020204" pitchFamily="34" charset="0"/>
              </a:rPr>
              <a:t> од и</a:t>
            </a:r>
            <a:r>
              <a:rPr lang="sr-Cyrl-CS" altLang="sr-Latn-RS" sz="2000" b="1">
                <a:latin typeface="Arial" panose="020B0604020202020204" pitchFamily="34" charset="0"/>
              </a:rPr>
              <a:t>зс</a:t>
            </a:r>
            <a:r>
              <a:rPr lang="sr-Cyrl-CS" altLang="sr-Latn-RS" sz="2000">
                <a:latin typeface="Arial" panose="020B0604020202020204" pitchFamily="34" charset="0"/>
              </a:rPr>
              <a:t>итнити </a:t>
            </a:r>
            <a:endParaRPr lang="en-US" altLang="sr-Latn-RS" sz="2000">
              <a:latin typeface="Arial" panose="020B0604020202020204" pitchFamily="34" charset="0"/>
            </a:endParaRPr>
          </a:p>
        </p:txBody>
      </p:sp>
      <p:sp>
        <p:nvSpPr>
          <p:cNvPr id="102415" name="WordArt 15"/>
          <p:cNvSpPr>
            <a:spLocks noChangeArrowheads="1" noChangeShapeType="1" noTextEdit="1"/>
          </p:cNvSpPr>
          <p:nvPr/>
        </p:nvSpPr>
        <p:spPr bwMode="auto">
          <a:xfrm>
            <a:off x="7772400" y="4191000"/>
            <a:ext cx="76200" cy="495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Latn-RS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;</a:t>
            </a:r>
          </a:p>
        </p:txBody>
      </p:sp>
      <p:sp>
        <p:nvSpPr>
          <p:cNvPr id="102416" name="Rectangle 16"/>
          <p:cNvSpPr>
            <a:spLocks noChangeArrowheads="1"/>
          </p:cNvSpPr>
          <p:nvPr/>
        </p:nvSpPr>
        <p:spPr bwMode="auto">
          <a:xfrm>
            <a:off x="304800" y="5105400"/>
            <a:ext cx="7086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FontTx/>
              <a:buChar char="•"/>
            </a:pPr>
            <a:r>
              <a:rPr lang="sr-Cyrl-CS" altLang="sr-Latn-RS" sz="2800" b="1">
                <a:latin typeface="Arial" panose="020B0604020202020204" pitchFamily="34" charset="0"/>
              </a:rPr>
              <a:t> раширити</a:t>
            </a:r>
            <a:r>
              <a:rPr lang="sr-Cyrl-CS" altLang="sr-Latn-RS" sz="2800">
                <a:latin typeface="Arial" panose="020B0604020202020204" pitchFamily="34" charset="0"/>
              </a:rPr>
              <a:t> </a:t>
            </a:r>
            <a:r>
              <a:rPr lang="sr-Cyrl-CS" altLang="sr-Latn-RS" sz="2000">
                <a:latin typeface="Arial" panose="020B0604020202020204" pitchFamily="34" charset="0"/>
              </a:rPr>
              <a:t>(добијамо преко </a:t>
            </a:r>
            <a:r>
              <a:rPr lang="sr-Cyrl-CS" altLang="sr-Latn-RS" sz="2000" i="1">
                <a:latin typeface="Arial" panose="020B0604020202020204" pitchFamily="34" charset="0"/>
              </a:rPr>
              <a:t>ра</a:t>
            </a:r>
            <a:r>
              <a:rPr lang="sr-Cyrl-CS" altLang="sr-Latn-RS" sz="2000" b="1" i="1">
                <a:latin typeface="Arial" panose="020B0604020202020204" pitchFamily="34" charset="0"/>
              </a:rPr>
              <a:t>сш</a:t>
            </a:r>
            <a:r>
              <a:rPr lang="sr-Cyrl-CS" altLang="sr-Latn-RS" sz="2000" i="1">
                <a:latin typeface="Arial" panose="020B0604020202020204" pitchFamily="34" charset="0"/>
              </a:rPr>
              <a:t>ирити се</a:t>
            </a:r>
            <a:r>
              <a:rPr lang="sr-Cyrl-CS" altLang="sr-Latn-RS" sz="2000">
                <a:latin typeface="Arial" panose="020B0604020202020204" pitchFamily="34" charset="0"/>
              </a:rPr>
              <a:t> и </a:t>
            </a:r>
            <a:r>
              <a:rPr lang="sr-Cyrl-CS" altLang="sr-Latn-RS" sz="2000" i="1">
                <a:latin typeface="Arial" panose="020B0604020202020204" pitchFamily="34" charset="0"/>
              </a:rPr>
              <a:t>ра</a:t>
            </a:r>
            <a:r>
              <a:rPr lang="sr-Cyrl-CS" altLang="sr-Latn-RS" sz="2000" b="1" i="1">
                <a:latin typeface="Arial" panose="020B0604020202020204" pitchFamily="34" charset="0"/>
              </a:rPr>
              <a:t>шш</a:t>
            </a:r>
            <a:r>
              <a:rPr lang="sr-Cyrl-CS" altLang="sr-Latn-RS" sz="2000" i="1">
                <a:latin typeface="Arial" panose="020B0604020202020204" pitchFamily="34" charset="0"/>
              </a:rPr>
              <a:t>ирити се</a:t>
            </a:r>
            <a:r>
              <a:rPr lang="sr-Cyrl-CS" altLang="sr-Latn-RS" sz="2000">
                <a:latin typeface="Arial" panose="020B0604020202020204" pitchFamily="34" charset="0"/>
              </a:rPr>
              <a:t>) од ра</a:t>
            </a:r>
            <a:r>
              <a:rPr lang="sr-Cyrl-CS" altLang="sr-Latn-RS" sz="2000" b="1">
                <a:latin typeface="Arial" panose="020B0604020202020204" pitchFamily="34" charset="0"/>
              </a:rPr>
              <a:t>зш</a:t>
            </a:r>
            <a:r>
              <a:rPr lang="sr-Cyrl-CS" altLang="sr-Latn-RS" sz="2000">
                <a:latin typeface="Arial" panose="020B0604020202020204" pitchFamily="34" charset="0"/>
              </a:rPr>
              <a:t>ирити се</a:t>
            </a:r>
            <a:endParaRPr lang="en-US" altLang="sr-Latn-RS" sz="2000">
              <a:latin typeface="Arial" panose="020B0604020202020204" pitchFamily="34" charset="0"/>
            </a:endParaRPr>
          </a:p>
        </p:txBody>
      </p:sp>
      <p:sp>
        <p:nvSpPr>
          <p:cNvPr id="102417" name="WordArt 17"/>
          <p:cNvSpPr>
            <a:spLocks noChangeArrowheads="1" noChangeShapeType="1" noTextEdit="1"/>
          </p:cNvSpPr>
          <p:nvPr/>
        </p:nvSpPr>
        <p:spPr bwMode="auto">
          <a:xfrm>
            <a:off x="7239000" y="5715000"/>
            <a:ext cx="76200" cy="152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Latn-R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.</a:t>
            </a:r>
          </a:p>
        </p:txBody>
      </p:sp>
    </p:spTree>
  </p:cSld>
  <p:clrMapOvr>
    <a:masterClrMapping/>
  </p:clrMapOvr>
  <p:transition spd="med" advClick="0" advTm="12000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WordArt 4" descr="Dashed horizontal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295400" cy="1828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sr-Latn-R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FFFF00"/>
                  </a:fgClr>
                  <a:bgClr>
                    <a:srgbClr val="FF00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2.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1905000" y="533400"/>
            <a:ext cx="6858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altLang="sr-Latn-RS" sz="2400" b="1">
                <a:solidFill>
                  <a:schemeClr val="bg1"/>
                </a:solidFill>
                <a:latin typeface="Century Gothic" panose="020B0502020202020204" pitchFamily="34" charset="0"/>
              </a:rPr>
              <a:t>Према правилима нашег савременог правописа пише се једино удвојен глас ј у облицима суперлатива придјева који почињу сугласником ј</a:t>
            </a:r>
            <a:endParaRPr lang="en-US" altLang="sr-Latn-R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228600" y="2743200"/>
            <a:ext cx="25765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CS" altLang="sr-Latn-RS" b="1">
                <a:solidFill>
                  <a:srgbClr val="FF0000"/>
                </a:solidFill>
              </a:rPr>
              <a:t>примјери:</a:t>
            </a:r>
            <a:endParaRPr lang="en-US" altLang="sr-Latn-RS" b="1">
              <a:solidFill>
                <a:srgbClr val="FF0000"/>
              </a:solidFill>
            </a:endParaRP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2819400" y="2851150"/>
            <a:ext cx="582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altLang="sr-Latn-RS" sz="2000" b="1"/>
              <a:t>на</a:t>
            </a:r>
            <a:r>
              <a:rPr lang="sr-Cyrl-CS" altLang="sr-Latn-RS" sz="2400" b="1"/>
              <a:t>јј</a:t>
            </a:r>
            <a:r>
              <a:rPr lang="sr-Cyrl-CS" altLang="sr-Latn-RS" sz="2000" b="1"/>
              <a:t>ачи, на</a:t>
            </a:r>
            <a:r>
              <a:rPr lang="sr-Cyrl-CS" altLang="sr-Latn-RS" sz="2400" b="1"/>
              <a:t>јј</a:t>
            </a:r>
            <a:r>
              <a:rPr lang="sr-Cyrl-CS" altLang="sr-Latn-RS" sz="2000" b="1"/>
              <a:t>аснији, на</a:t>
            </a:r>
            <a:r>
              <a:rPr lang="sr-Cyrl-CS" altLang="sr-Latn-RS" sz="2400" b="1"/>
              <a:t>јј</a:t>
            </a:r>
            <a:r>
              <a:rPr lang="sr-Cyrl-CS" altLang="sr-Latn-RS" sz="2000" b="1"/>
              <a:t>аднији, на</a:t>
            </a:r>
            <a:r>
              <a:rPr lang="sr-Cyrl-CS" altLang="sr-Latn-RS" sz="2400" b="1"/>
              <a:t>јј</a:t>
            </a:r>
            <a:r>
              <a:rPr lang="sr-Cyrl-CS" altLang="sr-Latn-RS" sz="2000" b="1"/>
              <a:t>ефтинији</a:t>
            </a:r>
            <a:endParaRPr lang="en-US" altLang="sr-Latn-RS" sz="2000" b="1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304800" y="3810000"/>
            <a:ext cx="6477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Font typeface="Trebuchet MS" panose="020B0603020202020204" pitchFamily="34" charset="0"/>
              <a:buChar char="·"/>
            </a:pPr>
            <a:r>
              <a:rPr lang="sr-Cyrl-CS" altLang="sr-Latn-RS" sz="2400" b="1" dirty="0"/>
              <a:t> </a:t>
            </a:r>
            <a:r>
              <a:rPr lang="sr-Cyrl-CS" altLang="sr-Latn-RS" sz="2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</a:t>
            </a:r>
            <a:r>
              <a:rPr lang="sr-Cyrl-CS" altLang="sr-Latn-RS" sz="24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ише </a:t>
            </a:r>
            <a:r>
              <a:rPr lang="sr-Cyrl-CS" altLang="sr-Latn-RS" sz="2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се удвојен један сугласник и у</a:t>
            </a:r>
            <a:r>
              <a:rPr lang="sr-Cyrl-CS" altLang="sr-Latn-RS" sz="2400" b="1" dirty="0">
                <a:latin typeface="Century Gothic" panose="020B0502020202020204" pitchFamily="34" charset="0"/>
              </a:rPr>
              <a:t> </a:t>
            </a:r>
            <a:r>
              <a:rPr lang="sr-Cyrl-CS" altLang="sr-Latn-RS" sz="2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сложеним </a:t>
            </a:r>
            <a:r>
              <a:rPr lang="sr-Cyrl-CS" altLang="sr-Latn-RS" sz="24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ријечима</a:t>
            </a:r>
            <a:r>
              <a:rPr lang="sr-Cyrl-CS" altLang="sr-Latn-RS" sz="2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, као </a:t>
            </a:r>
            <a:r>
              <a:rPr lang="sr-Cyrl-CS" altLang="sr-Latn-RS" sz="24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нпр</a:t>
            </a:r>
            <a:r>
              <a:rPr lang="sr-Cyrl-CS" altLang="sr-Latn-RS" sz="2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:</a:t>
            </a:r>
            <a:endParaRPr lang="en-US" altLang="sr-Latn-RS" sz="2400" b="1" dirty="0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1371600" y="4906963"/>
            <a:ext cx="49974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buFont typeface="Trebuchet MS" panose="020B0603020202020204" pitchFamily="34" charset="0"/>
              <a:buNone/>
            </a:pPr>
            <a:r>
              <a:rPr lang="sr-Cyrl-CS" altLang="sr-Latn-RS" sz="2400" b="1" dirty="0" err="1"/>
              <a:t>по</a:t>
            </a:r>
            <a:r>
              <a:rPr lang="sr-Cyrl-CS" altLang="sr-Latn-RS" sz="2800" b="1" dirty="0" err="1"/>
              <a:t>дд</a:t>
            </a:r>
            <a:r>
              <a:rPr lang="sr-Cyrl-CS" altLang="sr-Latn-RS" sz="2400" b="1" dirty="0" err="1"/>
              <a:t>ијалекат</a:t>
            </a:r>
            <a:r>
              <a:rPr lang="sr-Cyrl-CS" altLang="sr-Latn-RS" sz="2400" b="1" dirty="0"/>
              <a:t>, </a:t>
            </a:r>
            <a:r>
              <a:rPr lang="sr-Cyrl-CS" altLang="sr-Latn-RS" sz="2400" b="1" dirty="0" err="1"/>
              <a:t>пре</a:t>
            </a:r>
            <a:r>
              <a:rPr lang="sr-Cyrl-CS" altLang="sr-Latn-RS" sz="2800" b="1" dirty="0" err="1"/>
              <a:t>дд</a:t>
            </a:r>
            <a:r>
              <a:rPr lang="sr-Cyrl-CS" altLang="sr-Latn-RS" sz="2400" b="1" dirty="0" err="1"/>
              <a:t>ржавни</a:t>
            </a:r>
            <a:r>
              <a:rPr lang="sr-Cyrl-CS" altLang="sr-Latn-RS" sz="2400" b="1" dirty="0"/>
              <a:t> </a:t>
            </a:r>
            <a:endParaRPr lang="en-US" altLang="sr-Latn-RS" sz="2400" dirty="0"/>
          </a:p>
        </p:txBody>
      </p:sp>
    </p:spTree>
  </p:cSld>
  <p:clrMapOvr>
    <a:masterClrMapping/>
  </p:clrMapOvr>
  <p:transition spd="med" advClick="0" advTm="12000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923925" cy="21669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sr-Latn-R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FFFF00"/>
                  </a:fgClr>
                  <a:bgClr>
                    <a:schemeClr val="bg2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3.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1981200" y="990600"/>
            <a:ext cx="6477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altLang="sr-Latn-RS" sz="2800">
                <a:solidFill>
                  <a:srgbClr val="5F5F5F"/>
                </a:solidFill>
              </a:rPr>
              <a:t>Сугласници </a:t>
            </a:r>
            <a:r>
              <a:rPr lang="sr-Cyrl-CS" altLang="sr-Latn-RS" sz="2800" b="1">
                <a:solidFill>
                  <a:srgbClr val="5F5F5F"/>
                </a:solidFill>
              </a:rPr>
              <a:t>Т</a:t>
            </a:r>
            <a:r>
              <a:rPr lang="sr-Cyrl-CS" altLang="sr-Latn-RS" sz="2800">
                <a:solidFill>
                  <a:srgbClr val="5F5F5F"/>
                </a:solidFill>
              </a:rPr>
              <a:t> и </a:t>
            </a:r>
            <a:r>
              <a:rPr lang="sr-Cyrl-CS" altLang="sr-Latn-RS" sz="2800" b="1">
                <a:solidFill>
                  <a:srgbClr val="5F5F5F"/>
                </a:solidFill>
              </a:rPr>
              <a:t>Д</a:t>
            </a:r>
            <a:r>
              <a:rPr lang="sr-Cyrl-CS" altLang="sr-Latn-RS" sz="2800">
                <a:solidFill>
                  <a:srgbClr val="5F5F5F"/>
                </a:solidFill>
              </a:rPr>
              <a:t> губе се (испадају) испред сугласника </a:t>
            </a:r>
            <a:r>
              <a:rPr lang="sr-Cyrl-CS" altLang="sr-Latn-RS" sz="2800" b="1">
                <a:solidFill>
                  <a:srgbClr val="5F5F5F"/>
                </a:solidFill>
              </a:rPr>
              <a:t>Ц, Ч, Ћ, Џ, Ђ,</a:t>
            </a:r>
            <a:r>
              <a:rPr lang="sr-Cyrl-CS" altLang="sr-Latn-RS" sz="2800">
                <a:solidFill>
                  <a:srgbClr val="5F5F5F"/>
                </a:solidFill>
              </a:rPr>
              <a:t> јер су у њима садржани</a:t>
            </a:r>
            <a:endParaRPr lang="en-US" altLang="sr-Latn-RS" sz="2800">
              <a:solidFill>
                <a:srgbClr val="5F5F5F"/>
              </a:solidFill>
            </a:endParaRPr>
          </a:p>
        </p:txBody>
      </p:sp>
      <p:sp>
        <p:nvSpPr>
          <p:cNvPr id="106503" name="WordArt 7"/>
          <p:cNvSpPr>
            <a:spLocks noChangeArrowheads="1" noChangeShapeType="1" noTextEdit="1"/>
          </p:cNvSpPr>
          <p:nvPr/>
        </p:nvSpPr>
        <p:spPr bwMode="auto">
          <a:xfrm>
            <a:off x="609600" y="2895600"/>
            <a:ext cx="2009775" cy="831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sr-Cyrl-BA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 panose="020B0806030902050204" pitchFamily="34" charset="0"/>
              </a:rPr>
              <a:t>примјери:</a:t>
            </a:r>
            <a:endParaRPr lang="sr-Latn-RS" sz="3600" kern="1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707070"/>
                  </a:gs>
                  <a:gs pos="50000">
                    <a:srgbClr val="FFFFFF"/>
                  </a:gs>
                  <a:gs pos="100000">
                    <a:srgbClr val="707070"/>
                  </a:gs>
                </a:gsLst>
                <a:lin ang="2700000" scaled="1"/>
              </a:gradFill>
              <a:latin typeface="Impact" panose="020B0806030902050204" pitchFamily="34" charset="0"/>
            </a:endParaRPr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2743200" y="3352800"/>
            <a:ext cx="51219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buFontTx/>
              <a:buChar char="•"/>
            </a:pPr>
            <a:r>
              <a:rPr lang="sr-Cyrl-CS" altLang="sr-Latn-RS" sz="2400" b="1" dirty="0"/>
              <a:t> губитак </a:t>
            </a:r>
            <a:r>
              <a:rPr lang="sr-Cyrl-CS" altLang="sr-Latn-RS" sz="2400" dirty="0"/>
              <a:t>– губи</a:t>
            </a:r>
            <a:r>
              <a:rPr lang="sr-Cyrl-CS" altLang="sr-Latn-RS" sz="2800" b="1" dirty="0"/>
              <a:t>ц</a:t>
            </a:r>
            <a:r>
              <a:rPr lang="sr-Cyrl-CS" altLang="sr-Latn-RS" sz="2400" dirty="0"/>
              <a:t>и, </a:t>
            </a:r>
            <a:r>
              <a:rPr lang="sr-Cyrl-CS" altLang="sr-Latn-RS" sz="2400" dirty="0" smtClean="0"/>
              <a:t>губи</a:t>
            </a:r>
            <a:r>
              <a:rPr lang="sr-Cyrl-CS" altLang="sr-Latn-RS" sz="2800" b="1" dirty="0" smtClean="0"/>
              <a:t>ц</a:t>
            </a:r>
            <a:r>
              <a:rPr lang="sr-Cyrl-CS" altLang="sr-Latn-RS" sz="2400" dirty="0" smtClean="0"/>
              <a:t>има;</a:t>
            </a:r>
            <a:endParaRPr lang="en-US" altLang="sr-Latn-RS" sz="2400" dirty="0"/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2743200" y="3733800"/>
            <a:ext cx="4945063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r-Cyrl-CS" altLang="sr-Latn-RS" sz="2400" b="1" dirty="0"/>
              <a:t> задатак</a:t>
            </a:r>
            <a:r>
              <a:rPr lang="sr-Cyrl-CS" altLang="sr-Latn-RS" sz="2400" dirty="0"/>
              <a:t> – зада</a:t>
            </a:r>
            <a:r>
              <a:rPr lang="sr-Cyrl-CS" altLang="sr-Latn-RS" sz="2800" b="1" dirty="0"/>
              <a:t>ц</a:t>
            </a:r>
            <a:r>
              <a:rPr lang="sr-Cyrl-CS" altLang="sr-Latn-RS" sz="2400" dirty="0"/>
              <a:t>и, </a:t>
            </a:r>
            <a:r>
              <a:rPr lang="sr-Cyrl-CS" altLang="sr-Latn-RS" sz="2400" dirty="0" smtClean="0"/>
              <a:t>зада</a:t>
            </a:r>
            <a:r>
              <a:rPr lang="sr-Cyrl-CS" altLang="sr-Latn-RS" sz="2800" b="1" dirty="0" smtClean="0"/>
              <a:t>ц</a:t>
            </a:r>
            <a:r>
              <a:rPr lang="sr-Cyrl-CS" altLang="sr-Latn-RS" sz="2400" dirty="0" smtClean="0"/>
              <a:t>има;</a:t>
            </a:r>
            <a:endParaRPr lang="sr-Cyrl-CS" altLang="sr-Latn-RS" sz="2400" dirty="0"/>
          </a:p>
          <a:p>
            <a:pPr>
              <a:buFontTx/>
              <a:buChar char="•"/>
            </a:pPr>
            <a:r>
              <a:rPr lang="sr-Cyrl-CS" altLang="sr-Latn-RS" sz="2400" b="1" dirty="0"/>
              <a:t> податак</a:t>
            </a:r>
            <a:r>
              <a:rPr lang="sr-Cyrl-CS" altLang="sr-Latn-RS" sz="2400" dirty="0"/>
              <a:t> – пода</a:t>
            </a:r>
            <a:r>
              <a:rPr lang="sr-Cyrl-CS" altLang="sr-Latn-RS" sz="2800" b="1" dirty="0"/>
              <a:t>ц</a:t>
            </a:r>
            <a:r>
              <a:rPr lang="sr-Cyrl-CS" altLang="sr-Latn-RS" sz="2400" dirty="0"/>
              <a:t>и, </a:t>
            </a:r>
            <a:r>
              <a:rPr lang="sr-Cyrl-CS" altLang="sr-Latn-RS" sz="2400" dirty="0" smtClean="0"/>
              <a:t>пода</a:t>
            </a:r>
            <a:r>
              <a:rPr lang="sr-Cyrl-CS" altLang="sr-Latn-RS" sz="2800" b="1" dirty="0" smtClean="0"/>
              <a:t>ц</a:t>
            </a:r>
            <a:r>
              <a:rPr lang="sr-Cyrl-CS" altLang="sr-Latn-RS" sz="2400" dirty="0" smtClean="0"/>
              <a:t>има;</a:t>
            </a:r>
            <a:endParaRPr lang="sr-Cyrl-CS" altLang="sr-Latn-RS" sz="2400" dirty="0"/>
          </a:p>
          <a:p>
            <a:pPr>
              <a:buFontTx/>
              <a:buChar char="•"/>
            </a:pPr>
            <a:r>
              <a:rPr lang="sr-Cyrl-CS" altLang="sr-Latn-RS" sz="2400" b="1" dirty="0"/>
              <a:t> почетак</a:t>
            </a:r>
            <a:r>
              <a:rPr lang="sr-Cyrl-CS" altLang="sr-Latn-RS" sz="2400" dirty="0"/>
              <a:t> – поче</a:t>
            </a:r>
            <a:r>
              <a:rPr lang="sr-Cyrl-CS" altLang="sr-Latn-RS" sz="2800" b="1" dirty="0"/>
              <a:t>ц</a:t>
            </a:r>
            <a:r>
              <a:rPr lang="sr-Cyrl-CS" altLang="sr-Latn-RS" sz="2400" dirty="0"/>
              <a:t>и, </a:t>
            </a:r>
            <a:r>
              <a:rPr lang="sr-Cyrl-CS" altLang="sr-Latn-RS" sz="2400" dirty="0" smtClean="0"/>
              <a:t>поче</a:t>
            </a:r>
            <a:r>
              <a:rPr lang="sr-Cyrl-CS" altLang="sr-Latn-RS" sz="2800" b="1" dirty="0" smtClean="0"/>
              <a:t>ц</a:t>
            </a:r>
            <a:r>
              <a:rPr lang="sr-Cyrl-CS" altLang="sr-Latn-RS" sz="2400" dirty="0" smtClean="0"/>
              <a:t>има;</a:t>
            </a:r>
            <a:endParaRPr lang="sr-Cyrl-CS" altLang="sr-Latn-RS" sz="2400" dirty="0"/>
          </a:p>
          <a:p>
            <a:pPr>
              <a:buFontTx/>
              <a:buChar char="•"/>
            </a:pPr>
            <a:r>
              <a:rPr lang="sr-Cyrl-CS" altLang="sr-Latn-RS" sz="2400" b="1" dirty="0"/>
              <a:t> отац </a:t>
            </a:r>
            <a:r>
              <a:rPr lang="sr-Cyrl-CS" altLang="sr-Latn-RS" sz="2400" dirty="0"/>
              <a:t>– о</a:t>
            </a:r>
            <a:r>
              <a:rPr lang="sr-Cyrl-CS" altLang="sr-Latn-RS" sz="2800" b="1" dirty="0"/>
              <a:t>ц</a:t>
            </a:r>
            <a:r>
              <a:rPr lang="sr-Cyrl-CS" altLang="sr-Latn-RS" sz="2400" dirty="0"/>
              <a:t>а, </a:t>
            </a:r>
            <a:r>
              <a:rPr lang="sr-Cyrl-CS" altLang="sr-Latn-RS" sz="2400" dirty="0" smtClean="0"/>
              <a:t>о</a:t>
            </a:r>
            <a:r>
              <a:rPr lang="sr-Cyrl-CS" altLang="sr-Latn-RS" sz="2800" b="1" dirty="0" smtClean="0"/>
              <a:t>ч</a:t>
            </a:r>
            <a:r>
              <a:rPr lang="sr-Cyrl-CS" altLang="sr-Latn-RS" sz="2400" dirty="0" smtClean="0"/>
              <a:t>е;</a:t>
            </a:r>
            <a:endParaRPr lang="sr-Cyrl-CS" altLang="sr-Latn-RS" sz="2400" dirty="0"/>
          </a:p>
          <a:p>
            <a:pPr>
              <a:buFontTx/>
              <a:buChar char="•"/>
            </a:pPr>
            <a:r>
              <a:rPr lang="sr-Cyrl-CS" altLang="sr-Latn-RS" sz="2400" b="1" dirty="0"/>
              <a:t> желудац </a:t>
            </a:r>
            <a:r>
              <a:rPr lang="sr-Cyrl-CS" altLang="sr-Latn-RS" sz="2400" dirty="0"/>
              <a:t>–</a:t>
            </a:r>
            <a:r>
              <a:rPr lang="sr-Cyrl-CS" altLang="sr-Latn-RS" sz="2400" b="1" dirty="0"/>
              <a:t> </a:t>
            </a:r>
            <a:r>
              <a:rPr lang="sr-Cyrl-CS" altLang="sr-Latn-RS" sz="2400" dirty="0" smtClean="0"/>
              <a:t>желу</a:t>
            </a:r>
            <a:r>
              <a:rPr lang="sr-Cyrl-CS" altLang="sr-Latn-RS" sz="2800" b="1" dirty="0" smtClean="0"/>
              <a:t>ц</a:t>
            </a:r>
            <a:r>
              <a:rPr lang="sr-Cyrl-CS" altLang="sr-Latn-RS" sz="2400" dirty="0" smtClean="0"/>
              <a:t>а.</a:t>
            </a:r>
            <a:endParaRPr lang="en-US" altLang="sr-Latn-RS" sz="2400" dirty="0"/>
          </a:p>
        </p:txBody>
      </p:sp>
      <p:sp>
        <p:nvSpPr>
          <p:cNvPr id="106507" name="AutoShape 11"/>
          <p:cNvSpPr>
            <a:spLocks noChangeArrowheads="1"/>
          </p:cNvSpPr>
          <p:nvPr/>
        </p:nvSpPr>
        <p:spPr bwMode="auto">
          <a:xfrm>
            <a:off x="7467600" y="5486400"/>
            <a:ext cx="1371600" cy="990600"/>
          </a:xfrm>
          <a:prstGeom prst="star5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</p:spTree>
  </p:cSld>
  <p:clrMapOvr>
    <a:masterClrMapping/>
  </p:clrMapOvr>
  <p:transition spd="med" advClick="0" advTm="12000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WordArt 4" descr="Dashed horizontal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1295400" cy="2057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sr-Latn-R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FF0066"/>
                  </a:fgClr>
                  <a:bgClr>
                    <a:schemeClr val="accent2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4. 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905000" y="914400"/>
            <a:ext cx="6400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altLang="sr-Latn-RS" sz="3200" b="1" dirty="0">
                <a:solidFill>
                  <a:schemeClr val="accent2"/>
                </a:solidFill>
              </a:rPr>
              <a:t>У неким </a:t>
            </a:r>
            <a:r>
              <a:rPr lang="sr-Cyrl-CS" altLang="sr-Latn-RS" sz="3200" b="1" dirty="0" err="1">
                <a:solidFill>
                  <a:schemeClr val="accent2"/>
                </a:solidFill>
              </a:rPr>
              <a:t>примјерима</a:t>
            </a:r>
            <a:r>
              <a:rPr lang="sr-Cyrl-CS" altLang="sr-Latn-RS" sz="3200" b="1" dirty="0">
                <a:solidFill>
                  <a:schemeClr val="accent2"/>
                </a:solidFill>
              </a:rPr>
              <a:t> сугласници Д и Т ипак </a:t>
            </a:r>
            <a:r>
              <a:rPr lang="sr-Cyrl-CS" altLang="sr-Latn-RS" sz="3200" b="1" dirty="0" smtClean="0">
                <a:solidFill>
                  <a:schemeClr val="accent2"/>
                </a:solidFill>
              </a:rPr>
              <a:t>остају, тј</a:t>
            </a:r>
            <a:r>
              <a:rPr lang="sr-Cyrl-CS" altLang="sr-Latn-RS" sz="3200" b="1" dirty="0">
                <a:solidFill>
                  <a:schemeClr val="accent2"/>
                </a:solidFill>
              </a:rPr>
              <a:t>. не губе </a:t>
            </a:r>
            <a:r>
              <a:rPr lang="sr-Cyrl-CS" altLang="sr-Latn-RS" sz="3200" b="1" dirty="0" smtClean="0">
                <a:solidFill>
                  <a:schemeClr val="accent2"/>
                </a:solidFill>
              </a:rPr>
              <a:t>се!</a:t>
            </a:r>
            <a:endParaRPr lang="en-US" altLang="sr-Latn-RS" sz="3200" b="1" dirty="0">
              <a:solidFill>
                <a:schemeClr val="accent2"/>
              </a:solidFill>
            </a:endParaRP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 rot="-814295">
            <a:off x="822325" y="3119438"/>
            <a:ext cx="30845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CS" altLang="sr-Latn-RS" b="1"/>
              <a:t>потцијенити</a:t>
            </a:r>
            <a:endParaRPr lang="en-US" altLang="sr-Latn-RS" b="1"/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2819400" y="3962400"/>
            <a:ext cx="3024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r-Cyrl-CS" altLang="sr-Latn-RS" b="1" dirty="0" err="1"/>
              <a:t>отцијепити</a:t>
            </a:r>
            <a:endParaRPr lang="en-US" altLang="sr-Latn-RS" b="1" dirty="0"/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 rot="993021">
            <a:off x="5888038" y="3438525"/>
            <a:ext cx="2682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CS" altLang="sr-Latn-RS" b="1"/>
              <a:t>потчинити</a:t>
            </a:r>
            <a:endParaRPr lang="en-US" altLang="sr-Latn-RS" b="1"/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 rot="21430074">
            <a:off x="2207458" y="5116316"/>
            <a:ext cx="36407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r-Cyrl-CS" altLang="sr-Latn-RS" b="1" dirty="0" err="1"/>
              <a:t>надџилитати</a:t>
            </a:r>
            <a:endParaRPr lang="en-US" altLang="sr-Latn-RS" b="1" dirty="0"/>
          </a:p>
        </p:txBody>
      </p:sp>
      <p:sp>
        <p:nvSpPr>
          <p:cNvPr id="108564" name="AutoShape 20"/>
          <p:cNvSpPr>
            <a:spLocks noChangeArrowheads="1"/>
          </p:cNvSpPr>
          <p:nvPr/>
        </p:nvSpPr>
        <p:spPr bwMode="auto">
          <a:xfrm>
            <a:off x="609600" y="5334000"/>
            <a:ext cx="1295400" cy="12192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108565" name="WordArt 21"/>
          <p:cNvSpPr>
            <a:spLocks noChangeArrowheads="1" noChangeShapeType="1" noTextEdit="1"/>
          </p:cNvSpPr>
          <p:nvPr/>
        </p:nvSpPr>
        <p:spPr bwMode="auto">
          <a:xfrm>
            <a:off x="457200" y="2514600"/>
            <a:ext cx="25622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BA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 panose="020B0A04020102020204" pitchFamily="34" charset="0"/>
              </a:rPr>
              <a:t>примјери:</a:t>
            </a:r>
            <a:endParaRPr lang="sr-Latn-R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med" advClick="0" advTm="12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685800" y="228600"/>
            <a:ext cx="847725" cy="21669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sr-Latn-R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CC3300"/>
                  </a:fgClr>
                  <a:bgClr>
                    <a:srgbClr val="FF66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5.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1981200" y="1066800"/>
            <a:ext cx="6172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r-Cyrl-CS" altLang="sr-Latn-RS" sz="3200">
                <a:solidFill>
                  <a:srgbClr val="FFCC66"/>
                </a:solidFill>
              </a:rPr>
              <a:t>У другим гласовним групама сугласници </a:t>
            </a:r>
            <a:r>
              <a:rPr lang="sr-Cyrl-CS" altLang="sr-Latn-RS" sz="3600" b="1">
                <a:solidFill>
                  <a:srgbClr val="FFCC66"/>
                </a:solidFill>
              </a:rPr>
              <a:t>Д</a:t>
            </a:r>
            <a:r>
              <a:rPr lang="sr-Cyrl-CS" altLang="sr-Latn-RS" sz="3600">
                <a:solidFill>
                  <a:srgbClr val="FFCC66"/>
                </a:solidFill>
              </a:rPr>
              <a:t> </a:t>
            </a:r>
            <a:r>
              <a:rPr lang="sr-Cyrl-CS" altLang="sr-Latn-RS" sz="3200">
                <a:solidFill>
                  <a:srgbClr val="FFCC66"/>
                </a:solidFill>
              </a:rPr>
              <a:t>и </a:t>
            </a:r>
            <a:r>
              <a:rPr lang="sr-Cyrl-CS" altLang="sr-Latn-RS" sz="3600" b="1">
                <a:solidFill>
                  <a:srgbClr val="FFCC66"/>
                </a:solidFill>
              </a:rPr>
              <a:t>Т</a:t>
            </a:r>
            <a:r>
              <a:rPr lang="sr-Cyrl-CS" altLang="sr-Latn-RS" sz="3200">
                <a:solidFill>
                  <a:srgbClr val="FFCC66"/>
                </a:solidFill>
              </a:rPr>
              <a:t> су склони губљењу</a:t>
            </a:r>
            <a:r>
              <a:rPr lang="sr-Cyrl-CS" altLang="sr-Latn-RS" sz="3200"/>
              <a:t>	</a:t>
            </a:r>
            <a:endParaRPr lang="en-US" altLang="sr-Latn-RS" sz="3200"/>
          </a:p>
        </p:txBody>
      </p:sp>
      <p:sp>
        <p:nvSpPr>
          <p:cNvPr id="111622" name="WordArt 6"/>
          <p:cNvSpPr>
            <a:spLocks noChangeArrowheads="1" noChangeShapeType="1" noTextEdit="1"/>
          </p:cNvSpPr>
          <p:nvPr/>
        </p:nvSpPr>
        <p:spPr bwMode="auto">
          <a:xfrm>
            <a:off x="609600" y="2743200"/>
            <a:ext cx="2362200" cy="1371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sr-Cyrl-BA" sz="2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примјери:</a:t>
            </a:r>
            <a:endParaRPr lang="sr-Latn-RS" sz="2400" kern="1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 panose="020B0806030902050204" pitchFamily="34" charset="0"/>
            </a:endParaRPr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228600" y="4953000"/>
            <a:ext cx="802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Goudy Stout" panose="0202090407030B020401" pitchFamily="18" charset="0"/>
              <a:buChar char="&amp;"/>
            </a:pPr>
            <a:r>
              <a:rPr lang="sr-Cyrl-CS" altLang="sr-Latn-RS" sz="2000" b="1">
                <a:solidFill>
                  <a:srgbClr val="FFFF66"/>
                </a:solidFill>
              </a:rPr>
              <a:t>од</a:t>
            </a:r>
            <a:r>
              <a:rPr lang="sr-Cyrl-CS" altLang="sr-Latn-RS" sz="2000" b="1" i="1">
                <a:solidFill>
                  <a:srgbClr val="FFFF66"/>
                </a:solidFill>
              </a:rPr>
              <a:t> напрстак</a:t>
            </a:r>
            <a:r>
              <a:rPr lang="sr-Cyrl-CS" altLang="sr-Latn-RS" sz="2000" b="1">
                <a:solidFill>
                  <a:srgbClr val="FFFF66"/>
                </a:solidFill>
              </a:rPr>
              <a:t> –</a:t>
            </a:r>
            <a:r>
              <a:rPr lang="sr-Cyrl-CS" altLang="sr-Latn-RS" sz="2000" b="1" i="1">
                <a:solidFill>
                  <a:srgbClr val="FFFF66"/>
                </a:solidFill>
              </a:rPr>
              <a:t> напрска</a:t>
            </a:r>
            <a:r>
              <a:rPr lang="sr-Cyrl-CS" altLang="sr-Latn-RS" sz="2000" b="1">
                <a:solidFill>
                  <a:srgbClr val="FFFF66"/>
                </a:solidFill>
              </a:rPr>
              <a:t> (добијено преко </a:t>
            </a:r>
            <a:r>
              <a:rPr lang="sr-Cyrl-CS" altLang="sr-Latn-RS" sz="2000" b="1" i="1">
                <a:solidFill>
                  <a:srgbClr val="FFFF66"/>
                </a:solidFill>
              </a:rPr>
              <a:t>напрстка</a:t>
            </a:r>
            <a:r>
              <a:rPr lang="sr-Cyrl-CS" altLang="sr-Latn-RS" sz="2000" b="1">
                <a:solidFill>
                  <a:srgbClr val="FFFF66"/>
                </a:solidFill>
              </a:rPr>
              <a:t>), </a:t>
            </a:r>
            <a:r>
              <a:rPr lang="sr-Cyrl-CS" altLang="sr-Latn-RS" sz="2000" b="1" i="1">
                <a:solidFill>
                  <a:srgbClr val="FFFF66"/>
                </a:solidFill>
              </a:rPr>
              <a:t>напрску</a:t>
            </a:r>
            <a:endParaRPr lang="en-US" altLang="sr-Latn-RS" sz="2000" b="1" i="1">
              <a:solidFill>
                <a:srgbClr val="FFFF66"/>
              </a:solidFill>
            </a:endParaRPr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838200" y="4495800"/>
            <a:ext cx="7123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buFont typeface="Goudy Stout" panose="0202090407030B020401" pitchFamily="18" charset="0"/>
              <a:buChar char="&amp;"/>
            </a:pPr>
            <a:r>
              <a:rPr lang="sr-Cyrl-CS" altLang="sr-Latn-RS" sz="2000" b="1">
                <a:solidFill>
                  <a:srgbClr val="FFFF66"/>
                </a:solidFill>
              </a:rPr>
              <a:t>од </a:t>
            </a:r>
            <a:r>
              <a:rPr lang="sr-Cyrl-CS" altLang="sr-Latn-RS" sz="2000" b="1" i="1">
                <a:solidFill>
                  <a:srgbClr val="FFFF66"/>
                </a:solidFill>
              </a:rPr>
              <a:t>гроздак</a:t>
            </a:r>
            <a:r>
              <a:rPr lang="sr-Cyrl-CS" altLang="sr-Latn-RS" sz="2000" b="1">
                <a:solidFill>
                  <a:srgbClr val="FFFF66"/>
                </a:solidFill>
              </a:rPr>
              <a:t> – </a:t>
            </a:r>
            <a:r>
              <a:rPr lang="sr-Cyrl-CS" altLang="sr-Latn-RS" sz="2000" b="1" i="1">
                <a:solidFill>
                  <a:srgbClr val="FFFF66"/>
                </a:solidFill>
              </a:rPr>
              <a:t>гроска</a:t>
            </a:r>
            <a:r>
              <a:rPr lang="sr-Cyrl-CS" altLang="sr-Latn-RS" sz="2000" b="1">
                <a:solidFill>
                  <a:srgbClr val="FFFF66"/>
                </a:solidFill>
              </a:rPr>
              <a:t> (добијемо преко </a:t>
            </a:r>
            <a:r>
              <a:rPr lang="sr-Cyrl-CS" altLang="sr-Latn-RS" sz="2000" b="1" i="1">
                <a:solidFill>
                  <a:srgbClr val="FFFF66"/>
                </a:solidFill>
              </a:rPr>
              <a:t>гроздка</a:t>
            </a:r>
            <a:r>
              <a:rPr lang="sr-Cyrl-CS" altLang="sr-Latn-RS" sz="2000" b="1">
                <a:solidFill>
                  <a:srgbClr val="FFFF66"/>
                </a:solidFill>
              </a:rPr>
              <a:t>), </a:t>
            </a:r>
            <a:r>
              <a:rPr lang="sr-Cyrl-CS" altLang="sr-Latn-RS" sz="2000" b="1" i="1">
                <a:solidFill>
                  <a:srgbClr val="FFFF66"/>
                </a:solidFill>
              </a:rPr>
              <a:t>гроску</a:t>
            </a: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1790700" y="3641037"/>
            <a:ext cx="695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Goudy Stout" panose="0202090407030B020401" pitchFamily="18" charset="0"/>
              <a:buChar char="&amp;"/>
            </a:pPr>
            <a:r>
              <a:rPr lang="sr-Cyrl-CS" altLang="sr-Latn-RS" sz="2000" b="1" dirty="0">
                <a:solidFill>
                  <a:srgbClr val="FFFF66"/>
                </a:solidFill>
              </a:rPr>
              <a:t>од </a:t>
            </a:r>
            <a:r>
              <a:rPr lang="sr-Cyrl-CS" altLang="sr-Latn-RS" sz="2000" b="1" i="1" dirty="0">
                <a:solidFill>
                  <a:srgbClr val="FFFF66"/>
                </a:solidFill>
              </a:rPr>
              <a:t>радостан</a:t>
            </a:r>
            <a:r>
              <a:rPr lang="sr-Cyrl-CS" altLang="sr-Latn-RS" sz="2000" b="1" dirty="0">
                <a:solidFill>
                  <a:srgbClr val="FFFF66"/>
                </a:solidFill>
              </a:rPr>
              <a:t> – </a:t>
            </a:r>
            <a:r>
              <a:rPr lang="sr-Cyrl-CS" altLang="sr-Latn-RS" sz="2000" b="1" i="1" dirty="0">
                <a:solidFill>
                  <a:srgbClr val="FFFF66"/>
                </a:solidFill>
              </a:rPr>
              <a:t>радосна</a:t>
            </a:r>
            <a:r>
              <a:rPr lang="sr-Cyrl-CS" altLang="sr-Latn-RS" sz="2000" b="1" dirty="0">
                <a:solidFill>
                  <a:srgbClr val="FFFF66"/>
                </a:solidFill>
              </a:rPr>
              <a:t> (добијено преко</a:t>
            </a:r>
            <a:r>
              <a:rPr lang="sr-Cyrl-CS" altLang="sr-Latn-RS" sz="2000" b="1" i="1" dirty="0">
                <a:solidFill>
                  <a:srgbClr val="FFFF66"/>
                </a:solidFill>
              </a:rPr>
              <a:t> </a:t>
            </a:r>
            <a:r>
              <a:rPr lang="sr-Cyrl-CS" altLang="sr-Latn-RS" sz="2000" b="1" i="1" dirty="0" err="1">
                <a:solidFill>
                  <a:srgbClr val="FFFF66"/>
                </a:solidFill>
              </a:rPr>
              <a:t>радостна</a:t>
            </a:r>
            <a:r>
              <a:rPr lang="sr-Cyrl-CS" altLang="sr-Latn-RS" sz="2000" b="1" dirty="0">
                <a:solidFill>
                  <a:srgbClr val="FFFF66"/>
                </a:solidFill>
              </a:rPr>
              <a:t>),</a:t>
            </a:r>
            <a:endParaRPr lang="en-US" altLang="sr-Latn-RS" sz="2000" b="1" dirty="0">
              <a:solidFill>
                <a:srgbClr val="FFFF66"/>
              </a:solidFill>
            </a:endParaRPr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1293812" y="4021349"/>
            <a:ext cx="7165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buFont typeface="Goudy Stout" panose="0202090407030B020401" pitchFamily="18" charset="0"/>
              <a:buChar char="&amp;"/>
            </a:pPr>
            <a:r>
              <a:rPr lang="sr-Cyrl-CS" altLang="sr-Latn-RS" sz="2000" b="1" dirty="0">
                <a:solidFill>
                  <a:srgbClr val="FFFF66"/>
                </a:solidFill>
              </a:rPr>
              <a:t>од </a:t>
            </a:r>
            <a:r>
              <a:rPr lang="sr-Cyrl-CS" altLang="sr-Latn-RS" sz="2000" b="1" i="1" dirty="0">
                <a:solidFill>
                  <a:srgbClr val="FFFF66"/>
                </a:solidFill>
              </a:rPr>
              <a:t>жалостан</a:t>
            </a:r>
            <a:r>
              <a:rPr lang="sr-Cyrl-CS" altLang="sr-Latn-RS" sz="2000" b="1" dirty="0">
                <a:solidFill>
                  <a:srgbClr val="FFFF66"/>
                </a:solidFill>
              </a:rPr>
              <a:t> – жалосна (добијено преко </a:t>
            </a:r>
            <a:r>
              <a:rPr lang="sr-Cyrl-CS" altLang="sr-Latn-RS" sz="2000" b="1" i="1" dirty="0" err="1">
                <a:solidFill>
                  <a:srgbClr val="FFFF66"/>
                </a:solidFill>
              </a:rPr>
              <a:t>жалостна</a:t>
            </a:r>
            <a:r>
              <a:rPr lang="sr-Cyrl-CS" altLang="sr-Latn-RS" sz="2000" b="1" dirty="0">
                <a:solidFill>
                  <a:srgbClr val="FFFF66"/>
                </a:solidFill>
              </a:rPr>
              <a:t>)</a:t>
            </a:r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2773333" y="3183837"/>
            <a:ext cx="5886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Goudy Stout" panose="0202090407030B020401" pitchFamily="18" charset="0"/>
              <a:buChar char="&amp;"/>
            </a:pPr>
            <a:r>
              <a:rPr lang="sr-Cyrl-CS" altLang="sr-Latn-RS" sz="2000" b="1" i="1" dirty="0">
                <a:solidFill>
                  <a:srgbClr val="FFFF66"/>
                </a:solidFill>
              </a:rPr>
              <a:t>усмен</a:t>
            </a:r>
            <a:r>
              <a:rPr lang="sr-Cyrl-CS" altLang="sr-Latn-RS" sz="2000" b="1" dirty="0">
                <a:solidFill>
                  <a:srgbClr val="FFFF66"/>
                </a:solidFill>
              </a:rPr>
              <a:t> је добијено од </a:t>
            </a:r>
            <a:r>
              <a:rPr lang="sr-Cyrl-CS" altLang="sr-Latn-RS" sz="2000" b="1" i="1" dirty="0" err="1">
                <a:solidFill>
                  <a:srgbClr val="FFFF66"/>
                </a:solidFill>
              </a:rPr>
              <a:t>устмен</a:t>
            </a:r>
            <a:r>
              <a:rPr lang="sr-Cyrl-CS" altLang="sr-Latn-RS" sz="2000" b="1" i="1" dirty="0">
                <a:solidFill>
                  <a:srgbClr val="FFFF66"/>
                </a:solidFill>
              </a:rPr>
              <a:t> </a:t>
            </a:r>
            <a:r>
              <a:rPr lang="sr-Cyrl-CS" altLang="sr-Latn-RS" sz="2000" b="1" dirty="0">
                <a:solidFill>
                  <a:srgbClr val="FFFF66"/>
                </a:solidFill>
              </a:rPr>
              <a:t>(према </a:t>
            </a:r>
            <a:r>
              <a:rPr lang="sr-Cyrl-CS" altLang="sr-Latn-RS" sz="2000" b="1" i="1" dirty="0">
                <a:solidFill>
                  <a:srgbClr val="FFFF66"/>
                </a:solidFill>
              </a:rPr>
              <a:t>уста</a:t>
            </a:r>
            <a:r>
              <a:rPr lang="sr-Cyrl-CS" altLang="sr-Latn-RS" sz="2000" b="1" dirty="0">
                <a:solidFill>
                  <a:srgbClr val="FFFF66"/>
                </a:solidFill>
              </a:rPr>
              <a:t>)</a:t>
            </a:r>
            <a:endParaRPr lang="en-US" altLang="sr-Latn-RS" sz="2000" b="1" dirty="0">
              <a:solidFill>
                <a:srgbClr val="FFFF66"/>
              </a:solidFill>
            </a:endParaRPr>
          </a:p>
        </p:txBody>
      </p:sp>
      <p:sp>
        <p:nvSpPr>
          <p:cNvPr id="111629" name="Ribbon1Sharp"/>
          <p:cNvSpPr>
            <a:spLocks noEditPoints="1" noChangeArrowheads="1"/>
          </p:cNvSpPr>
          <p:nvPr/>
        </p:nvSpPr>
        <p:spPr bwMode="auto">
          <a:xfrm>
            <a:off x="4876800" y="5410200"/>
            <a:ext cx="2057400" cy="1219200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400 0 0"/>
              <a:gd name="G6" fmla="+- 10800 0 2400"/>
              <a:gd name="G7" fmla="*/ 2400 2 1"/>
              <a:gd name="G8" fmla="+- 21600 0 G7"/>
              <a:gd name="G9" fmla="+- 10800 2400 0"/>
              <a:gd name="G10" fmla="+- 21600 0 2400"/>
              <a:gd name="T0" fmla="*/ 10800 w 21600"/>
              <a:gd name="T1" fmla="*/ 2400 h 21600"/>
              <a:gd name="T2" fmla="*/ 2700 w 21600"/>
              <a:gd name="T3" fmla="*/ 8400 h 21600"/>
              <a:gd name="T4" fmla="*/ 10800 w 21600"/>
              <a:gd name="T5" fmla="*/ 19200 h 21600"/>
              <a:gd name="T6" fmla="*/ 18900 w 21600"/>
              <a:gd name="T7" fmla="*/ 13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2 w 21600"/>
              <a:gd name="T13" fmla="*/ G5 h 21600"/>
              <a:gd name="T14" fmla="*/ G3 w 21600"/>
              <a:gd name="T15" fmla="*/ G1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2700" y="8400"/>
                </a:lnTo>
                <a:lnTo>
                  <a:pt x="0" y="16800"/>
                </a:lnTo>
                <a:lnTo>
                  <a:pt x="5400" y="16800"/>
                </a:lnTo>
                <a:lnTo>
                  <a:pt x="5400" y="19200"/>
                </a:lnTo>
                <a:lnTo>
                  <a:pt x="13500" y="19200"/>
                </a:lnTo>
                <a:lnTo>
                  <a:pt x="13500" y="21600"/>
                </a:lnTo>
                <a:lnTo>
                  <a:pt x="21600" y="21600"/>
                </a:lnTo>
                <a:lnTo>
                  <a:pt x="18900" y="13200"/>
                </a:lnTo>
                <a:lnTo>
                  <a:pt x="21600" y="4800"/>
                </a:lnTo>
                <a:lnTo>
                  <a:pt x="16200" y="4800"/>
                </a:lnTo>
                <a:lnTo>
                  <a:pt x="16200" y="2400"/>
                </a:lnTo>
                <a:lnTo>
                  <a:pt x="8100" y="2400"/>
                </a:lnTo>
                <a:lnTo>
                  <a:pt x="8100" y="0"/>
                </a:lnTo>
                <a:close/>
              </a:path>
              <a:path w="21600" h="21600" fill="none" extrusionOk="0">
                <a:moveTo>
                  <a:pt x="8100" y="2400"/>
                </a:moveTo>
                <a:lnTo>
                  <a:pt x="5400" y="2400"/>
                </a:lnTo>
                <a:lnTo>
                  <a:pt x="5400" y="16800"/>
                </a:lnTo>
              </a:path>
              <a:path w="21600" h="21600" fill="none" extrusionOk="0">
                <a:moveTo>
                  <a:pt x="8100" y="0"/>
                </a:moveTo>
                <a:lnTo>
                  <a:pt x="5400" y="2400"/>
                </a:lnTo>
              </a:path>
              <a:path w="21600" h="21600" fill="none" extrusionOk="0">
                <a:moveTo>
                  <a:pt x="16200" y="4800"/>
                </a:moveTo>
                <a:lnTo>
                  <a:pt x="13500" y="4800"/>
                </a:lnTo>
                <a:lnTo>
                  <a:pt x="13500" y="19200"/>
                </a:lnTo>
              </a:path>
              <a:path w="21600" h="21600" fill="none" extrusionOk="0">
                <a:moveTo>
                  <a:pt x="16200" y="2400"/>
                </a:moveTo>
                <a:lnTo>
                  <a:pt x="13500" y="4800"/>
                </a:lnTo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endParaRPr lang="sr-Latn-RS"/>
          </a:p>
        </p:txBody>
      </p:sp>
    </p:spTree>
  </p:cSld>
  <p:clrMapOvr>
    <a:masterClrMapping/>
  </p:clrMapOvr>
  <p:transition spd="med" advClick="0" advTm="12000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2667000" y="2514600"/>
            <a:ext cx="4191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altLang="sr-Latn-RS" sz="2800" b="1">
                <a:solidFill>
                  <a:srgbClr val="FF6600"/>
                </a:solidFill>
              </a:rPr>
              <a:t>Али се у неким случајевима чува и пише т као у :</a:t>
            </a:r>
            <a:endParaRPr lang="en-US" altLang="sr-Latn-RS" sz="2800" b="1">
              <a:solidFill>
                <a:srgbClr val="FF6600"/>
              </a:solidFill>
            </a:endParaRPr>
          </a:p>
        </p:txBody>
      </p:sp>
      <p:sp>
        <p:nvSpPr>
          <p:cNvPr id="115733" name="AutoShape 21"/>
          <p:cNvSpPr>
            <a:spLocks noChangeArrowheads="1"/>
          </p:cNvSpPr>
          <p:nvPr/>
        </p:nvSpPr>
        <p:spPr bwMode="auto">
          <a:xfrm>
            <a:off x="1143000" y="4495800"/>
            <a:ext cx="2819400" cy="1905000"/>
          </a:xfrm>
          <a:prstGeom prst="irregularSeal2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30000"/>
              </a:spcBef>
            </a:pPr>
            <a:endParaRPr lang="sr-Cyrl-CS" altLang="sr-Latn-RS" sz="2400" b="1" i="1"/>
          </a:p>
          <a:p>
            <a:pPr algn="ctr">
              <a:spcBef>
                <a:spcPct val="30000"/>
              </a:spcBef>
            </a:pPr>
            <a:r>
              <a:rPr lang="sr-Cyrl-CS" altLang="sr-Latn-RS" sz="2400" b="1" i="1"/>
              <a:t>азбес</a:t>
            </a:r>
            <a:r>
              <a:rPr lang="sr-Cyrl-CS" altLang="sr-Latn-RS" sz="2800" b="1" i="1"/>
              <a:t>Т</a:t>
            </a:r>
            <a:r>
              <a:rPr lang="sr-Cyrl-CS" altLang="sr-Latn-RS" sz="2400" b="1" i="1"/>
              <a:t>ни</a:t>
            </a:r>
            <a:endParaRPr lang="en-US" altLang="sr-Latn-RS" sz="2400" b="1" i="1"/>
          </a:p>
          <a:p>
            <a:pPr algn="ctr"/>
            <a:endParaRPr lang="en-US" altLang="sr-Latn-RS"/>
          </a:p>
        </p:txBody>
      </p:sp>
      <p:sp>
        <p:nvSpPr>
          <p:cNvPr id="115734" name="AutoShape 22"/>
          <p:cNvSpPr>
            <a:spLocks noChangeArrowheads="1"/>
          </p:cNvSpPr>
          <p:nvPr/>
        </p:nvSpPr>
        <p:spPr bwMode="auto">
          <a:xfrm>
            <a:off x="6096000" y="2590800"/>
            <a:ext cx="3048000" cy="1752600"/>
          </a:xfrm>
          <a:prstGeom prst="irregularSeal2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r-Cyrl-CS" altLang="sr-Latn-RS" sz="2000" b="1" i="1"/>
              <a:t>протес</a:t>
            </a:r>
            <a:r>
              <a:rPr lang="sr-Cyrl-CS" altLang="sr-Latn-RS" sz="2800" b="1" i="1"/>
              <a:t>Т</a:t>
            </a:r>
            <a:r>
              <a:rPr lang="sr-Cyrl-CS" altLang="sr-Latn-RS" sz="2000" b="1" i="1"/>
              <a:t>ни</a:t>
            </a:r>
            <a:endParaRPr lang="en-US" altLang="sr-Latn-RS" sz="2000" b="1" i="1"/>
          </a:p>
        </p:txBody>
      </p:sp>
      <p:sp>
        <p:nvSpPr>
          <p:cNvPr id="115735" name="AutoShape 23"/>
          <p:cNvSpPr>
            <a:spLocks noChangeArrowheads="1"/>
          </p:cNvSpPr>
          <p:nvPr/>
        </p:nvSpPr>
        <p:spPr bwMode="auto">
          <a:xfrm>
            <a:off x="838200" y="228600"/>
            <a:ext cx="3733800" cy="2209800"/>
          </a:xfrm>
          <a:prstGeom prst="irregularSeal2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r-Cyrl-CS" altLang="sr-Latn-RS" sz="2000" b="1" i="1"/>
              <a:t>гимназис</a:t>
            </a:r>
            <a:r>
              <a:rPr lang="sr-Cyrl-CS" altLang="sr-Latn-RS" sz="2800" b="1" i="1"/>
              <a:t>Т</a:t>
            </a:r>
            <a:r>
              <a:rPr lang="sr-Cyrl-CS" altLang="sr-Latn-RS" sz="2000" b="1" i="1"/>
              <a:t>киња</a:t>
            </a:r>
            <a:endParaRPr lang="en-US" altLang="sr-Latn-RS" sz="2000" b="1" i="1"/>
          </a:p>
        </p:txBody>
      </p:sp>
    </p:spTree>
  </p:cSld>
  <p:clrMapOvr>
    <a:masterClrMapping/>
  </p:clrMapOvr>
  <p:transition spd="med" advClick="0" advTm="12000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430</Words>
  <Application>Microsoft Office PowerPoint</Application>
  <PresentationFormat>On-screen Show (4:3)</PresentationFormat>
  <Paragraphs>76</Paragraphs>
  <Slides>11</Slides>
  <Notes>10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Goudy Stout</vt:lpstr>
      <vt:lpstr>Trebuchet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Dragan</cp:lastModifiedBy>
  <cp:revision>8</cp:revision>
  <dcterms:created xsi:type="dcterms:W3CDTF">2010-05-19T04:45:55Z</dcterms:created>
  <dcterms:modified xsi:type="dcterms:W3CDTF">2020-03-30T15:08:07Z</dcterms:modified>
</cp:coreProperties>
</file>