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76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7B8F5E-3E32-448D-828B-DDCDA8CD4E02}" type="datetimeFigureOut">
              <a:rPr lang="sr-Latn-CS" smtClean="0"/>
              <a:pPr/>
              <a:t>23.4.2020.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BB5ED-C5FE-41A2-B0ED-F4B12F9B91DE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772386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BB5ED-C5FE-41A2-B0ED-F4B12F9B91DE}" type="slidenum">
              <a:rPr lang="bs-Latn-BA" smtClean="0"/>
              <a:pPr/>
              <a:t>6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914403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4F79-DFFC-4DCD-AA91-F7D794DA216C}" type="datetimeFigureOut">
              <a:rPr lang="sr-Latn-CS" smtClean="0"/>
              <a:pPr/>
              <a:t>23.4.2020.</a:t>
            </a:fld>
            <a:endParaRPr lang="bs-Latn-B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7EC3-7EFB-4AFC-A01C-B27FAF81F278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4F79-DFFC-4DCD-AA91-F7D794DA216C}" type="datetimeFigureOut">
              <a:rPr lang="sr-Latn-CS" smtClean="0"/>
              <a:pPr/>
              <a:t>23.4.2020.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7EC3-7EFB-4AFC-A01C-B27FAF81F278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4F79-DFFC-4DCD-AA91-F7D794DA216C}" type="datetimeFigureOut">
              <a:rPr lang="sr-Latn-CS" smtClean="0"/>
              <a:pPr/>
              <a:t>23.4.2020.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7EC3-7EFB-4AFC-A01C-B27FAF81F278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4F79-DFFC-4DCD-AA91-F7D794DA216C}" type="datetimeFigureOut">
              <a:rPr lang="sr-Latn-CS" smtClean="0"/>
              <a:pPr/>
              <a:t>23.4.2020.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7EC3-7EFB-4AFC-A01C-B27FAF81F278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4F79-DFFC-4DCD-AA91-F7D794DA216C}" type="datetimeFigureOut">
              <a:rPr lang="sr-Latn-CS" smtClean="0"/>
              <a:pPr/>
              <a:t>23.4.2020.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7EC3-7EFB-4AFC-A01C-B27FAF81F278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4F79-DFFC-4DCD-AA91-F7D794DA216C}" type="datetimeFigureOut">
              <a:rPr lang="sr-Latn-CS" smtClean="0"/>
              <a:pPr/>
              <a:t>23.4.2020.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7EC3-7EFB-4AFC-A01C-B27FAF81F278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4F79-DFFC-4DCD-AA91-F7D794DA216C}" type="datetimeFigureOut">
              <a:rPr lang="sr-Latn-CS" smtClean="0"/>
              <a:pPr/>
              <a:t>23.4.2020.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7EC3-7EFB-4AFC-A01C-B27FAF81F278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4F79-DFFC-4DCD-AA91-F7D794DA216C}" type="datetimeFigureOut">
              <a:rPr lang="sr-Latn-CS" smtClean="0"/>
              <a:pPr/>
              <a:t>23.4.2020.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7EC3-7EFB-4AFC-A01C-B27FAF81F278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4F79-DFFC-4DCD-AA91-F7D794DA216C}" type="datetimeFigureOut">
              <a:rPr lang="sr-Latn-CS" smtClean="0"/>
              <a:pPr/>
              <a:t>23.4.2020.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7EC3-7EFB-4AFC-A01C-B27FAF81F278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4F79-DFFC-4DCD-AA91-F7D794DA216C}" type="datetimeFigureOut">
              <a:rPr lang="sr-Latn-CS" smtClean="0"/>
              <a:pPr/>
              <a:t>23.4.2020.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7EC3-7EFB-4AFC-A01C-B27FAF81F278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4F79-DFFC-4DCD-AA91-F7D794DA216C}" type="datetimeFigureOut">
              <a:rPr lang="sr-Latn-CS" smtClean="0"/>
              <a:pPr/>
              <a:t>23.4.2020.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B527EC3-7EFB-4AFC-A01C-B27FAF81F278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D74F79-DFFC-4DCD-AA91-F7D794DA216C}" type="datetimeFigureOut">
              <a:rPr lang="sr-Latn-CS" smtClean="0"/>
              <a:pPr/>
              <a:t>23.4.2020.</a:t>
            </a:fld>
            <a:endParaRPr lang="bs-Latn-B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527EC3-7EFB-4AFC-A01C-B27FAF81F278}" type="slidenum">
              <a:rPr lang="bs-Latn-BA" smtClean="0"/>
              <a:pPr/>
              <a:t>‹#›</a:t>
            </a:fld>
            <a:endParaRPr lang="bs-Latn-B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136904" cy="3600400"/>
          </a:xfrm>
        </p:spPr>
        <p:txBody>
          <a:bodyPr/>
          <a:lstStyle/>
          <a:p>
            <a:pPr algn="ctr"/>
            <a:r>
              <a:rPr lang="sr-Cyrl-RS" dirty="0" smtClean="0"/>
              <a:t>  Сврха и план писања   жалбе</a:t>
            </a: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7554" y="5786454"/>
            <a:ext cx="5357850" cy="714380"/>
          </a:xfrm>
        </p:spPr>
        <p:txBody>
          <a:bodyPr>
            <a:normAutofit fontScale="92500"/>
          </a:bodyPr>
          <a:lstStyle/>
          <a:p>
            <a:r>
              <a:rPr lang="sr-Cyrl-RS" dirty="0" smtClean="0"/>
              <a:t>Милица Млађеновић Хрицак, проф.</a:t>
            </a:r>
            <a:endParaRPr lang="bs-Latn-BA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    Циљ  и 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задаци! 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 Кад и како написати жалбу (приговор), односно како треба правилно и језички коректно реаговати 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на неправилне 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одлуке институције или послодавца. Вјежбањем ћете савладати технику израде приговора.</a:t>
            </a:r>
          </a:p>
          <a:p>
            <a:endParaRPr lang="sr-Cyrl-RS" dirty="0" smtClean="0"/>
          </a:p>
          <a:p>
            <a:pPr>
              <a:buNone/>
            </a:pPr>
            <a:endParaRPr lang="bs-Latn-BA" dirty="0"/>
          </a:p>
        </p:txBody>
      </p:sp>
      <p:sp>
        <p:nvSpPr>
          <p:cNvPr id="4" name="Oval 3"/>
          <p:cNvSpPr/>
          <p:nvPr/>
        </p:nvSpPr>
        <p:spPr>
          <a:xfrm>
            <a:off x="1071538" y="4429132"/>
            <a:ext cx="7072362" cy="17716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К</a:t>
            </a:r>
            <a:r>
              <a:rPr lang="sr-Cyrl-RS" dirty="0" smtClean="0"/>
              <a:t>оментаришете народну изреку:  </a:t>
            </a:r>
            <a:r>
              <a:rPr lang="sr-Cyrl-RS" i="1" dirty="0" smtClean="0"/>
              <a:t>Да ми је памет кад идем на вашар као кад се враћам с вашара.</a:t>
            </a:r>
            <a:endParaRPr lang="bs-Latn-BA" dirty="0"/>
          </a:p>
        </p:txBody>
      </p:sp>
      <p:pic>
        <p:nvPicPr>
          <p:cNvPr id="30724" name="Picture 4" descr="C:\Users\Matija\Desktop\upitni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48313" y="428604"/>
            <a:ext cx="2466975" cy="135732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2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              Шта је жалба?</a:t>
            </a:r>
            <a:endParaRPr lang="bs-Latn-BA" dirty="0"/>
          </a:p>
        </p:txBody>
      </p:sp>
      <p:sp>
        <p:nvSpPr>
          <p:cNvPr id="4" name="Oval 3"/>
          <p:cNvSpPr/>
          <p:nvPr/>
        </p:nvSpPr>
        <p:spPr>
          <a:xfrm>
            <a:off x="472074" y="2143319"/>
            <a:ext cx="2286016" cy="1200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rgbClr val="FFFF00"/>
                </a:solidFill>
              </a:rPr>
              <a:t>Има форму сличну </a:t>
            </a:r>
            <a:r>
              <a:rPr lang="sr-Cyrl-RS" dirty="0" smtClean="0">
                <a:solidFill>
                  <a:srgbClr val="FFFF00"/>
                </a:solidFill>
              </a:rPr>
              <a:t>молби</a:t>
            </a:r>
            <a:r>
              <a:rPr lang="sr-Cyrl-RS" dirty="0" smtClean="0">
                <a:solidFill>
                  <a:srgbClr val="FFFF00"/>
                </a:solidFill>
              </a:rPr>
              <a:t>.</a:t>
            </a:r>
            <a:endParaRPr lang="bs-Latn-BA" dirty="0">
              <a:solidFill>
                <a:srgbClr val="FFFF00"/>
              </a:solidFill>
            </a:endParaRPr>
          </a:p>
        </p:txBody>
      </p:sp>
      <p:sp>
        <p:nvSpPr>
          <p:cNvPr id="27649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193548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10175" algn="l"/>
              </a:tabLst>
            </a:pPr>
            <a:endParaRPr kumimoji="0" lang="sr-Latn-C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183465" y="2143116"/>
            <a:ext cx="4786346" cy="1628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rgbClr val="FFFF00"/>
                </a:solidFill>
              </a:rPr>
              <a:t>Жалбом (приговором) се тражи од предузећа,  установе, државног органа и слично да промијене и укину неко рјешење или одлуку.</a:t>
            </a:r>
            <a:endParaRPr lang="bs-Latn-BA" dirty="0">
              <a:solidFill>
                <a:srgbClr val="FFFF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22059" y="4399845"/>
            <a:ext cx="4302780" cy="16837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rgbClr val="FFFF00"/>
                </a:solidFill>
              </a:rPr>
              <a:t>Најчешће се заснива на исправци чињеница или њиховог тумачења.</a:t>
            </a:r>
            <a:endParaRPr lang="bs-Latn-BA" dirty="0">
              <a:solidFill>
                <a:srgbClr val="FFFF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43570" y="4857760"/>
            <a:ext cx="300039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rgbClr val="FFFF00"/>
                </a:solidFill>
              </a:rPr>
              <a:t>Све чешће је у употреби термин приговор.</a:t>
            </a:r>
            <a:endParaRPr lang="bs-Latn-BA" dirty="0">
              <a:solidFill>
                <a:srgbClr val="FFFF00"/>
              </a:solidFill>
            </a:endParaRPr>
          </a:p>
        </p:txBody>
      </p:sp>
      <p:cxnSp>
        <p:nvCxnSpPr>
          <p:cNvPr id="5" name="Straight Arrow Connector 4"/>
          <p:cNvCxnSpPr>
            <a:endCxn id="4" idx="7"/>
          </p:cNvCxnSpPr>
          <p:nvPr/>
        </p:nvCxnSpPr>
        <p:spPr>
          <a:xfrm flipH="1">
            <a:off x="2423311" y="1847088"/>
            <a:ext cx="780537" cy="4719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508104" y="1700808"/>
            <a:ext cx="432048" cy="442308"/>
          </a:xfrm>
          <a:prstGeom prst="straightConnector1">
            <a:avLst/>
          </a:prstGeom>
          <a:ln>
            <a:tailEnd type="triangle"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57150" dist="38100" dir="5400000" algn="ctr" rotWithShape="0">
              <a:schemeClr val="accent2">
                <a:shade val="9000"/>
                <a:satMod val="105000"/>
                <a:alpha val="48000"/>
              </a:scheme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2423311" y="1700808"/>
            <a:ext cx="1140577" cy="2699037"/>
          </a:xfrm>
          <a:prstGeom prst="straightConnector1">
            <a:avLst/>
          </a:prstGeom>
          <a:ln>
            <a:tailEnd type="triangle"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5">
                <a:shade val="9000"/>
                <a:satMod val="105000"/>
                <a:alpha val="48000"/>
              </a:scheme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211960" y="1700808"/>
            <a:ext cx="2016224" cy="3384376"/>
          </a:xfrm>
          <a:prstGeom prst="straightConnector1">
            <a:avLst/>
          </a:prstGeom>
          <a:ln>
            <a:tailEnd type="triangle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00"/>
                            </p:stCondLst>
                            <p:childTnLst>
                              <p:par>
                                <p:cTn id="32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5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4500"/>
                            </p:stCondLst>
                            <p:childTnLst>
                              <p:par>
                                <p:cTn id="55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6000"/>
                            </p:stCondLst>
                            <p:childTnLst>
                              <p:par>
                                <p:cTn id="59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 Кад подносимо </a:t>
            </a:r>
            <a:r>
              <a:rPr lang="sr-Cyrl-RS" dirty="0" smtClean="0"/>
              <a:t>жалбу?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>
                <a:solidFill>
                  <a:schemeClr val="bg2">
                    <a:lumMod val="25000"/>
                  </a:schemeClr>
                </a:solidFill>
              </a:rPr>
              <a:t>Приговор (жалбу) подносимо у правилу онда када су одредбе закона, правилника, кодекса на нашој страни, односно погрешно су протумачене или примијењене.</a:t>
            </a:r>
          </a:p>
          <a:p>
            <a:r>
              <a:rPr lang="sr-Cyrl-RS" dirty="0" smtClean="0">
                <a:solidFill>
                  <a:schemeClr val="bg2">
                    <a:lumMod val="25000"/>
                  </a:schemeClr>
                </a:solidFill>
              </a:rPr>
              <a:t>Правна поука је упутство како лица која су незадовољна садржајем неког акта могу </a:t>
            </a:r>
            <a:r>
              <a:rPr lang="sr-Cyrl-RS" dirty="0" smtClean="0">
                <a:solidFill>
                  <a:schemeClr val="bg2">
                    <a:lumMod val="25000"/>
                  </a:schemeClr>
                </a:solidFill>
              </a:rPr>
              <a:t>остварити </a:t>
            </a:r>
            <a:r>
              <a:rPr lang="sr-Cyrl-RS" dirty="0" smtClean="0">
                <a:solidFill>
                  <a:schemeClr val="bg2">
                    <a:lumMod val="25000"/>
                  </a:schemeClr>
                </a:solidFill>
              </a:rPr>
              <a:t>своја права.</a:t>
            </a:r>
          </a:p>
          <a:p>
            <a:r>
              <a:rPr lang="sr-Cyrl-RS" dirty="0" smtClean="0">
                <a:solidFill>
                  <a:schemeClr val="bg2">
                    <a:lumMod val="25000"/>
                  </a:schemeClr>
                </a:solidFill>
              </a:rPr>
              <a:t>На негативно рјешење, одлуку, одбијеницу, може се реаговати подношњем жалбе надлежном органу, институцији или појединцу који су такву одлуку донијели.</a:t>
            </a:r>
            <a:endParaRPr lang="bs-Latn-BA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2770" name="Picture 2" descr="C:\Users\Matija\Desktop\upitnik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9" y="571480"/>
            <a:ext cx="1643073" cy="142876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500"/>
                            </p:stCondLst>
                            <p:childTnLst>
                              <p:par>
                                <p:cTn id="25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0"/>
            <a:ext cx="6572296" cy="928686"/>
          </a:xfrm>
        </p:spPr>
        <p:txBody>
          <a:bodyPr>
            <a:normAutofit/>
          </a:bodyPr>
          <a:lstStyle/>
          <a:p>
            <a:r>
              <a:rPr lang="sr-Cyrl-RS" sz="3600" dirty="0" smtClean="0"/>
              <a:t>        Примјер писања </a:t>
            </a:r>
            <a:r>
              <a:rPr lang="sr-Cyrl-RS" sz="3600" dirty="0" smtClean="0"/>
              <a:t>жалбе</a:t>
            </a:r>
            <a:r>
              <a:rPr lang="sr-Latn-RS" sz="3600" smtClean="0"/>
              <a:t>!</a:t>
            </a:r>
            <a:endParaRPr lang="bs-Latn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472518" cy="525305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sr-Cyrl-RS" sz="1200" dirty="0" smtClean="0">
                <a:solidFill>
                  <a:schemeClr val="tx2">
                    <a:lumMod val="50000"/>
                  </a:schemeClr>
                </a:solidFill>
              </a:rPr>
              <a:t>Милан Тодоровић                                       </a:t>
            </a:r>
          </a:p>
          <a:p>
            <a:pPr algn="just">
              <a:buNone/>
            </a:pPr>
            <a:r>
              <a:rPr lang="sr-Cyrl-RS" sz="1200" dirty="0" smtClean="0">
                <a:solidFill>
                  <a:schemeClr val="tx2">
                    <a:lumMod val="50000"/>
                  </a:schemeClr>
                </a:solidFill>
              </a:rPr>
              <a:t>Козарска 41</a:t>
            </a:r>
          </a:p>
          <a:p>
            <a:pPr algn="just">
              <a:buNone/>
            </a:pPr>
            <a:r>
              <a:rPr lang="sr-Cyrl-RS" sz="1200" dirty="0" smtClean="0">
                <a:solidFill>
                  <a:schemeClr val="tx2">
                    <a:lumMod val="50000"/>
                  </a:schemeClr>
                </a:solidFill>
              </a:rPr>
              <a:t>Бања Лука                                                                                                                                       Наставничко вијеће</a:t>
            </a:r>
          </a:p>
          <a:p>
            <a:pPr algn="just">
              <a:buNone/>
            </a:pPr>
            <a:r>
              <a:rPr lang="sr-Cyrl-RS" sz="1200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                                                                                                                      Медицинске школе,</a:t>
            </a:r>
          </a:p>
          <a:p>
            <a:pPr algn="just">
              <a:buNone/>
            </a:pPr>
            <a:r>
              <a:rPr lang="sr-Cyrl-RS" sz="1200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                                                                                                                      Бања Лука                                                                                                 </a:t>
            </a:r>
          </a:p>
          <a:p>
            <a:pPr algn="just">
              <a:buNone/>
            </a:pPr>
            <a:r>
              <a:rPr lang="sr-Cyrl-RS" sz="1200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                                                                              </a:t>
            </a:r>
          </a:p>
          <a:p>
            <a:pPr algn="just"/>
            <a:endParaRPr lang="sr-Cyrl-RS" sz="12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sr-Cyrl-RS" sz="1200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        </a:t>
            </a:r>
            <a:r>
              <a:rPr lang="sr-Cyrl-RS" sz="1400" dirty="0" smtClean="0">
                <a:solidFill>
                  <a:schemeClr val="tx2">
                    <a:lumMod val="50000"/>
                  </a:schemeClr>
                </a:solidFill>
              </a:rPr>
              <a:t>Предмет: Приговор на оцјену из предмета  математика</a:t>
            </a:r>
          </a:p>
          <a:p>
            <a:pPr algn="just"/>
            <a:endParaRPr lang="sr-Cyrl-RS" sz="12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sr-Cyrl-RS" sz="1400" dirty="0" smtClean="0">
                <a:solidFill>
                  <a:schemeClr val="tx2">
                    <a:lumMod val="50000"/>
                  </a:schemeClr>
                </a:solidFill>
              </a:rPr>
              <a:t>              Ученик сам 4. разреда Медицинске школе, смјер – медицински техничар. Мој досадашњи </a:t>
            </a:r>
            <a:r>
              <a:rPr lang="sr-Cyrl-RS" sz="1400" dirty="0" smtClean="0">
                <a:solidFill>
                  <a:schemeClr val="tx2">
                    <a:lumMod val="50000"/>
                  </a:schemeClr>
                </a:solidFill>
              </a:rPr>
              <a:t>општи </a:t>
            </a:r>
            <a:r>
              <a:rPr lang="sr-Cyrl-RS" sz="1400" dirty="0" smtClean="0">
                <a:solidFill>
                  <a:schemeClr val="tx2">
                    <a:lumMod val="50000"/>
                  </a:schemeClr>
                </a:solidFill>
              </a:rPr>
              <a:t>успјех је био врлодобар, а оцјена из математике добар.</a:t>
            </a:r>
          </a:p>
          <a:p>
            <a:pPr algn="just">
              <a:buNone/>
            </a:pPr>
            <a:r>
              <a:rPr lang="sr-Cyrl-RS" sz="1400" dirty="0" smtClean="0">
                <a:solidFill>
                  <a:schemeClr val="tx2">
                    <a:lumMod val="50000"/>
                  </a:schemeClr>
                </a:solidFill>
              </a:rPr>
              <a:t>              Ове школске године на </a:t>
            </a:r>
            <a:r>
              <a:rPr lang="sr-Cyrl-RS" sz="1400" dirty="0" smtClean="0">
                <a:solidFill>
                  <a:schemeClr val="tx2">
                    <a:lumMod val="50000"/>
                  </a:schemeClr>
                </a:solidFill>
              </a:rPr>
              <a:t>полугодишту </a:t>
            </a:r>
            <a:r>
              <a:rPr lang="sr-Cyrl-RS" sz="1400" dirty="0" smtClean="0">
                <a:solidFill>
                  <a:schemeClr val="tx2">
                    <a:lumMod val="50000"/>
                  </a:schemeClr>
                </a:solidFill>
              </a:rPr>
              <a:t>сам имао опши успјех добар, а из предмета математика оцјену довољан. У другом полугодишу сам имао више позитивних оцјена из тог предмета. Предлажући закључне оцјене професор ми је саопштио да  ће моја оцјена бити недовољан (1) и да ћу морати на поправни испит.</a:t>
            </a:r>
          </a:p>
          <a:p>
            <a:pPr algn="just">
              <a:buNone/>
            </a:pPr>
            <a:r>
              <a:rPr lang="sr-Cyrl-RS" sz="1400" dirty="0" smtClean="0">
                <a:solidFill>
                  <a:schemeClr val="tx2">
                    <a:lumMod val="50000"/>
                  </a:schemeClr>
                </a:solidFill>
              </a:rPr>
              <a:t>              Пошто </a:t>
            </a:r>
            <a:r>
              <a:rPr lang="sr-Cyrl-RS" sz="1400" dirty="0" smtClean="0">
                <a:solidFill>
                  <a:schemeClr val="tx2">
                    <a:lumMod val="50000"/>
                  </a:schemeClr>
                </a:solidFill>
              </a:rPr>
              <a:t>је, </a:t>
            </a:r>
            <a:r>
              <a:rPr lang="sr-Cyrl-RS" sz="1400" dirty="0" smtClean="0">
                <a:solidFill>
                  <a:schemeClr val="tx2">
                    <a:lumMod val="50000"/>
                  </a:schemeClr>
                </a:solidFill>
              </a:rPr>
              <a:t>у </a:t>
            </a:r>
            <a:r>
              <a:rPr lang="sr-Cyrl-RS" sz="1400" dirty="0" smtClean="0">
                <a:solidFill>
                  <a:schemeClr val="tx2">
                    <a:lumMod val="50000"/>
                  </a:schemeClr>
                </a:solidFill>
              </a:rPr>
              <a:t>дневнику, </a:t>
            </a:r>
            <a:r>
              <a:rPr lang="sr-Cyrl-RS" sz="1400" dirty="0" smtClean="0">
                <a:solidFill>
                  <a:schemeClr val="tx2">
                    <a:lumMod val="50000"/>
                  </a:schemeClr>
                </a:solidFill>
              </a:rPr>
              <a:t>у току школске године убиљежено више позитивних оцјена него негативних, изведена коначна оцјена није у складу са  одредбама Правилника о оцјењивању па вас молим да  извршите исправку.</a:t>
            </a:r>
          </a:p>
          <a:p>
            <a:pPr algn="just">
              <a:buNone/>
            </a:pPr>
            <a:r>
              <a:rPr lang="sr-Cyrl-RS" sz="1400" dirty="0" smtClean="0">
                <a:solidFill>
                  <a:schemeClr val="tx2">
                    <a:lumMod val="50000"/>
                  </a:schemeClr>
                </a:solidFill>
              </a:rPr>
              <a:t>               Увјерен сам да ће корекција бити извршена правовремено и да ћу моћи  изаћи на матурски испит у јунском року.</a:t>
            </a:r>
          </a:p>
          <a:p>
            <a:pPr algn="just">
              <a:buNone/>
            </a:pPr>
            <a:endParaRPr lang="sr-Cyrl-RS" sz="12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endParaRPr lang="sr-Cyrl-RS" sz="12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sr-Cyrl-RS" sz="1200" dirty="0" smtClean="0">
                <a:solidFill>
                  <a:schemeClr val="tx2">
                    <a:lumMod val="50000"/>
                  </a:schemeClr>
                </a:solidFill>
              </a:rPr>
              <a:t>Бања Лука, 12. март 2020. године                                                                                                           Подносилац молбе</a:t>
            </a:r>
          </a:p>
          <a:p>
            <a:pPr algn="just">
              <a:buNone/>
            </a:pPr>
            <a:r>
              <a:rPr lang="sr-Cyrl-RS" sz="1200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                                                                                                                            _______________________</a:t>
            </a:r>
          </a:p>
          <a:p>
            <a:pPr algn="just">
              <a:buNone/>
            </a:pPr>
            <a:r>
              <a:rPr lang="sr-Cyrl-RS" sz="1200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                                                                                                                                 Милан Тодоровић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000"/>
                            </p:stCondLst>
                            <p:childTnLst>
                              <p:par>
                                <p:cTn id="27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0"/>
                            </p:stCondLst>
                            <p:childTnLst>
                              <p:par>
                                <p:cTn id="33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8000"/>
                            </p:stCondLst>
                            <p:childTnLst>
                              <p:par>
                                <p:cTn id="39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1000"/>
                            </p:stCondLst>
                            <p:childTnLst>
                              <p:par>
                                <p:cTn id="45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4000"/>
                            </p:stCondLst>
                            <p:childTnLst>
                              <p:par>
                                <p:cTn id="51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7000"/>
                            </p:stCondLst>
                            <p:childTnLst>
                              <p:par>
                                <p:cTn id="57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0"/>
                            </p:stCondLst>
                            <p:childTnLst>
                              <p:par>
                                <p:cTn id="63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3000"/>
                            </p:stCondLst>
                            <p:childTnLst>
                              <p:par>
                                <p:cTn id="69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6000"/>
                            </p:stCondLst>
                            <p:childTnLst>
                              <p:par>
                                <p:cTn id="75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9000"/>
                            </p:stCondLst>
                            <p:childTnLst>
                              <p:par>
                                <p:cTn id="81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2000"/>
                            </p:stCondLst>
                            <p:childTnLst>
                              <p:par>
                                <p:cTn id="87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918418"/>
          </a:xfrm>
        </p:spPr>
        <p:txBody>
          <a:bodyPr/>
          <a:lstStyle/>
          <a:p>
            <a:r>
              <a:rPr lang="sr-Cyrl-RS" dirty="0" smtClean="0"/>
              <a:t>                     </a:t>
            </a:r>
            <a:r>
              <a:rPr lang="sr-Cyrl-RS" sz="3200" dirty="0" smtClean="0"/>
              <a:t>Задатак!</a:t>
            </a:r>
            <a:endParaRPr lang="bs-Latn-B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   </a:t>
            </a:r>
            <a:endParaRPr lang="sr-Cyrl-RS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приговор на неодобрен упис на факултет,</a:t>
            </a:r>
          </a:p>
          <a:p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приговор на одлуку о искључењу из школе,</a:t>
            </a:r>
          </a:p>
          <a:p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приговор на одбијеницу за додјелу стипендије.</a:t>
            </a:r>
            <a:endParaRPr lang="bs-Latn-BA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8675" name="Picture 3" descr="C:\Users\Matija\Desktop\индекс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4786322"/>
            <a:ext cx="2466975" cy="1847850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>
          <a:xfrm>
            <a:off x="642910" y="4429132"/>
            <a:ext cx="5000660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sz="2000" dirty="0" smtClean="0">
                <a:solidFill>
                  <a:srgbClr val="FFFF00"/>
                </a:solidFill>
              </a:rPr>
              <a:t>Смјернице:</a:t>
            </a:r>
          </a:p>
          <a:p>
            <a:pPr>
              <a:buFontTx/>
              <a:buChar char="-"/>
            </a:pPr>
            <a:r>
              <a:rPr lang="sr-Cyrl-RS" sz="2000" dirty="0">
                <a:solidFill>
                  <a:srgbClr val="FFFF00"/>
                </a:solidFill>
              </a:rPr>
              <a:t>н</a:t>
            </a:r>
            <a:r>
              <a:rPr lang="sr-Cyrl-RS" sz="2000" dirty="0" smtClean="0">
                <a:solidFill>
                  <a:srgbClr val="FFFF00"/>
                </a:solidFill>
              </a:rPr>
              <a:t>апишите жалбу различите тематике на основу примјера претходне жалбе,</a:t>
            </a:r>
          </a:p>
          <a:p>
            <a:pPr>
              <a:buFontTx/>
              <a:buChar char="-"/>
            </a:pPr>
            <a:r>
              <a:rPr lang="sr-Cyrl-RS" sz="2000" dirty="0">
                <a:solidFill>
                  <a:srgbClr val="FFFF00"/>
                </a:solidFill>
              </a:rPr>
              <a:t>п</a:t>
            </a:r>
            <a:r>
              <a:rPr lang="sr-Cyrl-RS" sz="2000" dirty="0" smtClean="0">
                <a:solidFill>
                  <a:srgbClr val="FFFF00"/>
                </a:solidFill>
              </a:rPr>
              <a:t>рослиједите написане жалбе, као дио вјежбе свом предметном професору.</a:t>
            </a:r>
            <a:endParaRPr lang="bs-Latn-BA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0"/>
                            </p:stCondLst>
                            <p:childTnLst>
                              <p:par>
                                <p:cTn id="30" presetID="1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0"/>
                            </p:stCondLst>
                            <p:childTnLst>
                              <p:par>
                                <p:cTn id="34" presetID="1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500"/>
                            </p:stCondLst>
                            <p:childTnLst>
                              <p:par>
                                <p:cTn id="38" presetID="2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 smtClean="0"/>
              <a:t>Шта смо данас научили?</a:t>
            </a:r>
            <a:endParaRPr lang="bs-Latn-B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600" dirty="0" smtClean="0">
                <a:solidFill>
                  <a:schemeClr val="tx2">
                    <a:lumMod val="75000"/>
                  </a:schemeClr>
                </a:solidFill>
              </a:rPr>
              <a:t>Шта је жалба;</a:t>
            </a:r>
          </a:p>
          <a:p>
            <a:r>
              <a:rPr lang="sr-Cyrl-RS" sz="3600" dirty="0" smtClean="0">
                <a:solidFill>
                  <a:schemeClr val="tx2">
                    <a:lumMod val="75000"/>
                  </a:schemeClr>
                </a:solidFill>
              </a:rPr>
              <a:t>Како се пише;</a:t>
            </a:r>
          </a:p>
          <a:p>
            <a:r>
              <a:rPr lang="sr-Cyrl-RS" sz="3600" dirty="0" smtClean="0">
                <a:solidFill>
                  <a:schemeClr val="tx2">
                    <a:lumMod val="75000"/>
                  </a:schemeClr>
                </a:solidFill>
              </a:rPr>
              <a:t>Који су обавезни подаци.</a:t>
            </a:r>
            <a:endParaRPr lang="bs-Latn-BA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9698" name="Picture 2" descr="C:\Users\Matija\Desktop\индекс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357298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 dirty="0" smtClean="0"/>
              <a:t>Очекујемо да сте усвојили данашњи образац!</a:t>
            </a:r>
            <a:endParaRPr lang="bs-Latn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    </a:t>
            </a:r>
            <a:endParaRPr lang="bs-Latn-BA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57158" y="2428868"/>
            <a:ext cx="4214842" cy="2000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 smtClean="0"/>
              <a:t>Не заборавимо да су правописна правила веома важна!</a:t>
            </a:r>
            <a:endParaRPr lang="bs-Latn-BA" sz="2400" dirty="0"/>
          </a:p>
        </p:txBody>
      </p:sp>
      <p:sp>
        <p:nvSpPr>
          <p:cNvPr id="5" name="5-Point Star 4"/>
          <p:cNvSpPr/>
          <p:nvPr/>
        </p:nvSpPr>
        <p:spPr>
          <a:xfrm>
            <a:off x="3357554" y="4929198"/>
            <a:ext cx="2786082" cy="1357322"/>
          </a:xfrm>
          <a:prstGeom prst="star5">
            <a:avLst>
              <a:gd name="adj" fmla="val 50000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dirty="0" smtClean="0"/>
              <a:t>СРЕЋНО!</a:t>
            </a:r>
            <a:endParaRPr lang="bs-Latn-BA" sz="3200" dirty="0"/>
          </a:p>
        </p:txBody>
      </p:sp>
      <p:pic>
        <p:nvPicPr>
          <p:cNvPr id="31746" name="Picture 2" descr="C:\Users\Matija\Desktop\smajl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11775" y="2524125"/>
            <a:ext cx="2533650" cy="180975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163</TotalTime>
  <Words>466</Words>
  <Application>Microsoft Office PowerPoint</Application>
  <PresentationFormat>On-screen Show (4:3)</PresentationFormat>
  <Paragraphs>50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Constantia</vt:lpstr>
      <vt:lpstr>Wingdings 2</vt:lpstr>
      <vt:lpstr>Flow</vt:lpstr>
      <vt:lpstr>  Сврха и план писања   жалбе</vt:lpstr>
      <vt:lpstr>    Циљ  и задаци!  </vt:lpstr>
      <vt:lpstr>               Шта је жалба?</vt:lpstr>
      <vt:lpstr>  Кад подносимо жалбу?</vt:lpstr>
      <vt:lpstr>        Примјер писања жалбе!</vt:lpstr>
      <vt:lpstr>                     Задатак!</vt:lpstr>
      <vt:lpstr>Шта смо данас научили?</vt:lpstr>
      <vt:lpstr>Очекујемо да сте усвојили данашњи образац!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Сврха и план писања  жалбе</dc:title>
  <dc:creator>Matija</dc:creator>
  <cp:lastModifiedBy>Dragan</cp:lastModifiedBy>
  <cp:revision>28</cp:revision>
  <dcterms:created xsi:type="dcterms:W3CDTF">2020-04-23T17:37:23Z</dcterms:created>
  <dcterms:modified xsi:type="dcterms:W3CDTF">2020-04-23T20:41:44Z</dcterms:modified>
</cp:coreProperties>
</file>