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82" r:id="rId4"/>
    <p:sldMasterId id="2147483794" r:id="rId5"/>
    <p:sldMasterId id="2147483806" r:id="rId6"/>
    <p:sldMasterId id="2147483818" r:id="rId7"/>
    <p:sldMasterId id="2147483830" r:id="rId8"/>
    <p:sldMasterId id="2147483926" r:id="rId9"/>
  </p:sldMasterIdLst>
  <p:notesMasterIdLst>
    <p:notesMasterId r:id="rId27"/>
  </p:notesMasterIdLst>
  <p:sldIdLst>
    <p:sldId id="256" r:id="rId10"/>
    <p:sldId id="257" r:id="rId11"/>
    <p:sldId id="272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6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D6004-224B-4D0F-8517-9BFD33AD15FF}" type="datetimeFigureOut">
              <a:rPr lang="sr-Latn-RS" smtClean="0"/>
              <a:t>11.5.2020.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E338F-D6B0-4A80-A141-33B84F9A6CA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210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E338F-D6B0-4A80-A141-33B84F9A6CAB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12176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E338F-D6B0-4A80-A141-33B84F9A6CAB}" type="slidenum">
              <a:rPr lang="sr-Latn-RS" smtClean="0"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859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16E35-2DDF-4843-B73D-26EFA5788C3B}" type="datetime1">
              <a:rPr lang="sr-Cyrl-RS" smtClean="0"/>
              <a:t>11.05.2020.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3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1F0EE-0290-4C9E-AC7E-D04B37E619F1}" type="datetime1">
              <a:rPr lang="sr-Cyrl-RS" smtClean="0"/>
              <a:t>11.05.2020.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0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F2467-2B6D-459D-A961-B034D0594F1C}" type="datetime1">
              <a:rPr lang="sr-Cyrl-RS" smtClean="0"/>
              <a:t>11.05.2020.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36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2A5C2-A679-472A-8143-3DBF129C11A0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BA02F-5492-4A44-BED1-34F0F0B0571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5389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4189C-DED1-44BB-9982-CC0FCC74ED23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21872-AC2E-4B0D-8913-B0F3C521F8D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9059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003C3-82F0-4F60-9C94-981D052D956D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FAED8-4A7A-4132-A0D0-87348D92863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5919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25653-4C38-451B-8109-65DD1926D3EA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024E5-26B8-46AD-BC59-BF569D12C88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5280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4F7A-6BF4-43DC-BE44-39A9AD11E8A2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2C22B-FC21-4912-B663-35B3CF021F9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2447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C64CC-FA09-4BF1-B83A-3C962FDD3FD7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0AF4A-309E-45B4-BE5C-25F947130D5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5623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06F66-49BC-4A75-A9A4-C0132701093A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75621-B25A-49D0-B76D-4FC3A82E7D5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7703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A970E-8E53-4749-80EF-950D5C12A222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27D8C-FA2E-4D56-9406-87F556778F0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340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3106AC-5230-446A-BD09-C9B227B82661}" type="datetime1">
              <a:rPr lang="sr-Cyrl-RS" smtClean="0"/>
              <a:t>11.05.2020.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06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76AF4-33C4-4127-B51E-751445881393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A88AF9-59B6-492E-BCCD-958272C74B0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9430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6F84C-D57B-4DA8-A7D8-FADE2C3F901C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A900C-EF7C-4662-8C80-3F1C2F5F2AD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1236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B3C24-BB92-483D-878F-62BB147670E0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55FE3-856E-4AC3-9952-691E332918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8723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62B83-3384-44BD-BC85-4ED9B83E9606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B64EA-C4AF-439F-9B0D-08688B1F146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3211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74D61-12B7-475D-B0AB-33812CE3A7D9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F806E-BBF0-43E2-A525-DD60F6C6E16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617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C78F3-AED4-4253-BEF0-D263E573751C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C40CF-672D-4BD9-93B0-302A5F09096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5080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61680-43E5-463E-BD8B-B7F2431CD96C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C5CCF-65D6-4D26-910A-89D4AF52D45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5538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9A84D-E37F-4E56-A28F-DFBFC10C28D8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25C02-2164-4636-B59E-E55CD0B673F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2948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502EA-F7CE-486F-86A6-9039C0596A5E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05E63-A286-4D0F-AFAD-188453472EF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3533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2F78-1DB0-4D6C-AAB3-948FACBEBAEB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61226-3DA8-4606-937F-54F420F6923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841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E1ED0-F39E-4DF9-A9C1-C4C54A438C15}" type="datetime1">
              <a:rPr lang="sr-Cyrl-RS" smtClean="0"/>
              <a:t>11.05.2020.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63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A3D98-863B-416B-8634-EE848224C6B7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614D3-931D-4DC1-ACEC-5766A890324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349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62FCF-51FC-4D63-96A9-3180645854F4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347F9-4750-4893-B035-8EE85A95F9B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2253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68A8D-5E46-4633-9820-F88D390C9027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C4604-DC61-47AC-8A21-A48BAD141EF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5135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9D6CD-8B0C-4674-BB86-8C020E34B1E2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460EA-3513-47D3-86CB-3AEA361A1C8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0867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90E23-53A4-4E62-8883-5E9D244E06C2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CE0AD-DE91-400E-91F4-1A38AF62918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8075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8DBE7-82D1-49D3-AF53-32D69350464D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98A44-42F8-4A5E-93F9-F3799DE729B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8618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04650-0482-4090-B46C-0C9590B7061F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3C2F6-FAFE-4BE6-8E24-0A64788BE90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14483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C5B06-86F8-4658-97B6-08B14530724F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E88B1-B95A-4E6C-9165-7E5D62661FB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7793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28795-3B70-4D00-B083-A2DACC86D953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47422-DD3C-4CD1-9B37-340D7681DAE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2832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EAF62-256B-4AC0-8E6A-365F3ECB1E40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42BFF-366E-4EC9-B18A-FB7B373F66E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768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885F9-3F0C-4384-A2A9-A67D6B17FE03}" type="datetime1">
              <a:rPr lang="sr-Cyrl-RS" smtClean="0"/>
              <a:t>11.05.2020.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984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E79E0-63B5-4A00-A3A0-8FF3E0201436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7C94C-5BED-481E-8ACE-3E13CFC771B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62306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8A4A8-A314-4E7F-9D9F-AF075D618065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4385AC-6136-49B7-9B53-D7AC3F9DAC1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1939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845C5-E898-46F6-BB71-7DF0B25FCA22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92B06A-756B-4C41-B610-93F9954B1E3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6986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A4419-FA04-426E-9279-66C8858ABA6F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BF3B3-184E-4509-810F-D82C178F83E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68875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BD2CE-8E6C-4AE6-B09C-C1E64E4D211C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FBFC6-20A0-46F5-82C0-5349564C35A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344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02A5-779F-4274-99ED-ED9EB811F875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48A5E-3344-4EDC-9DEB-1117BA5C61D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63883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4730-95BC-4210-AE6E-7628B3640762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35EBC-B7BB-4508-B6D4-C6723B56A22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5865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09A09-39BF-460E-847F-A0D480F43756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51FC9-158C-4B61-AD6F-9976C5E64C6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49442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5ED61-5AD8-45F7-A0E9-F7E7D7648FA4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20C8A-7379-43AE-A97A-8EA61DA4CF6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62796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72EC0-1650-4F5F-94C8-F719D3FA89E3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96777-D583-4D98-BA10-396ED0E54BD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902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B15BA-4B80-4B2C-9B05-BC064886ECB6}" type="datetime1">
              <a:rPr lang="sr-Cyrl-RS" smtClean="0"/>
              <a:t>11.05.2020.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004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2FA16-234E-4E04-ACDD-D38C2375816B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26139-1562-4333-9A8F-8A6EC3BA4BA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1921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BDC25-03D5-4050-B985-4D83883ED303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C8528-4C1A-47C7-A595-3F096460E8B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71530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5D950-D261-459A-83D0-D12414A73220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EB123-C657-419D-ACFD-8BE21AB9D16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87627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B40A5-5C8F-4006-994B-FFAC7714F292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17769F-8ABC-4411-AC35-0D91D1C4717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7889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3E4E7-1236-45A7-8A13-AFFC53F16343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CA76E-BD96-46D8-866E-4B27521FD4E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79837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D6AAF-D0E6-4DC7-9115-2D29E04A0448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FD144-D2B2-46E9-BC4C-CF76FA5601C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13687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6ECA3-DA5E-413C-965D-EA9D5143B037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7214C-CFE0-4F85-9DE6-5532D5721B3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28223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6329D-FA60-4E7A-924A-058FF0AB41CE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E68C4-4531-4B61-9886-1A0F1C60627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60863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4B6C3-5F95-4FB0-9FD0-EB1002BD5B7C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80E67-30AC-4B63-AC0B-B0D9EA8B893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44518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1FFC9-58D5-451E-BA7B-F1809FB47B66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DA177-2BFB-4E5A-A15D-E81011BDC73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433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A110F-4DEA-4533-BC2C-D56D85D9AE5D}" type="datetime1">
              <a:rPr lang="sr-Cyrl-RS" smtClean="0"/>
              <a:t>11.05.2020.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31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DCE0E-E1B0-4E4F-95E0-80E75CDDF7C1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7489A-CDDE-45BF-8748-0F418992D05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86841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7004-FDF2-4CA6-9A71-BAE849BC91FD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5159B9-8665-49D7-A652-AEE02518FAB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94001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2AEA0-E97E-4D33-B074-0FC39B6A147D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36861-966F-47B0-A586-6AF5D3B17E0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05247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0F35C-1BAF-47D2-99A0-C4FA5BB0FC92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8505E-45C9-480B-B06E-C213E0CFC80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7440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82AF6-D589-4592-8423-CB4FAD2D63B9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ED6784-F51C-4C3C-ABCA-A75014D4189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98693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EE38E-D36E-4D70-B3D0-F78C198DA88E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E8B01-38E7-40D2-AC4D-E261690A153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59580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B6F24-6587-46F7-8338-F4E7876B0EFD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7C3B7C-EBD8-4D44-8262-CEE1F941B2B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42685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726AF-5EB8-43D7-AF76-801A4A0D6F1A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5756B-2D78-4203-9020-CA3EACCFB12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46127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9DB1A-5CE1-4C22-84DD-B1FED348A9DA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47B84-6667-4218-BC34-703451BDA86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16546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29F96-7897-40B7-8739-11668C53CA34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AE313-8420-47C4-8976-5D6FA7D987C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700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5B6C9-3731-4079-BE53-B1197C3B8919}" type="datetime1">
              <a:rPr lang="sr-Cyrl-RS" smtClean="0"/>
              <a:t>11.05.2020.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620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4B9AB-4582-4AF6-9EB1-F37BFBB402EB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E02B2-0CD7-448A-8022-91BFCDC665C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93414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A9469-967B-409A-A176-8A94A166A479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5EB31-DFC3-4008-AAB0-F18B2417387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75179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F16E7-8B29-4D2B-9F17-01BD6073F666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8EEB5-68FA-4F3C-9444-3FC294439D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02116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CE70-6EC4-49FB-8119-ED7B63398956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60FF2-8BDC-40CD-992A-8B74F13E28B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4384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CC4DC-17F3-4E86-B281-517433381847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4D3A8-4803-4715-A326-0FB0E10CA8F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13247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90526-803D-4312-9C11-979A2BA333D5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69519-CF56-4571-9366-9C5B3956296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24353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03FE3-1644-4F14-AA34-EC7779B709C3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88412-2F4E-4F1A-B54E-AE152EC32E9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24492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BE10C-3317-4508-9CFE-277062D22B6D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452FF-4780-4851-B823-6F86BF74AF1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06384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131F6-E725-427F-A264-533B99C3BF69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1A6DC-AFBD-464D-8DAA-C9C8DF58876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38202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69783-813E-4337-B170-7A52474302E6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01485-0195-4D06-9FCA-5D03D373A9A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266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CB73C-47DD-4DE6-907C-1BF977DC8E2C}" type="datetime1">
              <a:rPr lang="sr-Cyrl-RS" smtClean="0"/>
              <a:t>11.05.2020.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93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CD452-6698-49E6-9AEB-20364EA4BFEB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1FDBF-9BA2-4CDB-A567-7605B24154B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89244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A4390-D5F0-4DCA-8CD5-283CB067A233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2BBE0-7F20-4C71-95BB-C7EC96D88E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27569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2F3FA-2131-465C-B86E-8084AA4C2023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0DF64-2B8E-4B58-97FA-9DB164151EF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18564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88639-B500-463A-9A7B-8DE15097481A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E52D9-9C07-4515-85B9-8209D32529B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4143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CE51-E3B0-4727-8BA2-1A6E993FD57F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B24EF-31C2-48DD-8C23-E5DBBD0429C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46797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D025B-2968-4B55-BA5A-E3F318F9A41C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A823A-EF49-42D3-AC35-0E1DEA19728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43403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3EC50-080D-4537-BEA5-9A84C75E4743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7678C-E417-4398-A5C8-A44F66F9216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7695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227C0-09BE-4691-BB08-47737FCD22F7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5C867A-12B3-41AE-9D51-016728E3A3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29688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9ED4E-1A7C-415B-BD58-5F55C8F98B6A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F9ADC-0688-4479-A59E-28F5B51F86E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19080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3700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6BE90-D1D8-412F-89CF-CC3E02D60B03}" type="datetime1">
              <a:rPr lang="sr-Cyrl-RS" smtClean="0"/>
              <a:t>11.05.2020.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999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718832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6665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59670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678163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311717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9411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7830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28025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321929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3066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fld id="{BABF3679-3B7B-4579-997E-7A3F6472013D}" type="datetime1">
              <a:rPr lang="sr-Cyrl-RS" smtClean="0"/>
              <a:t>11.05.2020.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6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ED5F2360-D83A-4E03-BF8E-7F48490D414A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DF57F22B-DE03-4E0B-B26B-BF270ACF3BF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609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A11AB6B1-C508-4C82-BB9D-218A8A1FBD74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71F1E8CD-5756-4542-BCA4-56D96B7FDA6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665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fld id="{70444F65-9FEA-45A2-91EC-383BAF4F89F5}" type="datetime1">
              <a:rPr lang="sr-Cyrl-RS" smtClean="0"/>
              <a:t>11.05.2020.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5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F7E68689-127B-4CC4-864E-D816D3A11029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D0E5292A-BD43-457E-905C-67A99DADA6C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709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4B4C8D62-1485-49BB-8D6F-B462C6EB1A8E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6FD1001C-A532-458B-9C4B-E54EF115699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379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28479860-0E93-4AE1-95C5-DF5A0CBDF1FE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A4957851-A7D2-431C-95C2-94724482192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188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033903F9-21C0-40F7-889A-DA62C6920F58}" type="datetime1">
              <a:rPr lang="sr-Cyrl-RS" altLang="zh-CN" smtClean="0"/>
              <a:t>11.05.2020.</a:t>
            </a:fld>
            <a:endParaRPr lang="en-US" altLang="zh-CN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AED84786-36D5-4FA6-9756-D903F5B756C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220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sr-Latn-RS">
                <a:hlinkClick r:id="rId13"/>
              </a:rPr>
              <a:t>Powerpoint Templates</a:t>
            </a:r>
            <a:endParaRPr lang="fr-FR" altLang="sr-Latn-RS"/>
          </a:p>
        </p:txBody>
      </p:sp>
      <p:pic>
        <p:nvPicPr>
          <p:cNvPr id="1059" name="Picture 35" descr="jhfg hfg zt z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sr-Latn-RS" b="1">
                <a:solidFill>
                  <a:schemeClr val="bg1"/>
                </a:solidFill>
              </a:rPr>
              <a:t>Page </a:t>
            </a:r>
            <a:fld id="{3F36A9BD-FB1C-47CB-A0D1-D1987D463428}" type="slidenum">
              <a:rPr lang="fr-FR" altLang="sr-Latn-RS" b="1">
                <a:solidFill>
                  <a:schemeClr val="bg1"/>
                </a:solidFill>
              </a:rPr>
              <a:pPr/>
              <a:t>‹#›</a:t>
            </a:fld>
            <a:endParaRPr lang="fr-FR" altLang="sr-Latn-R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1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СТРУКТУРА ИЗВЈЕШТАЈА</a:t>
            </a:r>
            <a:endParaRPr lang="en-US" dirty="0"/>
          </a:p>
        </p:txBody>
      </p:sp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b="1" dirty="0" smtClean="0"/>
              <a:t>ЦИЉ: оспособљавање за састављање плана и писања </a:t>
            </a:r>
            <a:r>
              <a:rPr lang="sr-Cyrl-RS" b="1" dirty="0" err="1" smtClean="0"/>
              <a:t>извјештаја</a:t>
            </a:r>
            <a:r>
              <a:rPr lang="sr-Cyrl-RS" b="1" dirty="0" smtClean="0"/>
              <a:t>;</a:t>
            </a:r>
          </a:p>
          <a:p>
            <a:r>
              <a:rPr lang="sr-Cyrl-RS" b="1" dirty="0"/>
              <a:t>о</a:t>
            </a:r>
            <a:r>
              <a:rPr lang="sr-Cyrl-RS" b="1" dirty="0" smtClean="0"/>
              <a:t>сновни структурни </a:t>
            </a:r>
            <a:r>
              <a:rPr lang="sr-Cyrl-RS" b="1" dirty="0" err="1" smtClean="0"/>
              <a:t>дијелови</a:t>
            </a:r>
            <a:r>
              <a:rPr lang="sr-Cyrl-RS" b="1" dirty="0" smtClean="0"/>
              <a:t> </a:t>
            </a:r>
            <a:r>
              <a:rPr lang="sr-Cyrl-RS" b="1" dirty="0" err="1" smtClean="0"/>
              <a:t>извјештаја</a:t>
            </a:r>
            <a:r>
              <a:rPr lang="sr-Cyrl-RS" b="1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6488668"/>
            <a:ext cx="26670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r-Cyrl-RS" sz="1400" b="1" i="1" dirty="0" smtClean="0"/>
              <a:t>МР САЊА ЂУРИЋ, ПРОФ</a:t>
            </a:r>
            <a:r>
              <a:rPr lang="sr-Cyrl-R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0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371600"/>
            <a:ext cx="2057400" cy="31242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905000" y="119270"/>
            <a:ext cx="2362200" cy="1219200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Мислим</a:t>
            </a:r>
          </a:p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да </a:t>
            </a:r>
            <a:r>
              <a:rPr lang="sr-Cyrl-RS" b="1" dirty="0" smtClean="0">
                <a:solidFill>
                  <a:srgbClr val="FF0000"/>
                </a:solidFill>
              </a:rPr>
              <a:t>имам </a:t>
            </a:r>
            <a:r>
              <a:rPr lang="sr-Cyrl-RS" b="1" dirty="0" err="1" smtClean="0">
                <a:solidFill>
                  <a:srgbClr val="FF0000"/>
                </a:solidFill>
              </a:rPr>
              <a:t>рјешење</a:t>
            </a:r>
            <a:r>
              <a:rPr lang="sr-Cyrl-RS" b="1" dirty="0" smtClean="0">
                <a:solidFill>
                  <a:srgbClr val="FF0000"/>
                </a:solidFill>
              </a:rPr>
              <a:t>!</a:t>
            </a:r>
            <a:endParaRPr lang="sr-Latn-R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438400"/>
            <a:ext cx="2609850" cy="2690812"/>
          </a:xfrm>
          <a:prstGeom prst="rect">
            <a:avLst/>
          </a:prstGeom>
        </p:spPr>
      </p:pic>
      <p:sp>
        <p:nvSpPr>
          <p:cNvPr id="5" name="Flowchart: Sequential Access Storage 4"/>
          <p:cNvSpPr/>
          <p:nvPr/>
        </p:nvSpPr>
        <p:spPr>
          <a:xfrm>
            <a:off x="3581400" y="1981200"/>
            <a:ext cx="2819400" cy="28956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Шта, </a:t>
            </a:r>
            <a:r>
              <a:rPr lang="sr-Cyrl-RS" b="1" dirty="0" err="1" smtClean="0">
                <a:solidFill>
                  <a:srgbClr val="FF0000"/>
                </a:solidFill>
              </a:rPr>
              <a:t>ријешио</a:t>
            </a:r>
            <a:r>
              <a:rPr lang="sr-Cyrl-RS" b="1" dirty="0" smtClean="0">
                <a:solidFill>
                  <a:srgbClr val="FF0000"/>
                </a:solidFill>
              </a:rPr>
              <a:t> си да постанеш дописник, </a:t>
            </a:r>
            <a:r>
              <a:rPr lang="sr-Cyrl-RS" b="1" dirty="0" err="1" smtClean="0">
                <a:solidFill>
                  <a:srgbClr val="FF0000"/>
                </a:solidFill>
              </a:rPr>
              <a:t>извјештач</a:t>
            </a:r>
            <a:r>
              <a:rPr lang="sr-Cyrl-RS" b="1" dirty="0" smtClean="0">
                <a:solidFill>
                  <a:srgbClr val="FF0000"/>
                </a:solidFill>
              </a:rPr>
              <a:t>?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01000" y="6324600"/>
            <a:ext cx="100965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50780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28800"/>
            <a:ext cx="2209800" cy="24669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95600" y="52387"/>
            <a:ext cx="6172200" cy="601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u="sng" dirty="0">
                <a:solidFill>
                  <a:srgbClr val="FF0000"/>
                </a:solidFill>
              </a:rPr>
              <a:t>ПРИМЕР НОВИНСКОГ </a:t>
            </a:r>
            <a:r>
              <a:rPr lang="ru-RU" sz="1600" b="1" u="sng" dirty="0" smtClean="0">
                <a:solidFill>
                  <a:srgbClr val="FF0000"/>
                </a:solidFill>
              </a:rPr>
              <a:t>ИЗВЕШТАЈА </a:t>
            </a:r>
            <a:r>
              <a:rPr lang="ru-RU" sz="1600" b="1" dirty="0" smtClean="0">
                <a:solidFill>
                  <a:srgbClr val="FF0000"/>
                </a:solidFill>
              </a:rPr>
              <a:t>-</a:t>
            </a:r>
            <a:r>
              <a:rPr lang="ru-RU" sz="1600" dirty="0" smtClean="0"/>
              <a:t> </a:t>
            </a:r>
            <a:r>
              <a:rPr lang="ru-RU" sz="1600" dirty="0">
                <a:solidFill>
                  <a:srgbClr val="FF0000"/>
                </a:solidFill>
              </a:rPr>
              <a:t>Школа за 21. век Новобеоградска Основна школа "Лаза Костић" издваја се од сличних образовних установа. Све учионице климатизоване, а у настави се користи више од 80 рачунара Основна школа "Лаза Костић" БАЗЕН, вештачка стена за спортско пењање, ормарићи за књиге, клупе у јарким бојама, видео-бимови, троделне табле...само су неке од ствари које Основну школу "Лаза Костић" на Новом Београду издвајају од осталих образовних установа. Учионице и кабинети опремљени савременим наставним средствима, много зеленила, чине да деца уживају током боравка у школи. По речима Милорада Јауковића, директора школе, добра воља и сарадња са спортским клубовима и родитељима учинили су да се деци пружи нешто више. Посебна пажња се посвећује стручном усавршавању запослених, па се могу подичити да међу наставницима има и доктора наука. Одлични услови за рад сигурно су допринели томе што су свршени осмаци међу најбољима по резултатима на тестовима за упис у средње школе. 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rgbClr val="FF0000"/>
                </a:solidFill>
              </a:rPr>
              <a:t>(Љиљана Љ.Спасић, Извјештај у настави српског језика; Узданица</a:t>
            </a:r>
            <a:r>
              <a:rPr lang="ru-RU" sz="1600" b="1" dirty="0" smtClean="0">
                <a:solidFill>
                  <a:srgbClr val="FF0000"/>
                </a:solidFill>
              </a:rPr>
              <a:t>; </a:t>
            </a:r>
            <a:r>
              <a:rPr lang="sr-Latn-RS" sz="1600" dirty="0">
                <a:solidFill>
                  <a:srgbClr val="FF0000"/>
                </a:solidFill>
              </a:rPr>
              <a:t>2012, IX/1, </a:t>
            </a:r>
            <a:r>
              <a:rPr lang="sr-Cyrl-BA" sz="1600" dirty="0">
                <a:solidFill>
                  <a:srgbClr val="FF0000"/>
                </a:solidFill>
              </a:rPr>
              <a:t>стр. </a:t>
            </a:r>
            <a:r>
              <a:rPr lang="sr-Cyrl-BA" sz="1600" dirty="0" smtClean="0">
                <a:solidFill>
                  <a:srgbClr val="FF0000"/>
                </a:solidFill>
              </a:rPr>
              <a:t>83–92) </a:t>
            </a:r>
            <a:endParaRPr lang="sr-Latn-RS" sz="1600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527313" y="1828800"/>
            <a:ext cx="1368287" cy="266700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533400" y="533400"/>
            <a:ext cx="1905000" cy="11430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err="1" smtClean="0">
                <a:solidFill>
                  <a:srgbClr val="FF0000"/>
                </a:solidFill>
              </a:rPr>
              <a:t>Гледај</a:t>
            </a:r>
            <a:r>
              <a:rPr lang="sr-Cyrl-RS" b="1" dirty="0" err="1" smtClean="0">
                <a:solidFill>
                  <a:srgbClr val="FF0000"/>
                </a:solidFill>
              </a:rPr>
              <a:t>!Могли</a:t>
            </a:r>
            <a:r>
              <a:rPr lang="sr-Cyrl-RS" b="1" dirty="0" smtClean="0">
                <a:solidFill>
                  <a:srgbClr val="FF0000"/>
                </a:solidFill>
              </a:rPr>
              <a:t> бисмо овако да напишемо!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01000" y="6400800"/>
            <a:ext cx="1066800" cy="381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1799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762000"/>
            <a:ext cx="1847850" cy="2466975"/>
          </a:xfrm>
          <a:prstGeom prst="rect">
            <a:avLst/>
          </a:prstGeom>
        </p:spPr>
      </p:pic>
      <p:sp>
        <p:nvSpPr>
          <p:cNvPr id="4" name="Flowchart: Sequential Access Storage 3"/>
          <p:cNvSpPr/>
          <p:nvPr/>
        </p:nvSpPr>
        <p:spPr>
          <a:xfrm>
            <a:off x="4151243" y="623887"/>
            <a:ext cx="2554357" cy="27432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Тако је, </a:t>
            </a:r>
            <a:r>
              <a:rPr lang="sr-Cyrl-RS" b="1" dirty="0" smtClean="0">
                <a:solidFill>
                  <a:srgbClr val="FF0000"/>
                </a:solidFill>
              </a:rPr>
              <a:t>Милоше, свака </a:t>
            </a:r>
            <a:r>
              <a:rPr lang="sr-Cyrl-RS" b="1" dirty="0" err="1" smtClean="0">
                <a:solidFill>
                  <a:srgbClr val="FF0000"/>
                </a:solidFill>
              </a:rPr>
              <a:t>част!Можда</a:t>
            </a:r>
            <a:r>
              <a:rPr lang="sr-Cyrl-RS" b="1" dirty="0" smtClean="0">
                <a:solidFill>
                  <a:srgbClr val="FF0000"/>
                </a:solidFill>
              </a:rPr>
              <a:t>, једног дана, будемо новинари. </a:t>
            </a:r>
            <a:r>
              <a:rPr lang="sr-Cyrl-RS" b="1" dirty="0" smtClean="0">
                <a:solidFill>
                  <a:srgbClr val="FF0000"/>
                </a:solidFill>
              </a:rPr>
              <a:t>Сад ми је много јасније.</a:t>
            </a:r>
            <a:endParaRPr lang="sr-Latn-R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43100"/>
            <a:ext cx="2133600" cy="253365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914400" y="0"/>
            <a:ext cx="3200400" cy="1828800"/>
          </a:xfrm>
          <a:prstGeom prst="wedgeEllipseCallout">
            <a:avLst>
              <a:gd name="adj1" fmla="val -32598"/>
              <a:gd name="adj2" fmla="val 588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Марко, баш ми је драго…</a:t>
            </a:r>
          </a:p>
          <a:p>
            <a:pPr algn="ctr"/>
            <a:r>
              <a:rPr lang="sr-Cyrl-RS" b="1" dirty="0" err="1" smtClean="0">
                <a:solidFill>
                  <a:srgbClr val="FF0000"/>
                </a:solidFill>
              </a:rPr>
              <a:t>Ријешили</a:t>
            </a:r>
            <a:r>
              <a:rPr lang="sr-Cyrl-RS" b="1" dirty="0" smtClean="0">
                <a:solidFill>
                  <a:srgbClr val="FF0000"/>
                </a:solidFill>
              </a:rPr>
              <a:t> смо још једну дилему! 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001000" y="6324600"/>
            <a:ext cx="10668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208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238750" cy="38100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4800600" y="228600"/>
            <a:ext cx="3810000" cy="2117035"/>
          </a:xfrm>
          <a:prstGeom prst="wedgeEllipseCallout">
            <a:avLst>
              <a:gd name="adj1" fmla="val -27442"/>
              <a:gd name="adj2" fmla="val 681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Новинари? </a:t>
            </a:r>
            <a:r>
              <a:rPr lang="sr-Cyrl-RS" dirty="0" err="1" smtClean="0">
                <a:solidFill>
                  <a:srgbClr val="FF0000"/>
                </a:solidFill>
              </a:rPr>
              <a:t>Извјештаји</a:t>
            </a:r>
            <a:r>
              <a:rPr lang="sr-Cyrl-RS" dirty="0" smtClean="0">
                <a:solidFill>
                  <a:srgbClr val="FF0000"/>
                </a:solidFill>
              </a:rPr>
              <a:t>?</a:t>
            </a:r>
            <a:endParaRPr lang="sr-Cyrl-RS" dirty="0" smtClean="0">
              <a:solidFill>
                <a:srgbClr val="FF0000"/>
              </a:solidFill>
            </a:endParaRPr>
          </a:p>
          <a:p>
            <a:pPr algn="ctr"/>
            <a:r>
              <a:rPr lang="sr-Cyrl-RS" dirty="0" err="1" smtClean="0">
                <a:solidFill>
                  <a:srgbClr val="FF0000"/>
                </a:solidFill>
              </a:rPr>
              <a:t>Хммм</a:t>
            </a:r>
            <a:r>
              <a:rPr lang="sr-Cyrl-RS" dirty="0" smtClean="0">
                <a:solidFill>
                  <a:srgbClr val="FF0000"/>
                </a:solidFill>
              </a:rPr>
              <a:t>…занимљиво…..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001000" y="6248400"/>
            <a:ext cx="990600" cy="533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3586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6245" y="2967335"/>
            <a:ext cx="8111516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ПОНОВИМО ЗАЈЕДНО</a:t>
            </a:r>
            <a:r>
              <a:rPr lang="sr-Cyrl-R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01000" y="6324600"/>
            <a:ext cx="9906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671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399" y="381000"/>
            <a:ext cx="445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ШТА СМО ДАНАС НАУЧИЛИ?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2192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1.НАУЧИЛИ СМО КАКО ДА РАЗЛИКУЈЕМО </a:t>
            </a:r>
            <a:r>
              <a:rPr lang="sr-Cyrl-RS" dirty="0" smtClean="0"/>
              <a:t>ИЗВЈЕШТАЈ ОД ЗАПИСНИКА.</a:t>
            </a:r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24384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2.НАУЧИЛИ СМО ДА ПОСТОЈЕ </a:t>
            </a:r>
            <a:r>
              <a:rPr lang="sr-Cyrl-RS" dirty="0" smtClean="0"/>
              <a:t>ПРАВИЛА ПИСАЊА ИЗВЈЕШТАЈА</a:t>
            </a:r>
            <a:r>
              <a:rPr lang="sr-Cyrl-RS" dirty="0" smtClean="0"/>
              <a:t>.</a:t>
            </a:r>
            <a:endParaRPr lang="sr-Cyrl-RS" dirty="0" smtClean="0"/>
          </a:p>
          <a:p>
            <a:endParaRPr lang="sr-Latn-R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4038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3. НАУЧИЛИ СМО КАКО ДА ПИШЕМО </a:t>
            </a:r>
            <a:r>
              <a:rPr lang="sr-Cyrl-RS" dirty="0" smtClean="0"/>
              <a:t>ИЗВЈЕШТАЈ</a:t>
            </a:r>
            <a:r>
              <a:rPr lang="sr-Cyrl-RS" dirty="0" smtClean="0"/>
              <a:t>.</a:t>
            </a:r>
            <a:endParaRPr lang="sr-Latn-RS" dirty="0"/>
          </a:p>
        </p:txBody>
      </p:sp>
      <p:sp>
        <p:nvSpPr>
          <p:cNvPr id="6" name="Rounded Rectangle 5"/>
          <p:cNvSpPr/>
          <p:nvPr/>
        </p:nvSpPr>
        <p:spPr>
          <a:xfrm>
            <a:off x="8001000" y="6400800"/>
            <a:ext cx="9906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TextBox 6"/>
          <p:cNvSpPr txBox="1"/>
          <p:nvPr/>
        </p:nvSpPr>
        <p:spPr>
          <a:xfrm>
            <a:off x="5718312" y="304056"/>
            <a:ext cx="533400" cy="52322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r-Latn-RS" sz="2800" dirty="0"/>
              <a:t>✔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1442" y="1371600"/>
            <a:ext cx="50027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r-Latn-RS" sz="2800" b="1" dirty="0"/>
              <a:t>✔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1442" y="2536567"/>
            <a:ext cx="50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/>
              <a:t>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85012" y="4038600"/>
            <a:ext cx="41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/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22271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9799" y="868017"/>
            <a:ext cx="6556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НЕ ЗАБОРАВИМО!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855800"/>
            <a:ext cx="70315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ПРАВОПИСНА ПРАВИЛА СУ, </a:t>
            </a:r>
          </a:p>
          <a:p>
            <a:pPr algn="ctr"/>
            <a:r>
              <a:rPr lang="sr-Cyrl-R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ТАКОЂЕ, ВЕОМА ВАЖНА!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050403"/>
            <a:ext cx="5638800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СРЕЋНО!</a:t>
            </a:r>
          </a:p>
          <a:p>
            <a:pPr algn="ctr"/>
            <a:r>
              <a:rPr lang="sr-Cyrl-R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sr-Cyrl-R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УСПЈЕШНО </a:t>
            </a:r>
            <a:r>
              <a:rPr lang="sr-Cyrl-R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СТЕ САВЛАДАЛИ ПИСАЊЕ ЈОШ ЈЕДНОГ ОБРАСЦА! </a:t>
            </a:r>
            <a:endParaRPr lang="sr-Cyrl-RS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45952" y="6400800"/>
            <a:ext cx="1045648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TextBox 9"/>
          <p:cNvSpPr txBox="1"/>
          <p:nvPr/>
        </p:nvSpPr>
        <p:spPr>
          <a:xfrm>
            <a:off x="3352800" y="5562600"/>
            <a:ext cx="36576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/>
          </a:p>
        </p:txBody>
      </p:sp>
      <p:sp>
        <p:nvSpPr>
          <p:cNvPr id="11" name="Rectangle 10"/>
          <p:cNvSpPr/>
          <p:nvPr/>
        </p:nvSpPr>
        <p:spPr>
          <a:xfrm>
            <a:off x="2853158" y="5601157"/>
            <a:ext cx="4764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ЧЕСТИТАМО!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287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45" presetClass="entr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6" grpId="0"/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8305800" cy="39703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ЗАДАТАК: напишите</a:t>
            </a:r>
          </a:p>
          <a:p>
            <a:pPr algn="ctr"/>
            <a:r>
              <a:rPr lang="sr-Cyrl-R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sr-Cyrl-R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ИЗВЈЕШТАЈ о раду вашег </a:t>
            </a:r>
            <a:r>
              <a:rPr lang="sr-Cyrl-R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одјељења</a:t>
            </a:r>
            <a:r>
              <a:rPr lang="sr-Cyrl-R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у протеклих </a:t>
            </a:r>
            <a:r>
              <a:rPr lang="sr-Cyrl-R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мјесец</a:t>
            </a:r>
            <a:r>
              <a:rPr lang="sr-Cyrl-R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дана.  </a:t>
            </a:r>
          </a:p>
          <a:p>
            <a:pPr algn="ctr"/>
            <a:r>
              <a:rPr lang="sr-Cyrl-R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Предајте </a:t>
            </a:r>
            <a:r>
              <a:rPr lang="sr-Cyrl-R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професору српског </a:t>
            </a:r>
            <a:r>
              <a:rPr lang="sr-Cyrl-R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 </a:t>
            </a:r>
            <a:r>
              <a:rPr lang="sr-Cyrl-R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увид</a:t>
            </a:r>
            <a:r>
              <a:rPr lang="sr-Cyrl-R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  <a:endParaRPr lang="sr-Cyrl-RS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25" y="3733800"/>
            <a:ext cx="3181350" cy="2590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001000" y="6324600"/>
            <a:ext cx="990600" cy="381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2065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852" y="-45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КАКО СТРУКТУРИСАТИ ИЗВЈЕШТАЈ?</a:t>
            </a:r>
            <a:endParaRPr lang="sr-Latn-R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811573" y="1442039"/>
            <a:ext cx="170190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пошиљалац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60839" y="1385861"/>
            <a:ext cx="172211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порука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362200" y="1630017"/>
            <a:ext cx="45719" cy="46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Oval 9"/>
          <p:cNvSpPr/>
          <p:nvPr/>
        </p:nvSpPr>
        <p:spPr>
          <a:xfrm>
            <a:off x="4929809" y="1321761"/>
            <a:ext cx="2316481" cy="970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прималац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251224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ОБЛИК ИЗВЈЕШТАВАЊА</a:t>
            </a:r>
            <a:endParaRPr lang="sr-Latn-RS" b="1" dirty="0"/>
          </a:p>
        </p:txBody>
      </p:sp>
      <p:sp>
        <p:nvSpPr>
          <p:cNvPr id="12" name="Oval 11"/>
          <p:cNvSpPr/>
          <p:nvPr/>
        </p:nvSpPr>
        <p:spPr>
          <a:xfrm>
            <a:off x="-78522" y="3500350"/>
            <a:ext cx="1922648" cy="130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уобичајен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95600" y="3569301"/>
            <a:ext cx="2330478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 новинарски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09221" y="3353041"/>
            <a:ext cx="2734089" cy="136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коментаторски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00023" y="3353040"/>
            <a:ext cx="2343977" cy="1361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пословни</a:t>
            </a:r>
            <a:endParaRPr lang="sr-Latn-RS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101179" y="880034"/>
            <a:ext cx="1016107" cy="50039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81669" y="834529"/>
            <a:ext cx="0" cy="537071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52611" y="845366"/>
            <a:ext cx="304800" cy="481329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447800" y="2881580"/>
            <a:ext cx="1628112" cy="623620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409121" y="2870488"/>
            <a:ext cx="152400" cy="654207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88566" y="2836974"/>
            <a:ext cx="623266" cy="471461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266911" y="2695401"/>
            <a:ext cx="2066511" cy="809799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8001000" y="6324600"/>
            <a:ext cx="9906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2978094" y="41878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ЕЛЕМЕНТИ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1960870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000"/>
                            </p:stCondLst>
                            <p:childTnLst>
                              <p:par>
                                <p:cTn id="8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3721" y="286485"/>
            <a:ext cx="292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ТЕМАТИКА</a:t>
            </a:r>
            <a:endParaRPr lang="sr-Latn-R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119394" y="1419736"/>
            <a:ext cx="1524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актуелна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88919" y="1423050"/>
            <a:ext cx="172211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истинита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362200" y="1630017"/>
            <a:ext cx="45719" cy="46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Oval 9"/>
          <p:cNvSpPr/>
          <p:nvPr/>
        </p:nvSpPr>
        <p:spPr>
          <a:xfrm>
            <a:off x="4737652" y="1371698"/>
            <a:ext cx="2316481" cy="970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значајна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390385"/>
            <a:ext cx="256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НАЧИН ПИСАЊА</a:t>
            </a:r>
            <a:endParaRPr lang="sr-Latn-RS" b="1" dirty="0"/>
          </a:p>
        </p:txBody>
      </p:sp>
      <p:sp>
        <p:nvSpPr>
          <p:cNvPr id="12" name="Oval 11"/>
          <p:cNvSpPr/>
          <p:nvPr/>
        </p:nvSpPr>
        <p:spPr>
          <a:xfrm>
            <a:off x="-127878" y="3326619"/>
            <a:ext cx="3133722" cy="130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б</a:t>
            </a:r>
            <a:r>
              <a:rPr lang="sr-Cyrl-RS" b="1" dirty="0" smtClean="0">
                <a:solidFill>
                  <a:schemeClr val="tx1"/>
                </a:solidFill>
              </a:rPr>
              <a:t>ез </a:t>
            </a:r>
            <a:r>
              <a:rPr lang="sr-Cyrl-RS" b="1" dirty="0" err="1" smtClean="0">
                <a:solidFill>
                  <a:schemeClr val="tx1"/>
                </a:solidFill>
              </a:rPr>
              <a:t>лич</a:t>
            </a:r>
            <a:r>
              <a:rPr lang="sr-Cyrl-RS" b="1" dirty="0" smtClean="0">
                <a:solidFill>
                  <a:schemeClr val="tx1"/>
                </a:solidFill>
              </a:rPr>
              <a:t>. става и метафоричности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38798" y="3336319"/>
            <a:ext cx="2261546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хронолошко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03645" y="4312264"/>
            <a:ext cx="2496378" cy="136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 smtClean="0">
                <a:solidFill>
                  <a:schemeClr val="tx1"/>
                </a:solidFill>
              </a:rPr>
              <a:t>колоквијалан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48477" y="4119890"/>
            <a:ext cx="2343977" cy="1361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 smtClean="0">
                <a:solidFill>
                  <a:schemeClr val="tx1"/>
                </a:solidFill>
              </a:rPr>
              <a:t>правилан</a:t>
            </a:r>
            <a:endParaRPr lang="sr-Latn-RS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238788" y="798852"/>
            <a:ext cx="1016107" cy="50039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41470" y="829547"/>
            <a:ext cx="0" cy="537071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052805" y="857419"/>
            <a:ext cx="304800" cy="481329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190950" y="2645539"/>
            <a:ext cx="89955" cy="690780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816073" y="2654909"/>
            <a:ext cx="22532" cy="662430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455011" y="3171325"/>
            <a:ext cx="47211" cy="1140939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30" idx="2"/>
          </p:cNvCxnSpPr>
          <p:nvPr/>
        </p:nvCxnSpPr>
        <p:spPr>
          <a:xfrm>
            <a:off x="6267652" y="3077867"/>
            <a:ext cx="1212703" cy="1075033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8001000" y="6324600"/>
            <a:ext cx="9906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6" name="TextBox 25"/>
          <p:cNvSpPr txBox="1"/>
          <p:nvPr/>
        </p:nvSpPr>
        <p:spPr>
          <a:xfrm>
            <a:off x="2963287" y="2390385"/>
            <a:ext cx="1435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ИЗЛАГАЊЕ</a:t>
            </a:r>
            <a:endParaRPr lang="sr-Latn-RS" dirty="0"/>
          </a:p>
        </p:txBody>
      </p:sp>
      <p:sp>
        <p:nvSpPr>
          <p:cNvPr id="30" name="TextBox 29"/>
          <p:cNvSpPr txBox="1"/>
          <p:nvPr/>
        </p:nvSpPr>
        <p:spPr>
          <a:xfrm>
            <a:off x="5103403" y="2708535"/>
            <a:ext cx="232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ЈЕЗИЧКИ ИЗРАЗ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4195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000"/>
                            </p:stCondLst>
                            <p:childTnLst>
                              <p:par>
                                <p:cTn id="8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7000"/>
                            </p:stCondLst>
                            <p:childTnLst>
                              <p:par>
                                <p:cTn id="9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26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034" y="40477"/>
            <a:ext cx="6858000" cy="858837"/>
          </a:xfrm>
        </p:spPr>
        <p:txBody>
          <a:bodyPr/>
          <a:lstStyle/>
          <a:p>
            <a:r>
              <a:rPr lang="sr-Cyrl-BA" sz="3600" dirty="0" smtClean="0"/>
              <a:t>ПОСЛОВНИ ИЗВЈЕШТАЈ</a:t>
            </a:r>
            <a:endParaRPr lang="sr-Latn-R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4034" y="1433383"/>
            <a:ext cx="6858000" cy="85670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Cyrl-BA" dirty="0" smtClean="0"/>
              <a:t>ВРСТЕ ПОСЛОВНИХ ИЗВЈЕШТАЈА</a:t>
            </a:r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974034" y="925022"/>
            <a:ext cx="7086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BA" sz="2400" dirty="0" smtClean="0"/>
              <a:t>Односи се на одређену дјелатност и период.</a:t>
            </a:r>
            <a:endParaRPr lang="sr-Latn-RS" sz="2400" dirty="0"/>
          </a:p>
        </p:txBody>
      </p:sp>
      <p:sp>
        <p:nvSpPr>
          <p:cNvPr id="5" name="Horizontal Scroll 4"/>
          <p:cNvSpPr/>
          <p:nvPr/>
        </p:nvSpPr>
        <p:spPr>
          <a:xfrm>
            <a:off x="472108" y="2683054"/>
            <a:ext cx="1676400" cy="5996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>
                <a:solidFill>
                  <a:schemeClr val="tx1"/>
                </a:solidFill>
              </a:rPr>
              <a:t>о</a:t>
            </a:r>
            <a:r>
              <a:rPr lang="sr-Cyrl-BA" b="1" dirty="0" smtClean="0">
                <a:solidFill>
                  <a:schemeClr val="tx1"/>
                </a:solidFill>
              </a:rPr>
              <a:t> раду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277718" y="2642874"/>
            <a:ext cx="1600200" cy="6294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 smtClean="0">
                <a:solidFill>
                  <a:schemeClr val="tx1"/>
                </a:solidFill>
              </a:rPr>
              <a:t>планови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3906078" y="2691027"/>
            <a:ext cx="1941444" cy="609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 smtClean="0">
                <a:solidFill>
                  <a:schemeClr val="tx1"/>
                </a:solidFill>
              </a:rPr>
              <a:t>резултати органа</a:t>
            </a:r>
            <a:endParaRPr lang="sr-Latn-RS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310308" y="2375971"/>
            <a:ext cx="152400" cy="32491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48000" y="2430769"/>
            <a:ext cx="0" cy="261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34364" y="2360721"/>
            <a:ext cx="0" cy="45767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35236" y="3482999"/>
            <a:ext cx="2370483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BA" sz="2400" b="1" dirty="0" smtClean="0"/>
              <a:t>СТРУКТУРА</a:t>
            </a:r>
            <a:endParaRPr lang="sr-Latn-RS" sz="2400" b="1" dirty="0"/>
          </a:p>
        </p:txBody>
      </p:sp>
      <p:sp>
        <p:nvSpPr>
          <p:cNvPr id="15" name="Wave 14"/>
          <p:cNvSpPr/>
          <p:nvPr/>
        </p:nvSpPr>
        <p:spPr>
          <a:xfrm>
            <a:off x="1944756" y="4285821"/>
            <a:ext cx="1636643" cy="77880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у</a:t>
            </a:r>
            <a:r>
              <a:rPr lang="sr-Cyrl-RS" b="1" dirty="0" smtClean="0">
                <a:solidFill>
                  <a:schemeClr val="tx1"/>
                </a:solidFill>
              </a:rPr>
              <a:t>водни </a:t>
            </a:r>
            <a:r>
              <a:rPr lang="sr-Cyrl-RS" b="1" dirty="0" err="1" smtClean="0">
                <a:solidFill>
                  <a:schemeClr val="tx1"/>
                </a:solidFill>
              </a:rPr>
              <a:t>дио</a:t>
            </a:r>
            <a:r>
              <a:rPr lang="sr-Cyrl-RS" b="1" dirty="0" smtClean="0">
                <a:solidFill>
                  <a:schemeClr val="tx1"/>
                </a:solidFill>
              </a:rPr>
              <a:t> 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6" name="Wave 15"/>
          <p:cNvSpPr/>
          <p:nvPr/>
        </p:nvSpPr>
        <p:spPr>
          <a:xfrm>
            <a:off x="3828636" y="4285821"/>
            <a:ext cx="2211456" cy="87875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>
                <a:solidFill>
                  <a:schemeClr val="tx1"/>
                </a:solidFill>
              </a:rPr>
              <a:t>о</a:t>
            </a:r>
            <a:r>
              <a:rPr lang="sr-Cyrl-BA" b="1" dirty="0" smtClean="0">
                <a:solidFill>
                  <a:schemeClr val="tx1"/>
                </a:solidFill>
              </a:rPr>
              <a:t>бразложење теме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7" name="Double Wave 16"/>
          <p:cNvSpPr/>
          <p:nvPr/>
        </p:nvSpPr>
        <p:spPr>
          <a:xfrm>
            <a:off x="6550307" y="4515727"/>
            <a:ext cx="1524000" cy="64502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>
                <a:solidFill>
                  <a:schemeClr val="tx1"/>
                </a:solidFill>
              </a:rPr>
              <a:t>и</a:t>
            </a:r>
            <a:r>
              <a:rPr lang="sr-Cyrl-BA" b="1" dirty="0" smtClean="0">
                <a:solidFill>
                  <a:schemeClr val="tx1"/>
                </a:solidFill>
              </a:rPr>
              <a:t>стицање</a:t>
            </a:r>
          </a:p>
          <a:p>
            <a:pPr algn="ctr"/>
            <a:r>
              <a:rPr lang="sr-Cyrl-BA" b="1" dirty="0" smtClean="0">
                <a:solidFill>
                  <a:schemeClr val="tx1"/>
                </a:solidFill>
              </a:rPr>
              <a:t>битног </a:t>
            </a:r>
            <a:endParaRPr lang="sr-Latn-RS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220278" y="4003821"/>
            <a:ext cx="160683" cy="302980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6" idx="0"/>
          </p:cNvCxnSpPr>
          <p:nvPr/>
        </p:nvCxnSpPr>
        <p:spPr>
          <a:xfrm>
            <a:off x="4876800" y="4116620"/>
            <a:ext cx="57564" cy="279045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3"/>
          </p:cNvCxnSpPr>
          <p:nvPr/>
        </p:nvCxnSpPr>
        <p:spPr>
          <a:xfrm>
            <a:off x="6005719" y="3713832"/>
            <a:ext cx="1238667" cy="748631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8001000" y="6248400"/>
            <a:ext cx="990600" cy="533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Horizontal Scroll 20"/>
          <p:cNvSpPr/>
          <p:nvPr/>
        </p:nvSpPr>
        <p:spPr>
          <a:xfrm flipH="1">
            <a:off x="6217965" y="3169462"/>
            <a:ext cx="1489627" cy="5147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 smtClean="0">
                <a:solidFill>
                  <a:schemeClr val="tx1"/>
                </a:solidFill>
              </a:rPr>
              <a:t>предузећа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22" name="Horizontal Scroll 21"/>
          <p:cNvSpPr/>
          <p:nvPr/>
        </p:nvSpPr>
        <p:spPr>
          <a:xfrm>
            <a:off x="7765359" y="3852863"/>
            <a:ext cx="1461882" cy="609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 smtClean="0">
                <a:solidFill>
                  <a:schemeClr val="tx1"/>
                </a:solidFill>
              </a:rPr>
              <a:t>установа</a:t>
            </a:r>
            <a:endParaRPr lang="sr-Latn-RS" b="1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736538" y="3044268"/>
            <a:ext cx="424280" cy="246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388922" y="3459873"/>
            <a:ext cx="530916" cy="507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Punched Tape 28"/>
          <p:cNvSpPr/>
          <p:nvPr/>
        </p:nvSpPr>
        <p:spPr>
          <a:xfrm>
            <a:off x="2580861" y="5261459"/>
            <a:ext cx="1600200" cy="838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>
                <a:solidFill>
                  <a:schemeClr val="tx1"/>
                </a:solidFill>
              </a:rPr>
              <a:t>п</a:t>
            </a:r>
            <a:r>
              <a:rPr lang="sr-Cyrl-BA" b="1" dirty="0" smtClean="0">
                <a:solidFill>
                  <a:schemeClr val="tx1"/>
                </a:solidFill>
              </a:rPr>
              <a:t>овезујући елементи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30" name="Flowchart: Punched Tape 29"/>
          <p:cNvSpPr/>
          <p:nvPr/>
        </p:nvSpPr>
        <p:spPr>
          <a:xfrm>
            <a:off x="5928694" y="5397548"/>
            <a:ext cx="1315692" cy="609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>
                <a:solidFill>
                  <a:schemeClr val="tx1"/>
                </a:solidFill>
              </a:rPr>
              <a:t>з</a:t>
            </a:r>
            <a:r>
              <a:rPr lang="sr-Cyrl-BA" b="1" dirty="0" smtClean="0">
                <a:solidFill>
                  <a:schemeClr val="tx1"/>
                </a:solidFill>
              </a:rPr>
              <a:t>акључни дио</a:t>
            </a:r>
            <a:endParaRPr lang="sr-Latn-RS" b="1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3635236" y="3944664"/>
            <a:ext cx="242682" cy="1350422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005719" y="4003821"/>
            <a:ext cx="424484" cy="1558779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82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  <p:bldP spid="5" grpId="0" animBg="1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4300"/>
            <a:ext cx="3886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BA" dirty="0" smtClean="0"/>
              <a:t>СТРУКТУРИСАТИ ИЗВЈЕШТАЈ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675861" y="843097"/>
            <a:ext cx="45720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BA" dirty="0" smtClean="0"/>
              <a:t>Значи, подијелити га на: </a:t>
            </a:r>
            <a:r>
              <a:rPr lang="sr-Cyrl-BA" u="sng" dirty="0" smtClean="0"/>
              <a:t>увод</a:t>
            </a:r>
            <a:r>
              <a:rPr lang="sr-Cyrl-BA" dirty="0" smtClean="0"/>
              <a:t>, </a:t>
            </a:r>
            <a:r>
              <a:rPr lang="sr-Cyrl-BA" u="sng" dirty="0" smtClean="0"/>
              <a:t>главни</a:t>
            </a:r>
            <a:r>
              <a:rPr lang="sr-Cyrl-BA" dirty="0" smtClean="0"/>
              <a:t> </a:t>
            </a:r>
            <a:r>
              <a:rPr lang="sr-Cyrl-BA" u="sng" dirty="0" smtClean="0"/>
              <a:t>дио</a:t>
            </a:r>
            <a:r>
              <a:rPr lang="sr-Cyrl-BA" dirty="0" smtClean="0"/>
              <a:t> и </a:t>
            </a:r>
            <a:r>
              <a:rPr lang="sr-Cyrl-BA" u="sng" dirty="0" smtClean="0"/>
              <a:t>закључни дио</a:t>
            </a:r>
            <a:r>
              <a:rPr lang="sr-Cyrl-BA" dirty="0" smtClean="0"/>
              <a:t>, односно поглавља и пасусе.</a:t>
            </a:r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2098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P.S. </a:t>
            </a:r>
            <a:r>
              <a:rPr lang="sr-Cyrl-BA" dirty="0" smtClean="0"/>
              <a:t>При изради извјештаја оставити простор и за статистичке податке, табеле и др.</a:t>
            </a:r>
            <a:endParaRPr lang="sr-Latn-RS" dirty="0"/>
          </a:p>
        </p:txBody>
      </p:sp>
      <p:sp>
        <p:nvSpPr>
          <p:cNvPr id="5" name="Rounded Rectangle 4"/>
          <p:cNvSpPr/>
          <p:nvPr/>
        </p:nvSpPr>
        <p:spPr>
          <a:xfrm>
            <a:off x="8001000" y="6324600"/>
            <a:ext cx="9906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658212"/>
            <a:ext cx="1905000" cy="352338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2057400" y="496848"/>
            <a:ext cx="304800" cy="316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3873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allAtOnce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6565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ПРИМЈЕР ПИСАЊА ИЗВЈЕШТАЈА!</a:t>
            </a:r>
            <a:endParaRPr lang="sr-Latn-R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09600"/>
            <a:ext cx="7315200" cy="5078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b="1" u="sng" smtClean="0"/>
              <a:t>Најчешће пишемо </a:t>
            </a:r>
            <a:r>
              <a:rPr lang="sr-Cyrl-BA" b="1" u="sng" dirty="0" smtClean="0"/>
              <a:t>неке уопштене. Ево, један примјер!</a:t>
            </a:r>
          </a:p>
          <a:p>
            <a:endParaRPr lang="sr-Cyrl-BA" b="1" u="sng" dirty="0" smtClean="0"/>
          </a:p>
          <a:p>
            <a:r>
              <a:rPr lang="sr-Cyrl-BA" dirty="0" smtClean="0"/>
              <a:t> Гимназија „Филип Вишњић“</a:t>
            </a:r>
          </a:p>
          <a:p>
            <a:r>
              <a:rPr lang="sr-Cyrl-BA" dirty="0" smtClean="0"/>
              <a:t>Добој</a:t>
            </a:r>
          </a:p>
          <a:p>
            <a:r>
              <a:rPr lang="sr-Cyrl-BA" dirty="0" smtClean="0"/>
              <a:t>                                                </a:t>
            </a:r>
          </a:p>
          <a:p>
            <a:r>
              <a:rPr lang="sr-Cyrl-BA" dirty="0"/>
              <a:t> </a:t>
            </a:r>
            <a:r>
              <a:rPr lang="sr-Cyrl-BA" dirty="0" smtClean="0"/>
              <a:t>                                          Извјештај</a:t>
            </a:r>
          </a:p>
          <a:p>
            <a:r>
              <a:rPr lang="sr-Cyrl-BA" dirty="0"/>
              <a:t> </a:t>
            </a:r>
            <a:r>
              <a:rPr lang="sr-Cyrl-BA" dirty="0" smtClean="0"/>
              <a:t>                              о екскурзији матураната</a:t>
            </a:r>
          </a:p>
          <a:p>
            <a:endParaRPr lang="sr-Cyrl-BA" dirty="0" smtClean="0"/>
          </a:p>
          <a:p>
            <a:r>
              <a:rPr lang="sr-Cyrl-BA" dirty="0"/>
              <a:t> </a:t>
            </a:r>
            <a:r>
              <a:rPr lang="sr-Cyrl-BA" dirty="0" smtClean="0"/>
              <a:t>        У складу са годишњим програмом рада за ученике завршног разреда Гимназије „Филип Вишњић“ у Добоју, планирана у школској 2004/2005. години вишедневна екскурзија у иностранству.</a:t>
            </a:r>
          </a:p>
          <a:p>
            <a:r>
              <a:rPr lang="sr-Cyrl-BA" dirty="0"/>
              <a:t> </a:t>
            </a:r>
            <a:r>
              <a:rPr lang="sr-Cyrl-BA" dirty="0" smtClean="0"/>
              <a:t> Све припреме </a:t>
            </a:r>
            <a:r>
              <a:rPr lang="sr-Cyrl-BA" dirty="0" err="1" smtClean="0"/>
              <a:t>изршене</a:t>
            </a:r>
            <a:r>
              <a:rPr lang="sr-Cyrl-BA" dirty="0" smtClean="0"/>
              <a:t> су у мају и јуну мјесецу 2004. године.</a:t>
            </a:r>
          </a:p>
          <a:p>
            <a:pPr marL="285750" indent="-285750">
              <a:buFontTx/>
              <a:buChar char="-"/>
            </a:pPr>
            <a:r>
              <a:rPr lang="sr-Cyrl-BA" dirty="0" smtClean="0"/>
              <a:t>Расписан конкурс и </a:t>
            </a:r>
            <a:r>
              <a:rPr lang="sr-Cyrl-BA" dirty="0" err="1" smtClean="0"/>
              <a:t>обезбијеђено</a:t>
            </a:r>
            <a:r>
              <a:rPr lang="sr-Cyrl-BA" dirty="0" smtClean="0"/>
              <a:t> више понуда;</a:t>
            </a:r>
          </a:p>
          <a:p>
            <a:pPr marL="285750" indent="-285750">
              <a:buFontTx/>
              <a:buChar char="-"/>
            </a:pPr>
            <a:r>
              <a:rPr lang="sr-Cyrl-BA" dirty="0" smtClean="0"/>
              <a:t>Одржани су договори у </a:t>
            </a:r>
            <a:r>
              <a:rPr lang="sr-Cyrl-BA" dirty="0" err="1" smtClean="0"/>
              <a:t>одјељењским</a:t>
            </a:r>
            <a:r>
              <a:rPr lang="sr-Cyrl-BA" dirty="0" smtClean="0"/>
              <a:t> заједницама завршних разреда, а затим родитељски састанци, на којима је постигнута сагласност родитеља.</a:t>
            </a:r>
            <a:endParaRPr lang="sr-Cyrl-BA" dirty="0"/>
          </a:p>
          <a:p>
            <a:r>
              <a:rPr lang="sr-Cyrl-BA" dirty="0" smtClean="0"/>
              <a:t>                                                 </a:t>
            </a:r>
            <a:endParaRPr lang="sr-Latn-RS" dirty="0"/>
          </a:p>
        </p:txBody>
      </p:sp>
      <p:sp>
        <p:nvSpPr>
          <p:cNvPr id="5" name="Rounded Rectangle 4"/>
          <p:cNvSpPr/>
          <p:nvPr/>
        </p:nvSpPr>
        <p:spPr>
          <a:xfrm>
            <a:off x="8001000" y="6324600"/>
            <a:ext cx="9906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1018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/>
              <a:t>ШТА СМО ДАНАС НАУЧИЛИ</a:t>
            </a:r>
            <a:r>
              <a:rPr lang="sr-Cyrl-BA" dirty="0" smtClean="0"/>
              <a:t>?</a:t>
            </a:r>
            <a:endParaRPr lang="sr-Cyrl-BA" dirty="0" smtClean="0"/>
          </a:p>
          <a:p>
            <a:pPr marL="285750" indent="-285750">
              <a:buFontTx/>
              <a:buChar char="-"/>
            </a:pPr>
            <a:r>
              <a:rPr lang="sr-Cyrl-BA" dirty="0"/>
              <a:t>ш</a:t>
            </a:r>
            <a:r>
              <a:rPr lang="sr-Cyrl-BA" dirty="0" smtClean="0"/>
              <a:t>та је извјештај;</a:t>
            </a:r>
          </a:p>
          <a:p>
            <a:pPr marL="285750" indent="-285750">
              <a:buFontTx/>
              <a:buChar char="-"/>
            </a:pPr>
            <a:r>
              <a:rPr lang="sr-Cyrl-RS" dirty="0"/>
              <a:t>и</a:t>
            </a:r>
            <a:r>
              <a:rPr lang="sr-Cyrl-RS" dirty="0" smtClean="0"/>
              <a:t>з којих </a:t>
            </a:r>
            <a:r>
              <a:rPr lang="sr-Cyrl-RS" dirty="0" err="1" smtClean="0"/>
              <a:t>дијелова</a:t>
            </a:r>
            <a:r>
              <a:rPr lang="sr-Cyrl-RS" dirty="0" smtClean="0"/>
              <a:t> се састоји;</a:t>
            </a:r>
          </a:p>
          <a:p>
            <a:pPr marL="285750" indent="-285750">
              <a:buFontTx/>
              <a:buChar char="-"/>
            </a:pPr>
            <a:r>
              <a:rPr lang="sr-Cyrl-RS" dirty="0"/>
              <a:t>к</a:t>
            </a:r>
            <a:r>
              <a:rPr lang="sr-Cyrl-RS" dirty="0" smtClean="0"/>
              <a:t>ако се пише.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812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/>
              <a:t>НА ШТА ДА ОБРАТИМО ПАЖЊУ</a:t>
            </a:r>
            <a:r>
              <a:rPr lang="sr-Cyrl-BA" dirty="0" smtClean="0"/>
              <a:t>?</a:t>
            </a:r>
            <a:endParaRPr lang="sr-Cyrl-BA" dirty="0" smtClean="0"/>
          </a:p>
          <a:p>
            <a:pPr marL="285750" indent="-285750">
              <a:buFontTx/>
              <a:buChar char="-"/>
            </a:pPr>
            <a:r>
              <a:rPr lang="sr-Cyrl-BA" dirty="0"/>
              <a:t>п</a:t>
            </a:r>
            <a:r>
              <a:rPr lang="sr-Cyrl-BA" dirty="0" smtClean="0"/>
              <a:t>одатке, које уносимо;</a:t>
            </a:r>
            <a:endParaRPr lang="sr-Cyrl-BA" dirty="0" smtClean="0"/>
          </a:p>
          <a:p>
            <a:pPr marL="285750" indent="-285750">
              <a:buFontTx/>
              <a:buChar char="-"/>
            </a:pPr>
            <a:r>
              <a:rPr lang="sr-Cyrl-BA" dirty="0"/>
              <a:t>в</a:t>
            </a:r>
            <a:r>
              <a:rPr lang="sr-Cyrl-BA" dirty="0" smtClean="0"/>
              <a:t>рсту извјештаја;</a:t>
            </a:r>
            <a:endParaRPr lang="sr-Cyrl-BA" dirty="0" smtClean="0"/>
          </a:p>
          <a:p>
            <a:pPr marL="285750" indent="-285750">
              <a:buFontTx/>
              <a:buChar char="-"/>
            </a:pPr>
            <a:r>
              <a:rPr lang="sr-Cyrl-BA" dirty="0"/>
              <a:t>н</a:t>
            </a:r>
            <a:r>
              <a:rPr lang="sr-Cyrl-BA" dirty="0" smtClean="0"/>
              <a:t>ачин писања</a:t>
            </a:r>
            <a:r>
              <a:rPr lang="sr-Cyrl-BA" dirty="0" smtClean="0"/>
              <a:t>….</a:t>
            </a:r>
            <a:endParaRPr lang="sr-Latn-RS" dirty="0"/>
          </a:p>
        </p:txBody>
      </p:sp>
      <p:sp>
        <p:nvSpPr>
          <p:cNvPr id="4" name="Rounded Rectangle 3"/>
          <p:cNvSpPr/>
          <p:nvPr/>
        </p:nvSpPr>
        <p:spPr>
          <a:xfrm>
            <a:off x="8001000" y="6400800"/>
            <a:ext cx="990600" cy="381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219200"/>
            <a:ext cx="3048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452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ntr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00"/>
                            </p:stCondLst>
                            <p:childTnLst>
                              <p:par>
                                <p:cTn id="37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00"/>
                            </p:stCondLst>
                            <p:childTnLst>
                              <p:par>
                                <p:cTn id="44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200"/>
                            </p:stCondLst>
                            <p:childTnLst>
                              <p:par>
                                <p:cTn id="5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200"/>
                            </p:stCondLst>
                            <p:childTnLst>
                              <p:par>
                                <p:cTn id="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200"/>
                            </p:stCondLst>
                            <p:childTnLst>
                              <p:par>
                                <p:cTn id="7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200"/>
                            </p:stCondLst>
                            <p:childTnLst>
                              <p:par>
                                <p:cTn id="9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200"/>
                            </p:stCondLst>
                            <p:childTnLst>
                              <p:par>
                                <p:cTn id="10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8200"/>
                            </p:stCondLst>
                            <p:childTnLst>
                              <p:par>
                                <p:cTn id="126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732723"/>
            <a:ext cx="1990725" cy="2295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905000"/>
            <a:ext cx="1914525" cy="2390775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1981200" y="304800"/>
            <a:ext cx="2819400" cy="1457740"/>
          </a:xfrm>
          <a:prstGeom prst="wedgeEllipseCallout">
            <a:avLst>
              <a:gd name="adj1" fmla="val -26003"/>
              <a:gd name="adj2" fmla="val 6522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err="1" smtClean="0">
                <a:solidFill>
                  <a:srgbClr val="FF0000"/>
                </a:solidFill>
              </a:rPr>
              <a:t>Милоше,зашто</a:t>
            </a:r>
            <a:r>
              <a:rPr lang="sr-Cyrl-RS" b="1" dirty="0" smtClean="0">
                <a:solidFill>
                  <a:srgbClr val="FF0000"/>
                </a:solidFill>
              </a:rPr>
              <a:t> си се сад замислио?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3733800" y="1371599"/>
            <a:ext cx="2663687" cy="2924175"/>
          </a:xfrm>
          <a:prstGeom prst="flowChartMagnetic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Не знам, Марко</a:t>
            </a:r>
            <a:r>
              <a:rPr lang="sr-Cyrl-R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треба да напишем</a:t>
            </a:r>
            <a:r>
              <a:rPr lang="sr-Cyrl-RS" b="1" dirty="0">
                <a:solidFill>
                  <a:srgbClr val="FF0000"/>
                </a:solidFill>
              </a:rPr>
              <a:t> </a:t>
            </a:r>
            <a:r>
              <a:rPr lang="sr-Cyrl-RS" b="1" dirty="0" err="1" smtClean="0">
                <a:solidFill>
                  <a:srgbClr val="FF0000"/>
                </a:solidFill>
              </a:rPr>
              <a:t>извјештај</a:t>
            </a:r>
            <a:r>
              <a:rPr lang="sr-Cyrl-RS" b="1" dirty="0" smtClean="0">
                <a:solidFill>
                  <a:srgbClr val="FF0000"/>
                </a:solidFill>
              </a:rPr>
              <a:t> ….</a:t>
            </a:r>
          </a:p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О чему ја могу да </a:t>
            </a:r>
            <a:r>
              <a:rPr lang="sr-Cyrl-RS" b="1" dirty="0" err="1" smtClean="0">
                <a:solidFill>
                  <a:srgbClr val="FF0000"/>
                </a:solidFill>
              </a:rPr>
              <a:t>извјештавам</a:t>
            </a:r>
            <a:r>
              <a:rPr lang="sr-Cyrl-RS" b="1" dirty="0" smtClean="0">
                <a:solidFill>
                  <a:srgbClr val="FF0000"/>
                </a:solidFill>
              </a:rPr>
              <a:t>?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164764" y="3690314"/>
            <a:ext cx="2014538" cy="149583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О чему?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486400" y="3954120"/>
            <a:ext cx="3581400" cy="13343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Па не знам. Можда о томе шта сам данас радио. </a:t>
            </a:r>
            <a:r>
              <a:rPr lang="sr-Cyrl-RS" b="1" dirty="0" err="1" smtClean="0">
                <a:solidFill>
                  <a:srgbClr val="FF0000"/>
                </a:solidFill>
              </a:rPr>
              <a:t>Ха,ха,ха</a:t>
            </a:r>
            <a:r>
              <a:rPr lang="sr-Cyrl-RS" b="1" dirty="0" smtClean="0">
                <a:solidFill>
                  <a:srgbClr val="FF0000"/>
                </a:solidFill>
              </a:rPr>
              <a:t>!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001000" y="6248400"/>
            <a:ext cx="914400" cy="533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79170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362200"/>
            <a:ext cx="1990725" cy="2295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057400"/>
            <a:ext cx="2095500" cy="20955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286000" y="381000"/>
            <a:ext cx="2514600" cy="1524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Хајде заједно да размислимо!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5" name="Flowchart: Sequential Access Storage 4"/>
          <p:cNvSpPr/>
          <p:nvPr/>
        </p:nvSpPr>
        <p:spPr>
          <a:xfrm>
            <a:off x="4343400" y="2057400"/>
            <a:ext cx="2057400" cy="19050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Хајде, али ништа ми не пада на памет!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924800" y="6324600"/>
            <a:ext cx="10668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0249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theme/theme1.xml><?xml version="1.0" encoding="utf-8"?>
<a:theme xmlns:a="http://schemas.openxmlformats.org/drawingml/2006/main" name="master">
  <a:themeElements>
    <a:clrScheme name="">
      <a:dk1>
        <a:srgbClr val="000000"/>
      </a:dk1>
      <a:lt1>
        <a:srgbClr val="996600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A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996600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A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996600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A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education-template-9</Template>
  <TotalTime>1094</TotalTime>
  <Words>656</Words>
  <Application>Microsoft Office PowerPoint</Application>
  <PresentationFormat>On-screen Show (4:3)</PresentationFormat>
  <Paragraphs>104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宋体</vt:lpstr>
      <vt:lpstr>Arial</vt:lpstr>
      <vt:lpstr>Calibri</vt:lpstr>
      <vt:lpstr>master</vt:lpstr>
      <vt:lpstr>1_colormaster</vt:lpstr>
      <vt:lpstr>2_colormaster</vt:lpstr>
      <vt:lpstr>1_master</vt:lpstr>
      <vt:lpstr>3_colormaster</vt:lpstr>
      <vt:lpstr>4_colormaster</vt:lpstr>
      <vt:lpstr>5_colormaster</vt:lpstr>
      <vt:lpstr>6_colormaster</vt:lpstr>
      <vt:lpstr>Modèle par défaut</vt:lpstr>
      <vt:lpstr>СТРУКТУРА ИЗВЈЕШТАЈА</vt:lpstr>
      <vt:lpstr>PowerPoint Presentation</vt:lpstr>
      <vt:lpstr>PowerPoint Presentation</vt:lpstr>
      <vt:lpstr>ПОСЛОВНИ ИЗВЈЕШТАЈ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презентација</dc:title>
  <dc:creator>MEDICIN;САЊА</dc:creator>
  <cp:lastModifiedBy>Dragan</cp:lastModifiedBy>
  <cp:revision>107</cp:revision>
  <dcterms:created xsi:type="dcterms:W3CDTF">2012-11-19T22:33:02Z</dcterms:created>
  <dcterms:modified xsi:type="dcterms:W3CDTF">2020-05-11T10:52:12Z</dcterms:modified>
</cp:coreProperties>
</file>