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7" r:id="rId2"/>
    <p:sldId id="258" r:id="rId3"/>
    <p:sldId id="268" r:id="rId4"/>
    <p:sldId id="259" r:id="rId5"/>
    <p:sldId id="269" r:id="rId6"/>
    <p:sldId id="260" r:id="rId7"/>
    <p:sldId id="261" r:id="rId8"/>
    <p:sldId id="267" r:id="rId9"/>
    <p:sldId id="262" r:id="rId10"/>
    <p:sldId id="270" r:id="rId11"/>
    <p:sldId id="263" r:id="rId12"/>
    <p:sldId id="271" r:id="rId13"/>
    <p:sldId id="264" r:id="rId14"/>
    <p:sldId id="265" r:id="rId15"/>
    <p:sldId id="272" r:id="rId16"/>
    <p:sldId id="273" r:id="rId17"/>
    <p:sldId id="266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D91DF-6E63-42D8-8D25-A0AE3DFED56F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FEBF2-26C7-423C-A7B7-9DB1EF09711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4945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FEBF2-26C7-423C-A7B7-9DB1EF097117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614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F675B-87E2-4209-8812-8DA4EC2CFE44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2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15878F-6813-48BA-BA26-24B29E5F6376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E27C39-01F1-43C2-8F18-61D2DEF6B377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183D9E-FCB9-4DC7-84A6-546A0AB8216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7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24DCF-0776-43BB-BAA5-334CFEB2E2B4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2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13CA1-B876-4642-8110-05EC76C1E83C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5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8E6618-3C84-4013-AA39-ABBFFA5BB01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1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AABEDB-3E31-4621-805C-81420BF067BE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5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986263-661D-4A96-8CAC-FC1CD501CFB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DC57C3-3E9D-4794-A5A1-B16DAA8DF8EE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5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1DC68-9BC2-4D53-9058-DD58C54B791A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1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4D4497A-1FFA-4DF9-BF5D-7826E757FDA9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964C567-275B-4628-9A96-806E15F3A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8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905000"/>
            <a:ext cx="50292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СПОЈЕНО И ОДВОЈЕНО ПИСАЊЕ РИЈЕЧИ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B6BC-3089-42D5-A36F-0A612DB008F2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95800" y="6356350"/>
            <a:ext cx="2895600" cy="365125"/>
          </a:xfrm>
        </p:spPr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BEDB-3E31-4621-805C-81420BF067BE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6954" y="609600"/>
            <a:ext cx="4016445" cy="36625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000" b="1" dirty="0">
                <a:solidFill>
                  <a:srgbClr val="FFFF00"/>
                </a:solidFill>
              </a:rPr>
              <a:t>г)Помоћна </a:t>
            </a:r>
            <a:r>
              <a:rPr lang="sr-Cyrl-CS" sz="2000" b="1" dirty="0" err="1">
                <a:solidFill>
                  <a:srgbClr val="FFFF00"/>
                </a:solidFill>
              </a:rPr>
              <a:t>ријеч</a:t>
            </a:r>
            <a:r>
              <a:rPr lang="sr-Cyrl-CS" sz="2000" b="1" dirty="0">
                <a:solidFill>
                  <a:srgbClr val="FFFF00"/>
                </a:solidFill>
              </a:rPr>
              <a:t> </a:t>
            </a:r>
            <a:r>
              <a:rPr lang="sr-Cyrl-CS" sz="2400" b="1" i="1" dirty="0">
                <a:solidFill>
                  <a:schemeClr val="tx1">
                    <a:lumMod val="95000"/>
                  </a:schemeClr>
                </a:solidFill>
              </a:rPr>
              <a:t>пут</a:t>
            </a:r>
            <a:r>
              <a:rPr lang="sr-Cyrl-CS" sz="2000" dirty="0">
                <a:solidFill>
                  <a:srgbClr val="FF0000"/>
                </a:solidFill>
              </a:rPr>
              <a:t> </a:t>
            </a:r>
            <a:r>
              <a:rPr lang="sr-Cyrl-CS" sz="2000" b="1" dirty="0">
                <a:solidFill>
                  <a:srgbClr val="FFFF00"/>
                </a:solidFill>
              </a:rPr>
              <a:t>пише се спојено с </a:t>
            </a:r>
            <a:r>
              <a:rPr lang="sr-Cyrl-CS" sz="2000" b="1" dirty="0" smtClean="0">
                <a:solidFill>
                  <a:srgbClr val="FFFF00"/>
                </a:solidFill>
              </a:rPr>
              <a:t>простим </a:t>
            </a:r>
            <a:r>
              <a:rPr lang="sr-Cyrl-CS" sz="2000" b="1" dirty="0">
                <a:solidFill>
                  <a:srgbClr val="FFFF00"/>
                </a:solidFill>
              </a:rPr>
              <a:t>једночланим </a:t>
            </a:r>
            <a:r>
              <a:rPr lang="sr-Cyrl-CS" sz="2000" b="1" dirty="0" smtClean="0">
                <a:solidFill>
                  <a:srgbClr val="FFFF00"/>
                </a:solidFill>
              </a:rPr>
              <a:t>бројевима:</a:t>
            </a:r>
            <a:endParaRPr lang="sr-Cyrl-CS" sz="2000" b="1" dirty="0">
              <a:solidFill>
                <a:srgbClr val="FFFF00"/>
              </a:solidFill>
            </a:endParaRPr>
          </a:p>
          <a:p>
            <a:r>
              <a:rPr lang="sr-Cyrl-CS" sz="2000" dirty="0">
                <a:solidFill>
                  <a:srgbClr val="FF0000"/>
                </a:solidFill>
              </a:rPr>
              <a:t>   </a:t>
            </a:r>
            <a:r>
              <a:rPr lang="sr-Cyrl-CS" sz="20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i="1" dirty="0" err="1">
                <a:solidFill>
                  <a:schemeClr val="tx1"/>
                </a:solidFill>
              </a:rPr>
              <a:t>једанпут,двапут</a:t>
            </a:r>
            <a:r>
              <a:rPr lang="sr-Cyrl-CS" sz="2400" b="1" i="1" dirty="0">
                <a:solidFill>
                  <a:schemeClr val="tx1"/>
                </a:solidFill>
              </a:rPr>
              <a:t>,</a:t>
            </a:r>
            <a:endParaRPr lang="sr-Cyrl-CS" sz="2000" b="1" i="1" dirty="0">
              <a:solidFill>
                <a:schemeClr val="tx1"/>
              </a:solidFill>
            </a:endParaRPr>
          </a:p>
          <a:p>
            <a:r>
              <a:rPr lang="sr-Cyrl-CS" sz="2000" i="1" dirty="0"/>
              <a:t>   </a:t>
            </a:r>
            <a:r>
              <a:rPr lang="sr-Cyrl-CS" sz="2400" b="1" i="1" dirty="0">
                <a:solidFill>
                  <a:schemeClr val="tx1"/>
                </a:solidFill>
              </a:rPr>
              <a:t>трипут</a:t>
            </a:r>
            <a:r>
              <a:rPr lang="sr-Cyrl-CS" sz="2000" b="1" i="1" dirty="0"/>
              <a:t> </a:t>
            </a:r>
            <a:r>
              <a:rPr lang="sr-Cyrl-CS" sz="2000" b="1" dirty="0">
                <a:solidFill>
                  <a:srgbClr val="FFFF00"/>
                </a:solidFill>
              </a:rPr>
              <a:t>(уз веће бројеве је </a:t>
            </a:r>
            <a:r>
              <a:rPr lang="sr-Cyrl-CS" sz="2000" b="1" i="1" dirty="0">
                <a:solidFill>
                  <a:srgbClr val="FFFF00"/>
                </a:solidFill>
              </a:rPr>
              <a:t>пута</a:t>
            </a:r>
            <a:r>
              <a:rPr lang="sr-Cyrl-CS" sz="2000" b="1" dirty="0">
                <a:solidFill>
                  <a:srgbClr val="FFFF00"/>
                </a:solidFill>
              </a:rPr>
              <a:t>),слично и </a:t>
            </a:r>
            <a:r>
              <a:rPr lang="sr-Cyrl-CS" sz="2400" b="1" i="1" dirty="0" err="1">
                <a:solidFill>
                  <a:schemeClr val="tx1"/>
                </a:solidFill>
              </a:rPr>
              <a:t>једанред</a:t>
            </a:r>
            <a:r>
              <a:rPr lang="sr-Cyrl-CS" sz="2400" b="1" i="1" dirty="0">
                <a:solidFill>
                  <a:schemeClr val="tx1"/>
                </a:solidFill>
              </a:rPr>
              <a:t>, </a:t>
            </a:r>
            <a:r>
              <a:rPr lang="sr-Cyrl-CS" sz="2400" b="1" i="1" dirty="0" err="1">
                <a:solidFill>
                  <a:schemeClr val="tx1"/>
                </a:solidFill>
              </a:rPr>
              <a:t>дваред</a:t>
            </a:r>
            <a:r>
              <a:rPr lang="sr-Cyrl-CS" sz="2000" b="1" i="1" dirty="0"/>
              <a:t>, </a:t>
            </a:r>
            <a:r>
              <a:rPr lang="sr-Cyrl-CS" sz="2400" b="1" i="1" dirty="0" err="1">
                <a:solidFill>
                  <a:schemeClr val="tx1"/>
                </a:solidFill>
              </a:rPr>
              <a:t>двакрат</a:t>
            </a:r>
            <a:endParaRPr lang="sr-Cyrl-CS" sz="2400" b="1" i="1" dirty="0">
              <a:solidFill>
                <a:schemeClr val="tx1"/>
              </a:solidFill>
            </a:endParaRPr>
          </a:p>
          <a:p>
            <a:r>
              <a:rPr lang="sr-Cyrl-CS" sz="2000" i="1" dirty="0"/>
              <a:t>  </a:t>
            </a:r>
            <a:r>
              <a:rPr lang="sr-Cyrl-CS" sz="2400" b="1" i="1" dirty="0">
                <a:solidFill>
                  <a:schemeClr val="tx1"/>
                </a:solidFill>
              </a:rPr>
              <a:t>(заст</a:t>
            </a:r>
            <a:r>
              <a:rPr lang="sr-Cyrl-CS" sz="2400" b="1" i="1" dirty="0" smtClean="0">
                <a:solidFill>
                  <a:schemeClr val="tx1"/>
                </a:solidFill>
              </a:rPr>
              <a:t>.); </a:t>
            </a:r>
            <a:r>
              <a:rPr lang="sr-Cyrl-CS" sz="2000" b="1" dirty="0" err="1" smtClean="0">
                <a:solidFill>
                  <a:srgbClr val="FFFF00"/>
                </a:solidFill>
              </a:rPr>
              <a:t>Ријеч</a:t>
            </a:r>
            <a:r>
              <a:rPr lang="sr-Cyrl-CS" sz="2000" b="1" dirty="0" smtClean="0">
                <a:solidFill>
                  <a:srgbClr val="FFFF00"/>
                </a:solidFill>
              </a:rPr>
              <a:t> </a:t>
            </a:r>
            <a:r>
              <a:rPr lang="sr-Cyrl-CS" sz="2000" b="1" u="sng" dirty="0">
                <a:solidFill>
                  <a:schemeClr val="tx1"/>
                </a:solidFill>
              </a:rPr>
              <a:t>пута</a:t>
            </a:r>
            <a:r>
              <a:rPr lang="sr-Cyrl-CS" sz="2000" b="1" dirty="0">
                <a:solidFill>
                  <a:srgbClr val="FFFF00"/>
                </a:solidFill>
              </a:rPr>
              <a:t> пише се</a:t>
            </a:r>
          </a:p>
          <a:p>
            <a:r>
              <a:rPr lang="sr-Cyrl-CS" sz="2000" dirty="0">
                <a:solidFill>
                  <a:srgbClr val="FF0000"/>
                </a:solidFill>
              </a:rPr>
              <a:t>  </a:t>
            </a:r>
            <a:r>
              <a:rPr lang="sr-Cyrl-CS" sz="2000" b="1" dirty="0">
                <a:solidFill>
                  <a:srgbClr val="FFFF00"/>
                </a:solidFill>
              </a:rPr>
              <a:t>редовно одвојено : </a:t>
            </a:r>
            <a:r>
              <a:rPr lang="sr-Cyrl-CS" sz="2400" b="1" i="1" dirty="0">
                <a:solidFill>
                  <a:schemeClr val="tx1"/>
                </a:solidFill>
              </a:rPr>
              <a:t>два пута</a:t>
            </a:r>
            <a:r>
              <a:rPr lang="sr-Cyrl-CS" sz="2400" b="1" i="1" dirty="0" smtClean="0">
                <a:solidFill>
                  <a:schemeClr val="tx1"/>
                </a:solidFill>
              </a:rPr>
              <a:t>, пет </a:t>
            </a:r>
            <a:r>
              <a:rPr lang="sr-Cyrl-CS" sz="2400" b="1" i="1" dirty="0">
                <a:solidFill>
                  <a:schemeClr val="tx1"/>
                </a:solidFill>
              </a:rPr>
              <a:t>пута</a:t>
            </a:r>
            <a:r>
              <a:rPr lang="sr-Cyrl-CS" sz="2400" b="1" i="1" dirty="0" smtClean="0">
                <a:solidFill>
                  <a:schemeClr val="tx1"/>
                </a:solidFill>
              </a:rPr>
              <a:t>, много </a:t>
            </a:r>
            <a:r>
              <a:rPr lang="sr-Cyrl-CS" sz="2400" b="1" i="1" dirty="0">
                <a:solidFill>
                  <a:schemeClr val="tx1"/>
                </a:solidFill>
              </a:rPr>
              <a:t>пута</a:t>
            </a:r>
            <a:r>
              <a:rPr lang="sr-Cyrl-CS" sz="2400" i="1" dirty="0" smtClean="0">
                <a:solidFill>
                  <a:schemeClr val="tx1"/>
                </a:solidFill>
              </a:rPr>
              <a:t>. </a:t>
            </a:r>
            <a:endParaRPr lang="sr-Latn-RS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272142"/>
            <a:ext cx="2743200" cy="19157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6800" y="457200"/>
            <a:ext cx="4114800" cy="406265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FFFF00"/>
                </a:solidFill>
              </a:rPr>
              <a:t>Одвојено - </a:t>
            </a:r>
            <a:r>
              <a:rPr lang="sr-Cyrl-CS" sz="2000" b="1" dirty="0">
                <a:solidFill>
                  <a:srgbClr val="FFFF00"/>
                </a:solidFill>
              </a:rPr>
              <a:t>кад је иза редних бројева и </a:t>
            </a:r>
            <a:r>
              <a:rPr lang="sr-Cyrl-CS" sz="2000" b="1" dirty="0" err="1" smtClean="0">
                <a:solidFill>
                  <a:srgbClr val="FFFF00"/>
                </a:solidFill>
              </a:rPr>
              <a:t>замјеница</a:t>
            </a:r>
            <a:r>
              <a:rPr lang="sr-Cyrl-CS" sz="2000" b="1" dirty="0" smtClean="0">
                <a:solidFill>
                  <a:srgbClr val="FFFF00"/>
                </a:solidFill>
              </a:rPr>
              <a:t>:</a:t>
            </a:r>
          </a:p>
          <a:p>
            <a:endParaRPr lang="sr-Cyrl-CS" sz="2000" b="1" dirty="0" smtClean="0">
              <a:solidFill>
                <a:srgbClr val="FFFF00"/>
              </a:solidFill>
            </a:endParaRPr>
          </a:p>
          <a:p>
            <a:r>
              <a:rPr lang="sr-Cyrl-CS" sz="2000" b="1" i="1" dirty="0"/>
              <a:t>први пут</a:t>
            </a:r>
            <a:r>
              <a:rPr lang="sr-Cyrl-CS" sz="2000" b="1" i="1" dirty="0" smtClean="0"/>
              <a:t>, седми </a:t>
            </a:r>
            <a:r>
              <a:rPr lang="sr-Cyrl-CS" sz="2000" b="1" i="1" dirty="0"/>
              <a:t>пут</a:t>
            </a:r>
            <a:r>
              <a:rPr lang="sr-Cyrl-CS" sz="2000" b="1" i="1" dirty="0" smtClean="0"/>
              <a:t>, сваки </a:t>
            </a:r>
            <a:r>
              <a:rPr lang="sr-Cyrl-CS" sz="2000" b="1" i="1" dirty="0" err="1"/>
              <a:t>пут,који</a:t>
            </a:r>
            <a:r>
              <a:rPr lang="sr-Cyrl-CS" sz="2000" b="1" i="1" dirty="0"/>
              <a:t> пут</a:t>
            </a:r>
            <a:r>
              <a:rPr lang="sr-Cyrl-CS" sz="2000" i="1" dirty="0" smtClean="0"/>
              <a:t>.</a:t>
            </a:r>
            <a:r>
              <a:rPr lang="sr-Cyrl-CS" sz="2000" b="1" dirty="0">
                <a:solidFill>
                  <a:srgbClr val="FFFF00"/>
                </a:solidFill>
              </a:rPr>
              <a:t> Образац за </a:t>
            </a:r>
          </a:p>
          <a:p>
            <a:r>
              <a:rPr lang="sr-Cyrl-CS" sz="2000" b="1" dirty="0">
                <a:solidFill>
                  <a:srgbClr val="FFFF00"/>
                </a:solidFill>
              </a:rPr>
              <a:t>  вишечлане бројеве: </a:t>
            </a:r>
            <a:r>
              <a:rPr lang="sr-Cyrl-CS" sz="2000" b="1" i="1" dirty="0"/>
              <a:t>двадесет један пут</a:t>
            </a:r>
            <a:r>
              <a:rPr lang="sr-Cyrl-CS" sz="2000" b="1" i="1" dirty="0" smtClean="0"/>
              <a:t>, сто </a:t>
            </a:r>
            <a:r>
              <a:rPr lang="sr-Cyrl-CS" sz="2000" b="1" i="1" dirty="0"/>
              <a:t>тридесет један пут</a:t>
            </a:r>
            <a:r>
              <a:rPr lang="sr-Cyrl-CS" sz="2000" i="1" dirty="0"/>
              <a:t>,</a:t>
            </a:r>
          </a:p>
          <a:p>
            <a:r>
              <a:rPr lang="sr-Cyrl-CS" sz="2000" i="1" dirty="0"/>
              <a:t>  </a:t>
            </a:r>
            <a:r>
              <a:rPr lang="sr-Cyrl-CS" sz="2000" b="1" i="1" dirty="0"/>
              <a:t>двадесет два пута</a:t>
            </a:r>
            <a:r>
              <a:rPr lang="sr-Cyrl-CS" sz="2000" b="1" i="1" dirty="0" smtClean="0"/>
              <a:t>, двадесет </a:t>
            </a:r>
            <a:r>
              <a:rPr lang="sr-Cyrl-CS" sz="2000" b="1" i="1" dirty="0"/>
              <a:t>пет пута </a:t>
            </a:r>
            <a:r>
              <a:rPr lang="sr-Cyrl-CS" sz="2000" b="1" dirty="0" smtClean="0">
                <a:solidFill>
                  <a:srgbClr val="FFFF00"/>
                </a:solidFill>
              </a:rPr>
              <a:t>(</a:t>
            </a:r>
            <a:r>
              <a:rPr lang="sr-Cyrl-CS" sz="2000" dirty="0" smtClean="0">
                <a:solidFill>
                  <a:srgbClr val="FF0000"/>
                </a:solidFill>
              </a:rPr>
              <a:t> </a:t>
            </a:r>
            <a:r>
              <a:rPr lang="sr-Cyrl-CS" sz="2000" b="1" dirty="0" smtClean="0">
                <a:solidFill>
                  <a:srgbClr val="FFFF00"/>
                </a:solidFill>
              </a:rPr>
              <a:t>и</a:t>
            </a:r>
            <a:r>
              <a:rPr lang="sr-Cyrl-CS" sz="2000" dirty="0" smtClean="0">
                <a:solidFill>
                  <a:srgbClr val="FF0000"/>
                </a:solidFill>
              </a:rPr>
              <a:t> </a:t>
            </a:r>
            <a:r>
              <a:rPr lang="sr-Cyrl-CS" sz="2000" b="1" dirty="0" err="1">
                <a:solidFill>
                  <a:srgbClr val="FFFF00"/>
                </a:solidFill>
              </a:rPr>
              <a:t>увијек</a:t>
            </a:r>
            <a:r>
              <a:rPr lang="sr-Cyrl-CS" sz="2000" b="1" dirty="0">
                <a:solidFill>
                  <a:srgbClr val="FFFF00"/>
                </a:solidFill>
              </a:rPr>
              <a:t> одвојено).</a:t>
            </a:r>
          </a:p>
          <a:p>
            <a:endParaRPr lang="sr-Latn-RS" sz="2000" dirty="0"/>
          </a:p>
          <a:p>
            <a:endParaRPr lang="sr-Cyrl-CS" sz="2000" i="1" dirty="0" smtClean="0"/>
          </a:p>
          <a:p>
            <a:endParaRPr lang="sr-Cyrl-C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6815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. 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364" y="1295400"/>
            <a:ext cx="8974636" cy="2677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000" b="1" dirty="0" smtClean="0">
                <a:solidFill>
                  <a:srgbClr val="FFFF00"/>
                </a:solidFill>
              </a:rPr>
              <a:t>д) Бројеви, по правилу, не срастају с </a:t>
            </a:r>
            <a:r>
              <a:rPr lang="sr-Cyrl-CS" sz="2000" b="1" dirty="0" err="1" smtClean="0">
                <a:solidFill>
                  <a:srgbClr val="FFFF00"/>
                </a:solidFill>
              </a:rPr>
              <a:t>приједлозима</a:t>
            </a:r>
            <a:r>
              <a:rPr lang="sr-Cyrl-CS" sz="2000" b="1" dirty="0" smtClean="0">
                <a:solidFill>
                  <a:srgbClr val="FFFF00"/>
                </a:solidFill>
              </a:rPr>
              <a:t>. Изузетак чине спојеви </a:t>
            </a:r>
          </a:p>
          <a:p>
            <a:r>
              <a:rPr lang="sr-Cyrl-CS" sz="2000" b="1" dirty="0" smtClean="0">
                <a:solidFill>
                  <a:srgbClr val="FFFF00"/>
                </a:solidFill>
              </a:rPr>
              <a:t>    приједлога </a:t>
            </a:r>
            <a:r>
              <a:rPr lang="sr-Cyrl-CS" sz="2800" b="1" dirty="0" smtClean="0"/>
              <a:t>на</a:t>
            </a:r>
            <a:r>
              <a:rPr lang="sr-Cyrl-CS" sz="2000" b="1" dirty="0" smtClean="0">
                <a:solidFill>
                  <a:srgbClr val="FFFF00"/>
                </a:solidFill>
              </a:rPr>
              <a:t> и </a:t>
            </a:r>
            <a:r>
              <a:rPr lang="sr-Cyrl-CS" sz="2800" b="1" dirty="0" smtClean="0"/>
              <a:t>у</a:t>
            </a:r>
            <a:r>
              <a:rPr lang="sr-Cyrl-CS" sz="2000" b="1" dirty="0" smtClean="0">
                <a:solidFill>
                  <a:srgbClr val="FFFF00"/>
                </a:solidFill>
              </a:rPr>
              <a:t> са збирним бројевима : </a:t>
            </a:r>
            <a:r>
              <a:rPr lang="sr-Cyrl-CS" sz="2000" b="1" i="1" dirty="0" smtClean="0"/>
              <a:t>надвоје </a:t>
            </a:r>
            <a:r>
              <a:rPr lang="sr-Cyrl-CS" sz="2000" b="1" dirty="0" smtClean="0">
                <a:solidFill>
                  <a:srgbClr val="FFFF00"/>
                </a:solidFill>
              </a:rPr>
              <a:t>(нпр. </a:t>
            </a:r>
            <a:r>
              <a:rPr lang="sr-Cyrl-CS" sz="2000" b="1" i="1" dirty="0" smtClean="0"/>
              <a:t>преломити</a:t>
            </a:r>
            <a:r>
              <a:rPr lang="sr-Cyrl-CS" sz="2000" b="1" dirty="0" smtClean="0">
                <a:solidFill>
                  <a:srgbClr val="FFFF00"/>
                </a:solidFill>
              </a:rPr>
              <a:t>),</a:t>
            </a:r>
          </a:p>
          <a:p>
            <a:r>
              <a:rPr lang="sr-Cyrl-CS" sz="2000" dirty="0" smtClean="0"/>
              <a:t>    </a:t>
            </a:r>
            <a:r>
              <a:rPr lang="sr-Cyrl-CS" sz="2000" b="1" i="1" dirty="0" smtClean="0"/>
              <a:t>натроје, надвоје-натроје, удвоје, утроје</a:t>
            </a:r>
            <a:r>
              <a:rPr lang="sr-Cyrl-CS" sz="2000" i="1" dirty="0" smtClean="0"/>
              <a:t> </a:t>
            </a:r>
            <a:r>
              <a:rPr lang="sr-Cyrl-CS" sz="2000" b="1" dirty="0" smtClean="0">
                <a:solidFill>
                  <a:srgbClr val="FFFF00"/>
                </a:solidFill>
              </a:rPr>
              <a:t>(нпр. </a:t>
            </a:r>
            <a:r>
              <a:rPr lang="sr-Cyrl-CS" sz="2000" b="1" i="1" dirty="0" smtClean="0">
                <a:solidFill>
                  <a:srgbClr val="FFFF00"/>
                </a:solidFill>
              </a:rPr>
              <a:t>играти нешто</a:t>
            </a:r>
            <a:r>
              <a:rPr lang="sr-Cyrl-CS" sz="2000" b="1" dirty="0" smtClean="0">
                <a:solidFill>
                  <a:srgbClr val="FFFF00"/>
                </a:solidFill>
              </a:rPr>
              <a:t>), али : </a:t>
            </a:r>
            <a:r>
              <a:rPr lang="sr-Cyrl-CS" sz="2000" b="1" i="1" dirty="0" err="1" smtClean="0"/>
              <a:t>дијели</a:t>
            </a:r>
            <a:endParaRPr lang="sr-Cyrl-CS" sz="2000" b="1" i="1" dirty="0" smtClean="0"/>
          </a:p>
          <a:p>
            <a:r>
              <a:rPr lang="sr-Cyrl-CS" sz="2000" b="1" i="1" dirty="0" smtClean="0"/>
              <a:t>    на троје </a:t>
            </a:r>
            <a:r>
              <a:rPr lang="sr-Cyrl-CS" sz="2000" b="1" i="1" dirty="0" err="1" smtClean="0"/>
              <a:t>дјеце</a:t>
            </a:r>
            <a:r>
              <a:rPr lang="sr-Cyrl-CS" sz="2000" b="1" i="1" dirty="0" smtClean="0"/>
              <a:t> (на три дјетета), узда се у двоје.</a:t>
            </a:r>
          </a:p>
          <a:p>
            <a:r>
              <a:rPr lang="sr-Cyrl-CS" sz="2000" b="1" dirty="0" smtClean="0"/>
              <a:t>    </a:t>
            </a:r>
            <a:r>
              <a:rPr lang="sr-Cyrl-CS" sz="2000" b="1" i="1" dirty="0"/>
              <a:t>О</a:t>
            </a:r>
            <a:r>
              <a:rPr lang="sr-Cyrl-CS" sz="2000" b="1" i="1" dirty="0" smtClean="0"/>
              <a:t>двојено се пише - сва три, све троје, сва тројица, све три (жене).</a:t>
            </a:r>
          </a:p>
          <a:p>
            <a:endParaRPr lang="sr-Cyrl-CS" sz="2000" i="1" dirty="0" smtClean="0"/>
          </a:p>
          <a:p>
            <a:endParaRPr lang="sr-Cyrl-CS" dirty="0" smtClean="0"/>
          </a:p>
          <a:p>
            <a:endParaRPr lang="sr-Cyrl-C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431-EDBF-4E6C-8EB9-81183D8C523E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657600"/>
            <a:ext cx="3152775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sz="2400" b="1" u="sng" dirty="0">
                <a:solidFill>
                  <a:srgbClr val="C00000"/>
                </a:solidFill>
              </a:rPr>
              <a:t>ђ) Комбинација бројева или бројева с именицом : </a:t>
            </a:r>
            <a:endParaRPr lang="sr-Cyrl-CS" sz="2400" b="1" u="sng" dirty="0" smtClean="0">
              <a:solidFill>
                <a:srgbClr val="C00000"/>
              </a:solidFill>
            </a:endParaRPr>
          </a:p>
          <a:p>
            <a:r>
              <a:rPr lang="sr-Cyrl-CS" sz="2400" b="1" i="1" dirty="0">
                <a:solidFill>
                  <a:srgbClr val="FFFF00"/>
                </a:solidFill>
              </a:rPr>
              <a:t> </a:t>
            </a:r>
            <a:r>
              <a:rPr lang="sr-Cyrl-CS" sz="2400" b="1" i="1" dirty="0" smtClean="0">
                <a:solidFill>
                  <a:srgbClr val="FFFF00"/>
                </a:solidFill>
              </a:rPr>
              <a:t>   </a:t>
            </a:r>
            <a:r>
              <a:rPr lang="sr-Cyrl-CS" sz="2400" b="1" i="1" dirty="0" smtClean="0"/>
              <a:t>два-три </a:t>
            </a:r>
            <a:r>
              <a:rPr lang="sr-Cyrl-CS" sz="2400" b="1" i="1" dirty="0"/>
              <a:t>дана</a:t>
            </a:r>
            <a:r>
              <a:rPr lang="sr-Cyrl-CS" sz="2400" b="1" i="1" dirty="0" smtClean="0"/>
              <a:t>, двоје-троје</a:t>
            </a:r>
            <a:endParaRPr lang="sr-Cyrl-CS" sz="2400" b="1" i="1" dirty="0"/>
          </a:p>
          <a:p>
            <a:r>
              <a:rPr lang="sr-Cyrl-CS" sz="2400" b="1" i="1" dirty="0"/>
              <a:t>    </a:t>
            </a:r>
            <a:r>
              <a:rPr lang="sr-Cyrl-CS" sz="2400" b="1" i="1" dirty="0" err="1"/>
              <a:t>дјеце</a:t>
            </a:r>
            <a:r>
              <a:rPr lang="sr-Cyrl-CS" sz="2400" b="1" i="1" dirty="0" smtClean="0"/>
              <a:t>, тројица-четворица, троје-четворо,</a:t>
            </a:r>
          </a:p>
          <a:p>
            <a:r>
              <a:rPr lang="sr-Cyrl-CS" sz="2400" b="1" i="1" dirty="0" smtClean="0"/>
              <a:t>    сто-</a:t>
            </a:r>
            <a:r>
              <a:rPr lang="sr-Cyrl-CS" sz="2400" b="1" i="1" dirty="0" err="1" smtClean="0"/>
              <a:t>двјеста</a:t>
            </a:r>
            <a:r>
              <a:rPr lang="sr-Cyrl-CS" sz="2400" b="1" i="1" dirty="0" smtClean="0"/>
              <a:t>, пет-шест </a:t>
            </a:r>
            <a:r>
              <a:rPr lang="sr-Cyrl-CS" sz="2400" b="1" i="1" dirty="0"/>
              <a:t>хиљада.</a:t>
            </a:r>
          </a:p>
          <a:p>
            <a:r>
              <a:rPr lang="sr-Cyrl-CS" sz="2400" dirty="0"/>
              <a:t>    </a:t>
            </a:r>
            <a:r>
              <a:rPr lang="sr-Cyrl-CS" sz="2400" b="1" u="sng" dirty="0">
                <a:solidFill>
                  <a:srgbClr val="C00000"/>
                </a:solidFill>
              </a:rPr>
              <a:t>Кад </a:t>
            </a:r>
            <a:r>
              <a:rPr lang="sr-Cyrl-CS" sz="2400" b="1" u="sng" dirty="0" smtClean="0">
                <a:solidFill>
                  <a:srgbClr val="C00000"/>
                </a:solidFill>
              </a:rPr>
              <a:t>се, пак, </a:t>
            </a:r>
            <a:r>
              <a:rPr lang="sr-Cyrl-CS" sz="2400" b="1" u="sng" dirty="0">
                <a:solidFill>
                  <a:srgbClr val="C00000"/>
                </a:solidFill>
              </a:rPr>
              <a:t>обухвата вишечлан број</a:t>
            </a:r>
            <a:r>
              <a:rPr lang="sr-Cyrl-CS" sz="2400" b="1" u="sng" dirty="0" smtClean="0">
                <a:solidFill>
                  <a:srgbClr val="C00000"/>
                </a:solidFill>
              </a:rPr>
              <a:t>, пише </a:t>
            </a:r>
            <a:r>
              <a:rPr lang="sr-Cyrl-CS" sz="2400" b="1" u="sng" dirty="0">
                <a:solidFill>
                  <a:srgbClr val="C00000"/>
                </a:solidFill>
              </a:rPr>
              <a:t>се </a:t>
            </a:r>
            <a:r>
              <a:rPr lang="sr-Cyrl-CS" sz="2400" b="1" u="sng" dirty="0" smtClean="0">
                <a:solidFill>
                  <a:srgbClr val="C00000"/>
                </a:solidFill>
              </a:rPr>
              <a:t>црта, </a:t>
            </a:r>
          </a:p>
          <a:p>
            <a:r>
              <a:rPr lang="sr-Cyrl-CS" sz="2400" b="1" u="sng" dirty="0">
                <a:solidFill>
                  <a:srgbClr val="C00000"/>
                </a:solidFill>
              </a:rPr>
              <a:t> </a:t>
            </a:r>
            <a:r>
              <a:rPr lang="sr-Cyrl-CS" sz="2400" b="1" u="sng" dirty="0" smtClean="0">
                <a:solidFill>
                  <a:srgbClr val="C00000"/>
                </a:solidFill>
              </a:rPr>
              <a:t>   а не цртица </a:t>
            </a:r>
            <a:r>
              <a:rPr lang="sr-Cyrl-CS" sz="2400" b="1" u="sng" dirty="0">
                <a:solidFill>
                  <a:srgbClr val="C00000"/>
                </a:solidFill>
              </a:rPr>
              <a:t>:</a:t>
            </a:r>
          </a:p>
          <a:p>
            <a:r>
              <a:rPr lang="sr-Cyrl-CS" sz="2400" dirty="0"/>
              <a:t>    </a:t>
            </a:r>
            <a:r>
              <a:rPr lang="sr-Cyrl-CS" sz="2400" b="1" i="1" dirty="0"/>
              <a:t>двадесет пет – тридесет, сто педесет – </a:t>
            </a:r>
            <a:r>
              <a:rPr lang="sr-Cyrl-CS" sz="2400" b="1" i="1" dirty="0" err="1"/>
              <a:t>двјеста</a:t>
            </a:r>
            <a:r>
              <a:rPr lang="sr-Cyrl-CS" sz="2400" b="1" i="1" dirty="0"/>
              <a:t>, двадесет </a:t>
            </a:r>
            <a:r>
              <a:rPr lang="sr-Cyrl-CS" sz="2400" b="1" i="1" dirty="0" smtClean="0"/>
              <a:t>и </a:t>
            </a:r>
            <a:r>
              <a:rPr lang="sr-Cyrl-CS" sz="2400" b="1" i="1" dirty="0"/>
              <a:t>пет – тридесет</a:t>
            </a:r>
            <a:r>
              <a:rPr lang="sr-Cyrl-CS" sz="2400" b="1" dirty="0"/>
              <a:t>.</a:t>
            </a:r>
          </a:p>
          <a:p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3D9E-FCB9-4DC7-84A6-546A0AB8216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12697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b="1" dirty="0" smtClean="0"/>
              <a:t>ГЛАГОЛИ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12062"/>
            <a:ext cx="7848600" cy="41242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b="1" u="sng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) Енклитички облици помоћних глагола спајају се само у футуру кад</a:t>
            </a:r>
          </a:p>
          <a:p>
            <a:r>
              <a:rPr lang="sr-Cyrl-CS" sz="2000" u="sng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стоје иза главног глагола на –ти : </a:t>
            </a:r>
            <a:r>
              <a:rPr lang="sr-Cyrl-CS" sz="2000" b="1" i="1" dirty="0" smtClean="0"/>
              <a:t>знаћу, знаћеш, знаће, знаћемо,</a:t>
            </a:r>
          </a:p>
          <a:p>
            <a:r>
              <a:rPr lang="sr-Cyrl-CS" sz="2000" i="1" dirty="0" smtClean="0"/>
              <a:t>    </a:t>
            </a:r>
            <a:r>
              <a:rPr lang="sr-Cyrl-CS" sz="2000" b="1" i="1" dirty="0" smtClean="0"/>
              <a:t>трешћу, оплешћеш, чућете; </a:t>
            </a:r>
            <a:r>
              <a:rPr lang="sr-Cyrl-CS" sz="2000" b="1" dirty="0" smtClean="0">
                <a:solidFill>
                  <a:schemeClr val="accent1">
                    <a:lumMod val="50000"/>
                  </a:schemeClr>
                </a:solidFill>
              </a:rPr>
              <a:t>у хрв. језичкој пракси и стандардизацији пише се:</a:t>
            </a:r>
          </a:p>
          <a:p>
            <a:r>
              <a:rPr lang="sr-Cyrl-CS" sz="2000" dirty="0" smtClean="0"/>
              <a:t>    </a:t>
            </a:r>
            <a:r>
              <a:rPr lang="sr-Cyrl-CS" sz="2000" b="1" i="1" dirty="0" smtClean="0"/>
              <a:t>знат ћу,знат ћеш,трест ћу итд</a:t>
            </a:r>
            <a:r>
              <a:rPr lang="sr-Cyrl-CS" sz="2000" i="1" dirty="0" smtClean="0"/>
              <a:t>.</a:t>
            </a:r>
          </a:p>
          <a:p>
            <a:r>
              <a:rPr lang="sr-Cyrl-CS" sz="2000" i="1" dirty="0"/>
              <a:t> </a:t>
            </a:r>
            <a:r>
              <a:rPr lang="sr-Cyrl-CS" sz="2000" i="1" dirty="0" smtClean="0"/>
              <a:t> 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У осталим случајевима енклитике се </a:t>
            </a:r>
          </a:p>
          <a:p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    пишу одвојено и не утичу на облик главног глагола : </a:t>
            </a:r>
            <a:r>
              <a:rPr lang="sr-Cyrl-CS" sz="2000" b="1" i="1" dirty="0" smtClean="0"/>
              <a:t>он је знао, знао је, знао би, он ће доћи, доћи ће итд.</a:t>
            </a:r>
          </a:p>
          <a:p>
            <a:r>
              <a:rPr lang="sr-Cyrl-CS" sz="2000" b="1" i="1" dirty="0" smtClean="0"/>
              <a:t> </a:t>
            </a:r>
            <a:r>
              <a:rPr lang="sr-Cyrl-CS" sz="2000" b="1" dirty="0" smtClean="0">
                <a:solidFill>
                  <a:schemeClr val="accent1">
                    <a:lumMod val="50000"/>
                  </a:schemeClr>
                </a:solidFill>
              </a:rPr>
              <a:t>Повратна </a:t>
            </a:r>
            <a:r>
              <a:rPr lang="sr-Cyrl-CS" sz="2000" b="1" dirty="0" err="1" smtClean="0">
                <a:solidFill>
                  <a:schemeClr val="accent1">
                    <a:lumMod val="50000"/>
                  </a:schemeClr>
                </a:solidFill>
              </a:rPr>
              <a:t>ријечца</a:t>
            </a:r>
            <a:r>
              <a:rPr lang="sr-Cyrl-CS" sz="2000" b="1" dirty="0" smtClean="0">
                <a:solidFill>
                  <a:schemeClr val="accent1">
                    <a:lumMod val="50000"/>
                  </a:schemeClr>
                </a:solidFill>
              </a:rPr>
              <a:t> се сажима са сљедећим 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је,</a:t>
            </a:r>
            <a:r>
              <a:rPr lang="sr-Cyrl-CS" sz="2000" b="1" dirty="0" smtClean="0">
                <a:solidFill>
                  <a:schemeClr val="accent1">
                    <a:lumMod val="50000"/>
                  </a:schemeClr>
                </a:solidFill>
              </a:rPr>
              <a:t> али личне замјенице </a:t>
            </a:r>
            <a:r>
              <a:rPr lang="sr-Cyrl-CS" sz="2000" b="1" i="1" u="sng" dirty="0" smtClean="0">
                <a:solidFill>
                  <a:schemeClr val="accent1">
                    <a:lumMod val="50000"/>
                  </a:schemeClr>
                </a:solidFill>
              </a:rPr>
              <a:t>ме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sr-Cyrl-CS" sz="2000" b="1" i="1" u="sng" dirty="0" smtClean="0">
                <a:solidFill>
                  <a:schemeClr val="accent1">
                    <a:lumMod val="50000"/>
                  </a:schemeClr>
                </a:solidFill>
              </a:rPr>
              <a:t>те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Cyrl-CS" sz="2000" b="1" dirty="0" smtClean="0">
                <a:solidFill>
                  <a:schemeClr val="accent1">
                    <a:lumMod val="50000"/>
                  </a:schemeClr>
                </a:solidFill>
              </a:rPr>
              <a:t>остају несажете : </a:t>
            </a:r>
            <a:r>
              <a:rPr lang="sr-Cyrl-CS" sz="2000" b="1" i="1" dirty="0" smtClean="0"/>
              <a:t>он се бојао, чим се вратила, </a:t>
            </a:r>
            <a:r>
              <a:rPr lang="sr-Cyrl-CS" sz="2000" b="1" u="sng" dirty="0" smtClean="0">
                <a:solidFill>
                  <a:schemeClr val="accent1">
                    <a:lumMod val="50000"/>
                  </a:schemeClr>
                </a:solidFill>
              </a:rPr>
              <a:t>али</a:t>
            </a:r>
            <a:r>
              <a:rPr lang="sr-Cyrl-CS" sz="2000" b="1" dirty="0" smtClean="0">
                <a:solidFill>
                  <a:schemeClr val="accent1">
                    <a:lumMod val="50000"/>
                  </a:schemeClr>
                </a:solidFill>
              </a:rPr>
              <a:t> :</a:t>
            </a:r>
            <a:r>
              <a:rPr lang="sr-Cyrl-CS" sz="2000" dirty="0" smtClean="0"/>
              <a:t> </a:t>
            </a:r>
            <a:r>
              <a:rPr lang="sr-Cyrl-CS" sz="2000" b="1" i="1" dirty="0" smtClean="0"/>
              <a:t>неко ме је звао,често те је помињала итд</a:t>
            </a:r>
            <a:r>
              <a:rPr lang="sr-Cyrl-CS" sz="2000" i="1" dirty="0" smtClean="0"/>
              <a:t>.</a:t>
            </a:r>
          </a:p>
          <a:p>
            <a:endParaRPr lang="sr-Cyrl-CS" sz="2400" dirty="0" smtClean="0"/>
          </a:p>
          <a:p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C020-9B57-4235-B70C-CEE378BF6BA7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6815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7998" y="930631"/>
            <a:ext cx="7736402" cy="2523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б)  </a:t>
            </a:r>
            <a:r>
              <a:rPr lang="sr-Cyrl-CS" sz="2400" b="1" dirty="0" err="1" smtClean="0">
                <a:solidFill>
                  <a:srgbClr val="FFFF00"/>
                </a:solidFill>
              </a:rPr>
              <a:t>ријечца</a:t>
            </a:r>
            <a:r>
              <a:rPr lang="sr-Cyrl-CS" sz="2400" b="1" dirty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НЕ пише се одвојено, а спаја се у творби именица, </a:t>
            </a:r>
            <a:r>
              <a:rPr lang="sr-Cyrl-CS" sz="2400" b="1" dirty="0" err="1" smtClean="0">
                <a:solidFill>
                  <a:srgbClr val="FFFF00"/>
                </a:solidFill>
              </a:rPr>
              <a:t>придјева</a:t>
            </a:r>
            <a:r>
              <a:rPr lang="sr-Cyrl-CS" sz="2400" b="1" dirty="0" smtClean="0">
                <a:solidFill>
                  <a:srgbClr val="FFFF00"/>
                </a:solidFill>
              </a:rPr>
              <a:t> и прилога :</a:t>
            </a:r>
          </a:p>
          <a:p>
            <a:r>
              <a:rPr lang="sr-Cyrl-CS" sz="2400" dirty="0" smtClean="0"/>
              <a:t>    </a:t>
            </a:r>
            <a:r>
              <a:rPr lang="sr-Cyrl-CS" sz="2400" b="1" i="1" dirty="0" smtClean="0"/>
              <a:t>не спава – неспавање, не умарајући се – неуморно, неуморан;</a:t>
            </a:r>
          </a:p>
          <a:p>
            <a:r>
              <a:rPr lang="sr-Cyrl-CS" sz="2400" b="1" i="1" dirty="0"/>
              <a:t>н</a:t>
            </a:r>
            <a:r>
              <a:rPr lang="sr-Cyrl-CS" sz="2400" b="1" i="1" dirty="0" smtClean="0"/>
              <a:t>емајка (лоша мајка) – не мајка него отац</a:t>
            </a:r>
            <a:r>
              <a:rPr lang="sr-Cyrl-CS" sz="2400" i="1" dirty="0" smtClean="0"/>
              <a:t>. </a:t>
            </a:r>
            <a:endParaRPr lang="sr-Cyrl-CS" sz="2400" dirty="0" smtClean="0"/>
          </a:p>
          <a:p>
            <a:r>
              <a:rPr lang="sr-Cyrl-CS" sz="2000" dirty="0" smtClean="0"/>
              <a:t>        </a:t>
            </a:r>
          </a:p>
          <a:p>
            <a:r>
              <a:rPr lang="sr-Cyrl-CS" dirty="0" smtClean="0"/>
              <a:t>        </a:t>
            </a:r>
            <a:endParaRPr lang="sr-Cyrl-CS" b="1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C7D1-3350-4F58-B1A6-EC0FB6B77155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352800"/>
            <a:ext cx="4343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…</a:t>
            </a:r>
            <a:r>
              <a:rPr lang="sr-Cyrl-RS" sz="2400" dirty="0" smtClean="0">
                <a:solidFill>
                  <a:srgbClr val="00B050"/>
                </a:solidFill>
              </a:rPr>
              <a:t>многи </a:t>
            </a:r>
            <a:r>
              <a:rPr lang="sr-Cyrl-RS" sz="2400" dirty="0" err="1" smtClean="0">
                <a:solidFill>
                  <a:srgbClr val="00B050"/>
                </a:solidFill>
              </a:rPr>
              <a:t>непознају</a:t>
            </a:r>
            <a:r>
              <a:rPr lang="sr-Cyrl-RS" sz="2400" dirty="0" smtClean="0">
                <a:solidFill>
                  <a:srgbClr val="00B050"/>
                </a:solidFill>
              </a:rPr>
              <a:t> правопис и то их </a:t>
            </a:r>
            <a:r>
              <a:rPr lang="sr-Cyrl-RS" sz="2400" dirty="0" err="1" smtClean="0">
                <a:solidFill>
                  <a:srgbClr val="00B050"/>
                </a:solidFill>
              </a:rPr>
              <a:t>неинтересује</a:t>
            </a:r>
            <a:r>
              <a:rPr lang="sr-Cyrl-RS" sz="2400" dirty="0" smtClean="0">
                <a:solidFill>
                  <a:srgbClr val="00B050"/>
                </a:solidFill>
              </a:rPr>
              <a:t>, па </a:t>
            </a:r>
            <a:r>
              <a:rPr lang="sr-Cyrl-RS" sz="2400" dirty="0" err="1" smtClean="0">
                <a:solidFill>
                  <a:srgbClr val="00B050"/>
                </a:solidFill>
              </a:rPr>
              <a:t>немогу</a:t>
            </a:r>
            <a:r>
              <a:rPr lang="sr-Cyrl-RS" sz="2400" dirty="0" smtClean="0">
                <a:solidFill>
                  <a:srgbClr val="00B050"/>
                </a:solidFill>
              </a:rPr>
              <a:t> правилно да пишу; не достаје им образовање, а на изглед га имају. </a:t>
            </a:r>
            <a:r>
              <a:rPr lang="sr-Cyrl-RS" sz="2400" dirty="0" err="1" smtClean="0">
                <a:solidFill>
                  <a:srgbClr val="00B050"/>
                </a:solidFill>
              </a:rPr>
              <a:t>Незнам</a:t>
            </a:r>
            <a:r>
              <a:rPr lang="sr-Cyrl-RS" sz="2400" dirty="0" smtClean="0">
                <a:solidFill>
                  <a:srgbClr val="00B050"/>
                </a:solidFill>
              </a:rPr>
              <a:t> што се љуте кад то чују као критику.</a:t>
            </a:r>
            <a:endParaRPr lang="sr-Latn-RS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19400" y="3200400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514600" y="3754398"/>
            <a:ext cx="0" cy="422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24400" y="3657600"/>
            <a:ext cx="0" cy="433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 flipH="1" flipV="1">
            <a:off x="4343399" y="4091464"/>
            <a:ext cx="45719" cy="3678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Right Brace 16"/>
          <p:cNvSpPr/>
          <p:nvPr/>
        </p:nvSpPr>
        <p:spPr>
          <a:xfrm>
            <a:off x="4191000" y="4459284"/>
            <a:ext cx="45719" cy="3628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 dirty="0">
              <a:solidFill>
                <a:srgbClr val="C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633870" y="4876800"/>
            <a:ext cx="0" cy="404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-3.05556E-6 4.07407E-6 L -3.05556E-6 -0.07223 " pathEditMode="relative" rAng="0" ptsTypes="AA">
                                      <p:cBhvr>
                                        <p:cTn id="1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6" grpId="0" animBg="1"/>
      <p:bldP spid="6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BEDB-3E31-4621-805C-81420BF067BE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2868"/>
            <a:ext cx="7620000" cy="3416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dirty="0"/>
              <a:t> </a:t>
            </a:r>
            <a:r>
              <a:rPr lang="sr-Cyrl-CS" sz="2400" b="1" dirty="0">
                <a:solidFill>
                  <a:srgbClr val="FFFF00"/>
                </a:solidFill>
              </a:rPr>
              <a:t>1.Срастање негације с глаголским облицима ограничено је </a:t>
            </a:r>
            <a:r>
              <a:rPr lang="sr-Cyrl-CS" sz="2400" b="1" dirty="0" smtClean="0">
                <a:solidFill>
                  <a:srgbClr val="FFFF00"/>
                </a:solidFill>
              </a:rPr>
              <a:t>на помоћне и, </a:t>
            </a:r>
            <a:r>
              <a:rPr lang="sr-Cyrl-CS" sz="2400" b="1" dirty="0">
                <a:solidFill>
                  <a:srgbClr val="FFFF00"/>
                </a:solidFill>
              </a:rPr>
              <a:t>њима </a:t>
            </a:r>
            <a:r>
              <a:rPr lang="sr-Cyrl-CS" sz="2400" b="1" dirty="0" smtClean="0">
                <a:solidFill>
                  <a:srgbClr val="FFFF00"/>
                </a:solidFill>
              </a:rPr>
              <a:t>сродне, </a:t>
            </a:r>
            <a:r>
              <a:rPr lang="sr-Cyrl-CS" sz="2400" b="1" dirty="0">
                <a:solidFill>
                  <a:srgbClr val="FFFF00"/>
                </a:solidFill>
              </a:rPr>
              <a:t>глаголе и праћено је неким </a:t>
            </a:r>
            <a:r>
              <a:rPr lang="sr-Cyrl-CS" sz="2400" b="1" dirty="0" smtClean="0">
                <a:solidFill>
                  <a:srgbClr val="FFFF00"/>
                </a:solidFill>
              </a:rPr>
              <a:t>структуралним </a:t>
            </a:r>
            <a:r>
              <a:rPr lang="sr-Cyrl-CS" sz="2400" b="1" dirty="0" err="1" smtClean="0">
                <a:solidFill>
                  <a:srgbClr val="FFFF00"/>
                </a:solidFill>
              </a:rPr>
              <a:t>промјенама</a:t>
            </a:r>
            <a:r>
              <a:rPr lang="sr-Cyrl-C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>
                <a:solidFill>
                  <a:srgbClr val="FFFF00"/>
                </a:solidFill>
              </a:rPr>
              <a:t>у споју : </a:t>
            </a:r>
            <a:r>
              <a:rPr lang="sr-Cyrl-CS" sz="2400" b="1" i="1" dirty="0"/>
              <a:t>нисам-ниси (</a:t>
            </a:r>
            <a:r>
              <a:rPr lang="sr-Cyrl-CS" sz="2400" b="1" i="1" dirty="0" err="1"/>
              <a:t>ек</a:t>
            </a:r>
            <a:r>
              <a:rPr lang="sr-Cyrl-CS" sz="2400" b="1" i="1" dirty="0"/>
              <a:t>. и </a:t>
            </a:r>
            <a:r>
              <a:rPr lang="sr-Cyrl-CS" sz="2400" b="1" i="1" dirty="0" err="1"/>
              <a:t>иј</a:t>
            </a:r>
            <a:r>
              <a:rPr lang="sr-Cyrl-CS" sz="2400" b="1" i="1" dirty="0"/>
              <a:t>. ), нијесам-нијеси(</a:t>
            </a:r>
            <a:r>
              <a:rPr lang="sr-Cyrl-CS" sz="2400" b="1" i="1" dirty="0" err="1"/>
              <a:t>иј</a:t>
            </a:r>
            <a:r>
              <a:rPr lang="sr-Cyrl-CS" sz="2400" b="1" i="1" dirty="0"/>
              <a:t>.),</a:t>
            </a:r>
          </a:p>
          <a:p>
            <a:r>
              <a:rPr lang="sr-Cyrl-CS" sz="2400" b="1" i="1" dirty="0"/>
              <a:t>   </a:t>
            </a:r>
            <a:r>
              <a:rPr lang="sr-Cyrl-CS" sz="2400" b="1" i="1" dirty="0" smtClean="0"/>
              <a:t> </a:t>
            </a:r>
            <a:r>
              <a:rPr lang="sr-Cyrl-CS" sz="2400" b="1" i="1" dirty="0"/>
              <a:t>нећу-нећеш итд.; немој</a:t>
            </a:r>
            <a:r>
              <a:rPr lang="sr-Cyrl-CS" sz="2400" b="1" i="1" dirty="0" smtClean="0"/>
              <a:t>, немам-немаш,  </a:t>
            </a:r>
          </a:p>
          <a:p>
            <a:r>
              <a:rPr lang="sr-Cyrl-CS" sz="2400" b="1" i="1" dirty="0" smtClean="0"/>
              <a:t>   немајући, немати, немао</a:t>
            </a:r>
            <a:r>
              <a:rPr lang="sr-Cyrl-CS" sz="2400" i="1" dirty="0"/>
              <a:t>,</a:t>
            </a:r>
          </a:p>
          <a:p>
            <a:r>
              <a:rPr lang="sr-Cyrl-CS" sz="2400" i="1" dirty="0"/>
              <a:t>            </a:t>
            </a:r>
            <a:r>
              <a:rPr lang="sr-Cyrl-CS" sz="2400" b="1" i="1" dirty="0"/>
              <a:t>немах и </a:t>
            </a:r>
            <a:r>
              <a:rPr lang="sr-Cyrl-CS" sz="2400" b="1" i="1" dirty="0" err="1"/>
              <a:t>немадох</a:t>
            </a:r>
            <a:r>
              <a:rPr lang="sr-Cyrl-CS" sz="2400" b="1" i="1" dirty="0"/>
              <a:t> итд</a:t>
            </a:r>
            <a:r>
              <a:rPr lang="sr-Cyrl-CS" sz="2400" i="1" dirty="0" smtClean="0"/>
              <a:t>.</a:t>
            </a:r>
          </a:p>
          <a:p>
            <a:r>
              <a:rPr lang="sr-Cyrl-CS" sz="2400" i="1" dirty="0" smtClean="0"/>
              <a:t> </a:t>
            </a:r>
            <a:r>
              <a:rPr lang="sr-Cyrl-CS" sz="2400" b="1" dirty="0">
                <a:solidFill>
                  <a:srgbClr val="FFFF00"/>
                </a:solidFill>
              </a:rPr>
              <a:t>Глаголи</a:t>
            </a:r>
            <a:r>
              <a:rPr lang="sr-Cyrl-CS" sz="2400" dirty="0">
                <a:solidFill>
                  <a:srgbClr val="FF0000"/>
                </a:solidFill>
              </a:rPr>
              <a:t> </a:t>
            </a:r>
            <a:r>
              <a:rPr lang="sr-Cyrl-CS" sz="2400" b="1" i="1" dirty="0">
                <a:solidFill>
                  <a:schemeClr val="tx1">
                    <a:lumMod val="95000"/>
                  </a:schemeClr>
                </a:solidFill>
              </a:rPr>
              <a:t>нестати</a:t>
            </a:r>
            <a:r>
              <a:rPr lang="sr-Cyrl-CS" sz="2400" dirty="0">
                <a:solidFill>
                  <a:srgbClr val="FF0000"/>
                </a:solidFill>
              </a:rPr>
              <a:t> </a:t>
            </a:r>
            <a:r>
              <a:rPr lang="sr-Cyrl-CS" sz="2400" b="1" dirty="0">
                <a:solidFill>
                  <a:srgbClr val="FFFF00"/>
                </a:solidFill>
              </a:rPr>
              <a:t>и</a:t>
            </a:r>
            <a:r>
              <a:rPr lang="sr-Cyrl-CS" sz="2400" dirty="0">
                <a:solidFill>
                  <a:srgbClr val="FF0000"/>
                </a:solidFill>
              </a:rPr>
              <a:t> </a:t>
            </a:r>
            <a:r>
              <a:rPr lang="sr-Cyrl-CS" sz="2400" b="1" i="1" dirty="0">
                <a:solidFill>
                  <a:schemeClr val="tx1">
                    <a:lumMod val="95000"/>
                  </a:schemeClr>
                </a:solidFill>
              </a:rPr>
              <a:t>недостајати</a:t>
            </a:r>
            <a:r>
              <a:rPr lang="sr-Cyrl-CS" sz="2400" dirty="0">
                <a:solidFill>
                  <a:srgbClr val="FF0000"/>
                </a:solidFill>
              </a:rPr>
              <a:t> </a:t>
            </a:r>
            <a:r>
              <a:rPr lang="sr-Cyrl-CS" sz="2400" b="1" dirty="0">
                <a:solidFill>
                  <a:srgbClr val="FFFF00"/>
                </a:solidFill>
              </a:rPr>
              <a:t>данас немају </a:t>
            </a:r>
          </a:p>
          <a:p>
            <a:r>
              <a:rPr lang="sr-Cyrl-CS" sz="2400" dirty="0">
                <a:solidFill>
                  <a:srgbClr val="FF0000"/>
                </a:solidFill>
              </a:rPr>
              <a:t>            </a:t>
            </a:r>
            <a:r>
              <a:rPr lang="sr-Cyrl-CS" sz="2400" b="1" dirty="0">
                <a:solidFill>
                  <a:srgbClr val="FFFF00"/>
                </a:solidFill>
              </a:rPr>
              <a:t>смисао одричних облика.</a:t>
            </a:r>
            <a:endParaRPr lang="sr-Latn-RS" sz="2000" dirty="0"/>
          </a:p>
        </p:txBody>
      </p:sp>
      <p:sp>
        <p:nvSpPr>
          <p:cNvPr id="6" name="Rectangle 5"/>
          <p:cNvSpPr/>
          <p:nvPr/>
        </p:nvSpPr>
        <p:spPr>
          <a:xfrm>
            <a:off x="985021" y="4833262"/>
            <a:ext cx="5421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НЕ  МОЈ     НЕМОЈ</a:t>
            </a:r>
            <a:endParaRPr lang="sr-Latn-R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0888" y="3614579"/>
            <a:ext cx="6482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НЕ  СТАТИ     НЕСТАТИ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1656166" y="4804818"/>
            <a:ext cx="762000" cy="2853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>
            <a:off x="3505200" y="5132783"/>
            <a:ext cx="685800" cy="3242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Curved Down Arrow 9"/>
          <p:cNvSpPr/>
          <p:nvPr/>
        </p:nvSpPr>
        <p:spPr>
          <a:xfrm rot="10800000" flipV="1">
            <a:off x="2037167" y="3667245"/>
            <a:ext cx="593746" cy="3225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4419600" y="3997347"/>
            <a:ext cx="685800" cy="1751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3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/>
              <a:t> </a:t>
            </a:r>
            <a:r>
              <a:rPr lang="sr-Cyrl-CS" sz="2800" b="1" u="sng" dirty="0">
                <a:solidFill>
                  <a:srgbClr val="FFFF00"/>
                </a:solidFill>
              </a:rPr>
              <a:t>2.Трпни придјев </a:t>
            </a:r>
            <a:r>
              <a:rPr lang="sr-Cyrl-CS" sz="2800" b="1" dirty="0">
                <a:solidFill>
                  <a:srgbClr val="FFFF00"/>
                </a:solidFill>
              </a:rPr>
              <a:t>се пише спојено с негацијом </a:t>
            </a:r>
            <a:r>
              <a:rPr lang="sr-Cyrl-CS" sz="4000" b="1" dirty="0" err="1">
                <a:solidFill>
                  <a:srgbClr val="FFFF00"/>
                </a:solidFill>
              </a:rPr>
              <a:t>не</a:t>
            </a:r>
            <a:r>
              <a:rPr lang="sr-Cyrl-CS" sz="2800" b="1" dirty="0" err="1">
                <a:solidFill>
                  <a:srgbClr val="FFFF00"/>
                </a:solidFill>
              </a:rPr>
              <a:t>,као</a:t>
            </a:r>
            <a:r>
              <a:rPr lang="sr-Cyrl-CS" sz="2800" b="1" dirty="0">
                <a:solidFill>
                  <a:srgbClr val="FFFF00"/>
                </a:solidFill>
              </a:rPr>
              <a:t> и прави </a:t>
            </a:r>
            <a:r>
              <a:rPr lang="sr-Cyrl-CS" sz="2800" b="1" dirty="0" err="1">
                <a:solidFill>
                  <a:srgbClr val="FFFF00"/>
                </a:solidFill>
              </a:rPr>
              <a:t>придјеви</a:t>
            </a:r>
            <a:r>
              <a:rPr lang="sr-Cyrl-CS" sz="2800" b="1" dirty="0">
                <a:solidFill>
                  <a:srgbClr val="FFFF00"/>
                </a:solidFill>
              </a:rPr>
              <a:t>:</a:t>
            </a:r>
          </a:p>
          <a:p>
            <a:r>
              <a:rPr lang="sr-Cyrl-CS" sz="2800" b="1" dirty="0"/>
              <a:t>            </a:t>
            </a:r>
            <a:r>
              <a:rPr lang="sr-Cyrl-CS" sz="2800" b="1" i="1" dirty="0"/>
              <a:t>неписан</a:t>
            </a:r>
            <a:r>
              <a:rPr lang="sr-Cyrl-CS" sz="2800" b="1" i="1" dirty="0" smtClean="0"/>
              <a:t>, </a:t>
            </a:r>
            <a:r>
              <a:rPr lang="sr-Cyrl-CS" sz="2800" b="1" i="1" dirty="0" err="1" smtClean="0"/>
              <a:t>неуписан</a:t>
            </a:r>
            <a:r>
              <a:rPr lang="sr-Cyrl-CS" sz="2800" b="1" i="1" dirty="0" smtClean="0"/>
              <a:t>, </a:t>
            </a:r>
            <a:r>
              <a:rPr lang="sr-Cyrl-CS" sz="2800" b="1" i="1" dirty="0" err="1" smtClean="0"/>
              <a:t>непреписан</a:t>
            </a:r>
            <a:r>
              <a:rPr lang="sr-Cyrl-CS" sz="2800" b="1" i="1" dirty="0" smtClean="0"/>
              <a:t> </a:t>
            </a:r>
            <a:r>
              <a:rPr lang="sr-Cyrl-CS" sz="2800" b="1" i="1" dirty="0"/>
              <a:t>итд</a:t>
            </a:r>
            <a:r>
              <a:rPr lang="sr-Cyrl-CS" sz="2800" i="1" dirty="0" smtClean="0"/>
              <a:t>. </a:t>
            </a:r>
            <a:r>
              <a:rPr lang="sr-Cyrl-CS" sz="2800" b="1" dirty="0" smtClean="0">
                <a:solidFill>
                  <a:srgbClr val="FFFF00"/>
                </a:solidFill>
              </a:rPr>
              <a:t>То </a:t>
            </a:r>
            <a:r>
              <a:rPr lang="sr-Cyrl-CS" sz="2800" b="1" dirty="0">
                <a:solidFill>
                  <a:srgbClr val="FFFF00"/>
                </a:solidFill>
              </a:rPr>
              <a:t>важи и за </a:t>
            </a:r>
            <a:r>
              <a:rPr lang="sr-Cyrl-CS" sz="2800" b="1" dirty="0" err="1" smtClean="0">
                <a:solidFill>
                  <a:srgbClr val="FFFF00"/>
                </a:solidFill>
              </a:rPr>
              <a:t>попридјевљене</a:t>
            </a:r>
            <a:r>
              <a:rPr lang="sr-Cyrl-CS" sz="2800" b="1" dirty="0" smtClean="0">
                <a:solidFill>
                  <a:srgbClr val="FFFF00"/>
                </a:solidFill>
              </a:rPr>
              <a:t> глаголске </a:t>
            </a:r>
            <a:r>
              <a:rPr lang="sr-Cyrl-CS" sz="2800" b="1" dirty="0">
                <a:solidFill>
                  <a:srgbClr val="FFFF00"/>
                </a:solidFill>
              </a:rPr>
              <a:t>облике </a:t>
            </a:r>
            <a:r>
              <a:rPr lang="sr-Cyrl-CS" sz="28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sr-Cyrl-CS" sz="2800" b="1" dirty="0" smtClean="0">
                <a:solidFill>
                  <a:srgbClr val="FFFF00"/>
                </a:solidFill>
              </a:rPr>
              <a:t> </a:t>
            </a:r>
            <a:r>
              <a:rPr lang="sr-Cyrl-CS" sz="2800" b="1" i="1" dirty="0" smtClean="0"/>
              <a:t>недозрео, </a:t>
            </a:r>
            <a:r>
              <a:rPr lang="sr-Cyrl-CS" sz="2800" b="1" i="1" dirty="0" err="1" smtClean="0"/>
              <a:t>неуспио</a:t>
            </a:r>
            <a:r>
              <a:rPr lang="sr-Cyrl-CS" sz="2800" b="1" i="1" dirty="0" smtClean="0"/>
              <a:t> (</a:t>
            </a:r>
            <a:r>
              <a:rPr lang="sr-Cyrl-CS" sz="2800" b="1" i="1" dirty="0"/>
              <a:t>али: </a:t>
            </a:r>
            <a:r>
              <a:rPr lang="sr-Cyrl-CS" sz="2800" b="1" i="1" dirty="0" err="1" smtClean="0"/>
              <a:t>успио</a:t>
            </a:r>
            <a:r>
              <a:rPr lang="sr-Cyrl-CS" sz="2800" b="1" i="1" dirty="0" err="1"/>
              <a:t>,</a:t>
            </a:r>
            <a:r>
              <a:rPr lang="sr-Cyrl-CS" sz="2800" b="1" i="1" dirty="0" err="1" smtClean="0"/>
              <a:t>не</a:t>
            </a:r>
            <a:r>
              <a:rPr lang="sr-Cyrl-CS" sz="2800" b="1" i="1" dirty="0" smtClean="0"/>
              <a:t> </a:t>
            </a:r>
            <a:r>
              <a:rPr lang="sr-Cyrl-CS" sz="2800" b="1" i="1" dirty="0" err="1"/>
              <a:t>успио</a:t>
            </a:r>
            <a:r>
              <a:rPr lang="sr-Cyrl-CS" sz="2800" b="1" i="1" dirty="0"/>
              <a:t>),</a:t>
            </a:r>
          </a:p>
          <a:p>
            <a:r>
              <a:rPr lang="sr-Cyrl-CS" sz="2800" b="1" i="1" dirty="0"/>
              <a:t> </a:t>
            </a:r>
            <a:r>
              <a:rPr lang="sr-Cyrl-CS" sz="2800" b="1" i="1" dirty="0" smtClean="0"/>
              <a:t>непостојећи, неодговарајући (али</a:t>
            </a:r>
            <a:r>
              <a:rPr lang="sr-Cyrl-CS" sz="2800" b="1" i="1" dirty="0"/>
              <a:t>: слушао је </a:t>
            </a:r>
            <a:r>
              <a:rPr lang="sr-Cyrl-CS" sz="2800" b="1" i="1" dirty="0" smtClean="0"/>
              <a:t>не </a:t>
            </a:r>
            <a:r>
              <a:rPr lang="sr-Cyrl-CS" sz="2800" b="1" i="1" dirty="0"/>
              <a:t>одговарајући).</a:t>
            </a:r>
            <a:endParaRPr lang="sr-Latn-R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3D9E-FCB9-4DC7-84A6-546A0AB8216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7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6815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. .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95010"/>
            <a:ext cx="88392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в) </a:t>
            </a:r>
            <a:r>
              <a:rPr lang="sr-Cyrl-CS" sz="2400" b="1" dirty="0" err="1" smtClean="0">
                <a:solidFill>
                  <a:srgbClr val="FFFF00"/>
                </a:solidFill>
              </a:rPr>
              <a:t>Ријечца</a:t>
            </a:r>
            <a:r>
              <a:rPr lang="sr-Cyrl-CS" sz="2400" b="1" dirty="0" smtClean="0">
                <a:solidFill>
                  <a:srgbClr val="FFFF00"/>
                </a:solidFill>
              </a:rPr>
              <a:t>  </a:t>
            </a:r>
            <a:r>
              <a:rPr lang="sr-Cyrl-CS" sz="2400" i="1" dirty="0" smtClean="0">
                <a:solidFill>
                  <a:srgbClr val="0070C0"/>
                </a:solidFill>
              </a:rPr>
              <a:t>ли </a:t>
            </a:r>
            <a:r>
              <a:rPr lang="sr-Cyrl-CS" sz="2400" dirty="0" smtClean="0"/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кад је у вези с глаголима или карактером реченице редовно се пише одвојено :</a:t>
            </a:r>
            <a:r>
              <a:rPr lang="sr-Cyrl-CS" sz="2400" dirty="0" smtClean="0">
                <a:solidFill>
                  <a:srgbClr val="FF0000"/>
                </a:solidFill>
              </a:rPr>
              <a:t> </a:t>
            </a:r>
            <a:r>
              <a:rPr lang="sr-Cyrl-CS" sz="2400" i="1" dirty="0" smtClean="0"/>
              <a:t>знаш ли,да ли знаш,неће ли </a:t>
            </a:r>
            <a:r>
              <a:rPr lang="sr-Cyrl-CS" sz="2400" i="1" dirty="0" err="1" smtClean="0"/>
              <a:t>доћи,не</a:t>
            </a:r>
            <a:r>
              <a:rPr lang="sr-Cyrl-CS" sz="2400" i="1" dirty="0" smtClean="0"/>
              <a:t> би ли дошао. </a:t>
            </a:r>
            <a:r>
              <a:rPr lang="sr-Cyrl-CS" sz="2400" b="1" dirty="0" smtClean="0">
                <a:solidFill>
                  <a:srgbClr val="FFFF00"/>
                </a:solidFill>
              </a:rPr>
              <a:t>Одвојено се пише и узречица</a:t>
            </a:r>
            <a:r>
              <a:rPr lang="sr-Cyrl-CS" sz="2400" dirty="0" smtClean="0">
                <a:solidFill>
                  <a:srgbClr val="FF0000"/>
                </a:solidFill>
              </a:rPr>
              <a:t> </a:t>
            </a:r>
            <a:r>
              <a:rPr lang="sr-Cyrl-CS" sz="2400" i="1" dirty="0" smtClean="0"/>
              <a:t>је ли, </a:t>
            </a:r>
            <a:r>
              <a:rPr lang="sr-Cyrl-CS" sz="2400" b="1" dirty="0" smtClean="0">
                <a:solidFill>
                  <a:srgbClr val="FFFF00"/>
                </a:solidFill>
              </a:rPr>
              <a:t>али у множинском облику спојено </a:t>
            </a:r>
            <a:r>
              <a:rPr lang="sr-Cyrl-CS" sz="2400" b="1" u="sng" dirty="0" smtClean="0">
                <a:solidFill>
                  <a:srgbClr val="FFFF00"/>
                </a:solidFill>
              </a:rPr>
              <a:t>: </a:t>
            </a:r>
            <a:r>
              <a:rPr lang="sr-Cyrl-CS" sz="2400" i="1" u="sng" dirty="0" err="1" smtClean="0"/>
              <a:t>јелте</a:t>
            </a:r>
            <a:r>
              <a:rPr lang="sr-Cyrl-CS" sz="2400" dirty="0" smtClean="0"/>
              <a:t>. </a:t>
            </a:r>
            <a:r>
              <a:rPr lang="sr-Cyrl-CS" sz="2400" b="1" dirty="0" smtClean="0">
                <a:solidFill>
                  <a:srgbClr val="FFFF00"/>
                </a:solidFill>
              </a:rPr>
              <a:t>Срастањем са </a:t>
            </a:r>
            <a:r>
              <a:rPr lang="sr-Cyrl-CS" sz="2400" i="1" dirty="0" smtClean="0"/>
              <a:t>ли</a:t>
            </a:r>
            <a:r>
              <a:rPr lang="sr-Cyrl-CS" sz="2400" dirty="0" smtClean="0">
                <a:solidFill>
                  <a:srgbClr val="FF00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постали су и везници </a:t>
            </a:r>
            <a:r>
              <a:rPr lang="sr-Cyrl-CS" sz="2400" i="1" dirty="0" smtClean="0"/>
              <a:t>али, или, неголи, камоли, моли, кад ли(у значењу “а оно”), </a:t>
            </a:r>
            <a:r>
              <a:rPr lang="sr-Cyrl-CS" sz="2400" b="1" dirty="0" smtClean="0">
                <a:solidFill>
                  <a:srgbClr val="FFFF00"/>
                </a:solidFill>
              </a:rPr>
              <a:t>али се одвојено пише ако ли.</a:t>
            </a:r>
          </a:p>
          <a:p>
            <a:r>
              <a:rPr lang="sr-Cyrl-CS" sz="2400" b="1" dirty="0" smtClean="0">
                <a:solidFill>
                  <a:srgbClr val="FFFF00"/>
                </a:solidFill>
              </a:rPr>
              <a:t>д) Иза односне замјенице или прилога спојено се пише –но : </a:t>
            </a:r>
            <a:r>
              <a:rPr lang="sr-Cyrl-CS" sz="2400" i="1" dirty="0" smtClean="0"/>
              <a:t>којино ће ударити не на десет да утече,сл. и </a:t>
            </a:r>
            <a:r>
              <a:rPr lang="sr-Cyrl-CS" sz="2400" i="1" dirty="0" err="1" smtClean="0"/>
              <a:t>којуно</a:t>
            </a:r>
            <a:r>
              <a:rPr lang="sr-Cyrl-CS" sz="2400" i="1" dirty="0" smtClean="0"/>
              <a:t>, </a:t>
            </a:r>
            <a:r>
              <a:rPr lang="sr-Cyrl-CS" sz="2400" i="1" dirty="0" err="1" smtClean="0"/>
              <a:t>којојно</a:t>
            </a:r>
            <a:r>
              <a:rPr lang="sr-Cyrl-CS" sz="2400" dirty="0" smtClean="0"/>
              <a:t>.  </a:t>
            </a:r>
            <a:r>
              <a:rPr lang="sr-Cyrl-CS" sz="2400" b="1" dirty="0" smtClean="0">
                <a:solidFill>
                  <a:srgbClr val="FFFF00"/>
                </a:solidFill>
              </a:rPr>
              <a:t>Али :</a:t>
            </a:r>
          </a:p>
          <a:p>
            <a:r>
              <a:rPr lang="sr-Cyrl-CS" sz="2400" dirty="0" smtClean="0"/>
              <a:t>    </a:t>
            </a:r>
            <a:r>
              <a:rPr lang="sr-Cyrl-CS" sz="2400" i="1" dirty="0" smtClean="0"/>
              <a:t>који оно добар јунак бјеше.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17-024E-4AD5-8C4B-5357BDFDD6BF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6263-661D-4A96-8CAC-FC1CD501CFB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143000"/>
            <a:ext cx="6096000" cy="43396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chemeClr val="accent3">
                    <a:lumMod val="75000"/>
                  </a:schemeClr>
                </a:solidFill>
              </a:rPr>
              <a:t>г) Партикула </a:t>
            </a:r>
            <a:r>
              <a:rPr lang="sr-Cyrl-CS" sz="2800" i="1" dirty="0"/>
              <a:t>де</a:t>
            </a:r>
            <a:r>
              <a:rPr lang="sr-Cyrl-CS" sz="2800" dirty="0"/>
              <a:t> </a:t>
            </a:r>
            <a:r>
              <a:rPr lang="sr-Cyrl-CS" sz="2800" b="1" dirty="0">
                <a:solidFill>
                  <a:schemeClr val="accent3">
                    <a:lumMod val="75000"/>
                  </a:schemeClr>
                </a:solidFill>
              </a:rPr>
              <a:t>или</a:t>
            </a:r>
            <a:r>
              <a:rPr lang="sr-Cyrl-CS" sz="2800" dirty="0"/>
              <a:t> </a:t>
            </a:r>
            <a:r>
              <a:rPr lang="sr-Cyrl-CS" sz="2800" i="1" dirty="0" err="1"/>
              <a:t>дер</a:t>
            </a:r>
            <a:r>
              <a:rPr lang="sr-Cyrl-CS" sz="2800" i="1" dirty="0"/>
              <a:t> </a:t>
            </a:r>
            <a:r>
              <a:rPr lang="sr-Cyrl-CS" sz="2800" b="1" dirty="0">
                <a:solidFill>
                  <a:schemeClr val="accent3">
                    <a:lumMod val="75000"/>
                  </a:schemeClr>
                </a:solidFill>
              </a:rPr>
              <a:t>(обична у фамилијарном стилу) спаја се са </a:t>
            </a:r>
          </a:p>
          <a:p>
            <a:r>
              <a:rPr lang="sr-Cyrl-CS" sz="2800" dirty="0">
                <a:solidFill>
                  <a:srgbClr val="FF0000"/>
                </a:solidFill>
              </a:rPr>
              <a:t>   </a:t>
            </a:r>
            <a:r>
              <a:rPr lang="sr-Cyrl-CS" sz="2800" b="1" dirty="0">
                <a:solidFill>
                  <a:schemeClr val="accent3">
                    <a:lumMod val="75000"/>
                  </a:schemeClr>
                </a:solidFill>
              </a:rPr>
              <a:t>императивом :</a:t>
            </a:r>
            <a:r>
              <a:rPr lang="sr-Cyrl-CS" sz="2800" dirty="0">
                <a:solidFill>
                  <a:srgbClr val="FF0000"/>
                </a:solidFill>
              </a:rPr>
              <a:t> </a:t>
            </a:r>
            <a:r>
              <a:rPr lang="sr-Cyrl-CS" sz="2800" i="1" dirty="0" err="1"/>
              <a:t>дајдер</a:t>
            </a:r>
            <a:r>
              <a:rPr lang="sr-Cyrl-CS" sz="2800" i="1" dirty="0" smtClean="0"/>
              <a:t>, </a:t>
            </a:r>
            <a:r>
              <a:rPr lang="sr-Cyrl-CS" sz="2800" i="1" dirty="0" err="1" smtClean="0"/>
              <a:t>узмиде</a:t>
            </a:r>
            <a:r>
              <a:rPr lang="sr-Cyrl-CS" sz="2800" i="1" dirty="0" smtClean="0"/>
              <a:t>, </a:t>
            </a:r>
            <a:r>
              <a:rPr lang="sr-Cyrl-CS" sz="2800" i="1" dirty="0" err="1" smtClean="0"/>
              <a:t>донесидер</a:t>
            </a:r>
            <a:r>
              <a:rPr lang="sr-Cyrl-CS" sz="2800" dirty="0" smtClean="0"/>
              <a:t> </a:t>
            </a:r>
            <a:r>
              <a:rPr lang="sr-Cyrl-CS" sz="2800" i="1" dirty="0"/>
              <a:t>и сл</a:t>
            </a:r>
            <a:r>
              <a:rPr lang="sr-Cyrl-CS" sz="2800" dirty="0"/>
              <a:t>., </a:t>
            </a:r>
            <a:r>
              <a:rPr lang="sr-Cyrl-CS" sz="2800" b="1" dirty="0">
                <a:solidFill>
                  <a:schemeClr val="accent3">
                    <a:lumMod val="75000"/>
                  </a:schemeClr>
                </a:solidFill>
              </a:rPr>
              <a:t>а не спаја се </a:t>
            </a:r>
            <a:r>
              <a:rPr lang="sr-Cyrl-CS" sz="2800" b="1" dirty="0" smtClean="0">
                <a:solidFill>
                  <a:schemeClr val="accent3">
                    <a:lumMod val="75000"/>
                  </a:schemeClr>
                </a:solidFill>
              </a:rPr>
              <a:t>наглашено де</a:t>
            </a:r>
            <a:r>
              <a:rPr lang="sr-Cyrl-CS" sz="2800" b="1" dirty="0">
                <a:solidFill>
                  <a:schemeClr val="accent3">
                    <a:lumMod val="75000"/>
                  </a:schemeClr>
                </a:solidFill>
              </a:rPr>
              <a:t>, у значењу пристанка или уступка : </a:t>
            </a:r>
            <a:r>
              <a:rPr lang="sr-Cyrl-CS" sz="2800" i="1" dirty="0"/>
              <a:t>хајде де да то покушамо; путуј де,</a:t>
            </a:r>
          </a:p>
          <a:p>
            <a:r>
              <a:rPr lang="sr-Cyrl-CS" sz="2800" i="1" dirty="0"/>
              <a:t>   ако толико желиш</a:t>
            </a:r>
            <a:r>
              <a:rPr lang="sr-Cyrl-CS" sz="2800" i="1" dirty="0" smtClean="0"/>
              <a:t>; добро </a:t>
            </a:r>
            <a:r>
              <a:rPr lang="sr-Cyrl-CS" sz="2800" i="1" dirty="0"/>
              <a:t>де</a:t>
            </a:r>
            <a:r>
              <a:rPr lang="sr-Cyrl-CS" sz="2800" i="1" dirty="0" smtClean="0"/>
              <a:t>, кад </a:t>
            </a:r>
            <a:r>
              <a:rPr lang="sr-Cyrl-CS" sz="2800" i="1" dirty="0"/>
              <a:t>тако хоћеш.</a:t>
            </a:r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4009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6263-661D-4A96-8CAC-FC1CD501CFB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8001000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4520" y="4243367"/>
            <a:ext cx="775116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„Наде образованих јаче су од богатства неуких“.</a:t>
            </a:r>
          </a:p>
          <a:p>
            <a:pPr algn="ctr"/>
            <a:r>
              <a:rPr lang="sr-Cyrl-R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sr-Cyrl-R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                           Демокрит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295400"/>
            <a:ext cx="621471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ХВАЛА НА ПАЖЊИ!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01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8421"/>
            <a:ext cx="366125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b="1" dirty="0" smtClean="0">
                <a:solidFill>
                  <a:srgbClr val="FFFF00"/>
                </a:solidFill>
              </a:rPr>
              <a:t>ВИШЕЧЛАНА ГЕОГРАФСКА ИМЕНА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991" y="881261"/>
            <a:ext cx="7467600" cy="3077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FFFF00"/>
                </a:solidFill>
              </a:rPr>
              <a:t>а)Спојено се пишу домаћа имена која имају један акценат и промјену :</a:t>
            </a:r>
          </a:p>
          <a:p>
            <a:r>
              <a:rPr lang="sr-Cyrl-CS" sz="2000" dirty="0"/>
              <a:t> </a:t>
            </a:r>
            <a:r>
              <a:rPr lang="sr-Cyrl-CS" sz="2000" dirty="0" smtClean="0"/>
              <a:t>   </a:t>
            </a:r>
            <a:r>
              <a:rPr lang="sr-Cyrl-CS" sz="2000" b="1" i="1" dirty="0" smtClean="0"/>
              <a:t>Београд, Вишеград, Златибор итд.,</a:t>
            </a:r>
            <a:r>
              <a:rPr lang="sr-Cyrl-CS" sz="2000" dirty="0" smtClean="0"/>
              <a:t> </a:t>
            </a:r>
            <a:r>
              <a:rPr lang="sr-Cyrl-CS" sz="2000" b="1" dirty="0" smtClean="0">
                <a:solidFill>
                  <a:srgbClr val="FFFF00"/>
                </a:solidFill>
              </a:rPr>
              <a:t>а одвојено ако је прва саставница </a:t>
            </a:r>
            <a:r>
              <a:rPr lang="sr-Cyrl-CS" sz="2000" b="1" dirty="0" err="1" smtClean="0">
                <a:solidFill>
                  <a:srgbClr val="FFFF00"/>
                </a:solidFill>
              </a:rPr>
              <a:t>промјенљива</a:t>
            </a:r>
            <a:r>
              <a:rPr lang="sr-Cyrl-CS" sz="2000" b="1" dirty="0" smtClean="0">
                <a:solidFill>
                  <a:srgbClr val="FFFF00"/>
                </a:solidFill>
              </a:rPr>
              <a:t> :</a:t>
            </a:r>
            <a:r>
              <a:rPr lang="sr-Cyrl-CS" sz="2000" dirty="0" smtClean="0"/>
              <a:t> </a:t>
            </a:r>
            <a:r>
              <a:rPr lang="sr-Cyrl-CS" sz="2000" b="1" i="1" dirty="0" smtClean="0"/>
              <a:t>Нови Сад, Бела Црква,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Бијело Поље,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Нови Зеланд итд.</a:t>
            </a:r>
          </a:p>
          <a:p>
            <a:r>
              <a:rPr lang="sr-Cyrl-CS" sz="2000" dirty="0"/>
              <a:t> </a:t>
            </a:r>
            <a:r>
              <a:rPr lang="sr-Cyrl-CS" sz="2000" dirty="0" smtClean="0"/>
              <a:t>   </a:t>
            </a:r>
            <a:r>
              <a:rPr lang="sr-Cyrl-CS" sz="2000" b="1" dirty="0" smtClean="0">
                <a:solidFill>
                  <a:srgbClr val="FFFF00"/>
                </a:solidFill>
              </a:rPr>
              <a:t>Двојако се пишу</a:t>
            </a:r>
            <a:r>
              <a:rPr lang="sr-Cyrl-CS" sz="2000" b="1" i="1" dirty="0" smtClean="0">
                <a:solidFill>
                  <a:srgbClr val="FFFF00"/>
                </a:solidFill>
              </a:rPr>
              <a:t> </a:t>
            </a:r>
            <a:r>
              <a:rPr lang="sr-Cyrl-CS" sz="2000" b="1" i="1" dirty="0" smtClean="0"/>
              <a:t>Бања Лука и Бањалука</a:t>
            </a:r>
            <a:r>
              <a:rPr lang="sr-Cyrl-CS" sz="2000" i="1" dirty="0" smtClean="0"/>
              <a:t>, </a:t>
            </a:r>
            <a:r>
              <a:rPr lang="sr-Cyrl-CS" sz="2000" b="1" dirty="0" smtClean="0">
                <a:solidFill>
                  <a:srgbClr val="FFFF00"/>
                </a:solidFill>
              </a:rPr>
              <a:t>такође</a:t>
            </a:r>
            <a:r>
              <a:rPr lang="sr-Cyrl-CS" sz="2000" dirty="0" smtClean="0"/>
              <a:t> </a:t>
            </a:r>
            <a:r>
              <a:rPr lang="sr-Cyrl-CS" sz="2000" b="1" i="1" dirty="0" smtClean="0"/>
              <a:t>Даниловград и </a:t>
            </a:r>
          </a:p>
          <a:p>
            <a:r>
              <a:rPr lang="sr-Cyrl-CS" sz="2000" b="1" i="1" dirty="0"/>
              <a:t> </a:t>
            </a:r>
            <a:r>
              <a:rPr lang="sr-Cyrl-CS" sz="2000" b="1" i="1" dirty="0" smtClean="0"/>
              <a:t>   Данилов Град.</a:t>
            </a:r>
          </a:p>
          <a:p>
            <a:endParaRPr lang="sr-Cyrl-CS" dirty="0" smtClean="0"/>
          </a:p>
          <a:p>
            <a:endParaRPr lang="sr-Cyrl-CS" dirty="0"/>
          </a:p>
          <a:p>
            <a:endParaRPr lang="sr-Cyrl-C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31B7-5E2A-46D2-9587-C5F58345E336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91" y="3033712"/>
            <a:ext cx="1929434" cy="22812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699" y="3033712"/>
            <a:ext cx="4648201" cy="22193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1524000" y="3033712"/>
            <a:ext cx="381000" cy="12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410200" y="2209800"/>
            <a:ext cx="609600" cy="2237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BEDB-3E31-4621-805C-81420BF067BE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393409"/>
            <a:ext cx="5257800" cy="313932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000" b="1" dirty="0">
                <a:solidFill>
                  <a:srgbClr val="FFFF00"/>
                </a:solidFill>
              </a:rPr>
              <a:t>б)Транскрибован</a:t>
            </a:r>
            <a:r>
              <a:rPr lang="sr-Cyrl-RS" sz="2000" b="1" dirty="0">
                <a:solidFill>
                  <a:srgbClr val="FFFF00"/>
                </a:solidFill>
              </a:rPr>
              <a:t>а</a:t>
            </a:r>
            <a:r>
              <a:rPr lang="sr-Cyrl-CS" sz="2000" b="1" dirty="0">
                <a:solidFill>
                  <a:srgbClr val="FFFF00"/>
                </a:solidFill>
              </a:rPr>
              <a:t> страна имена - пишемо према створеном обичају. Каткад их спајамо у нашем писању : </a:t>
            </a:r>
            <a:r>
              <a:rPr lang="sr-Cyrl-CS" sz="2000" b="1" i="1" dirty="0"/>
              <a:t>Њујорк</a:t>
            </a:r>
            <a:r>
              <a:rPr lang="sr-Cyrl-CS" sz="2000" b="1" i="1" dirty="0" smtClean="0"/>
              <a:t>,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Ламанш</a:t>
            </a:r>
            <a:r>
              <a:rPr lang="sr-Cyrl-CS" sz="2000" b="1" i="1" dirty="0"/>
              <a:t>,</a:t>
            </a:r>
            <a:r>
              <a:rPr lang="sr-Cyrl-CS" sz="2000" dirty="0"/>
              <a:t> </a:t>
            </a:r>
            <a:r>
              <a:rPr lang="sr-Cyrl-CS" sz="2000" b="1" dirty="0">
                <a:solidFill>
                  <a:srgbClr val="FFFF00"/>
                </a:solidFill>
              </a:rPr>
              <a:t>а чешће задржавамо одвојено писање : </a:t>
            </a:r>
            <a:r>
              <a:rPr lang="sr-Cyrl-CS" sz="2000" b="1" i="1" dirty="0" err="1"/>
              <a:t>Перл</a:t>
            </a:r>
            <a:r>
              <a:rPr lang="sr-Cyrl-CS" sz="2000" b="1" i="1" dirty="0"/>
              <a:t> </a:t>
            </a:r>
            <a:r>
              <a:rPr lang="sr-Cyrl-CS" sz="2000" b="1" i="1" dirty="0" err="1"/>
              <a:t>Харбур</a:t>
            </a:r>
            <a:r>
              <a:rPr lang="sr-Cyrl-CS" sz="2000" b="1" i="1" dirty="0" smtClean="0"/>
              <a:t>,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Монте </a:t>
            </a:r>
            <a:r>
              <a:rPr lang="sr-Cyrl-CS" sz="2000" b="1" i="1" dirty="0"/>
              <a:t>Карло</a:t>
            </a:r>
            <a:r>
              <a:rPr lang="sr-Cyrl-CS" sz="2000" b="1" i="1" dirty="0" smtClean="0"/>
              <a:t>,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Сан </a:t>
            </a:r>
            <a:r>
              <a:rPr lang="sr-Cyrl-CS" sz="2000" b="1" i="1" dirty="0"/>
              <a:t>Франциско</a:t>
            </a:r>
            <a:r>
              <a:rPr lang="sr-Cyrl-CS" sz="2000" b="1" i="1" dirty="0" smtClean="0"/>
              <a:t>,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Лос</a:t>
            </a:r>
            <a:r>
              <a:rPr lang="sr-Cyrl-CS" sz="2000" dirty="0" smtClean="0"/>
              <a:t> </a:t>
            </a:r>
            <a:r>
              <a:rPr lang="sr-Cyrl-CS" sz="2000" b="1" i="1" dirty="0"/>
              <a:t>Анђелес; </a:t>
            </a:r>
            <a:r>
              <a:rPr lang="sr-Cyrl-CS" sz="2000" b="1" dirty="0">
                <a:solidFill>
                  <a:srgbClr val="FFFF00"/>
                </a:solidFill>
              </a:rPr>
              <a:t>тако и кад се у изворном језику пишу </a:t>
            </a:r>
            <a:r>
              <a:rPr lang="sr-Cyrl-CS" sz="2000" b="1" dirty="0" err="1">
                <a:solidFill>
                  <a:srgbClr val="FFFF00"/>
                </a:solidFill>
              </a:rPr>
              <a:t>полусложенички</a:t>
            </a:r>
            <a:r>
              <a:rPr lang="sr-Cyrl-CS" sz="2000" b="1" dirty="0">
                <a:solidFill>
                  <a:srgbClr val="FFFF00"/>
                </a:solidFill>
              </a:rPr>
              <a:t> : </a:t>
            </a:r>
            <a:r>
              <a:rPr lang="sr-Cyrl-CS" sz="2000" b="1" i="1" dirty="0" err="1"/>
              <a:t>РоланГарос</a:t>
            </a:r>
            <a:r>
              <a:rPr lang="sr-Cyrl-CS" sz="2000" b="1" i="1" dirty="0"/>
              <a:t> (</a:t>
            </a:r>
            <a:r>
              <a:rPr lang="sr-Latn-CS" sz="2000" b="1" i="1" dirty="0"/>
              <a:t>Ronald-Garros)</a:t>
            </a:r>
            <a:r>
              <a:rPr lang="sr-Cyrl-CS" sz="2000" i="1" dirty="0"/>
              <a:t>. </a:t>
            </a:r>
            <a:r>
              <a:rPr lang="sr-Cyrl-CS" sz="2000" b="1" dirty="0">
                <a:solidFill>
                  <a:srgbClr val="FFFF00"/>
                </a:solidFill>
              </a:rPr>
              <a:t>Цртицу пишемо само ако је значење збирно:</a:t>
            </a:r>
            <a:r>
              <a:rPr lang="sr-Cyrl-CS" sz="2000" dirty="0"/>
              <a:t>  </a:t>
            </a:r>
            <a:r>
              <a:rPr lang="sr-Cyrl-CS" sz="2000" b="1" i="1" dirty="0" err="1" smtClean="0"/>
              <a:t>Шлезвиг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-</a:t>
            </a:r>
            <a:r>
              <a:rPr lang="sr-Latn-RS" sz="2000" b="1" i="1" dirty="0" smtClean="0"/>
              <a:t> </a:t>
            </a:r>
            <a:r>
              <a:rPr lang="sr-Cyrl-CS" sz="2000" b="1" i="1" dirty="0" err="1" smtClean="0"/>
              <a:t>Холштајн</a:t>
            </a:r>
            <a:r>
              <a:rPr lang="sr-Cyrl-CS" sz="2000" b="1" i="1" dirty="0"/>
              <a:t>, </a:t>
            </a:r>
            <a:r>
              <a:rPr lang="sr-Cyrl-CS" sz="2000" b="1" i="1" dirty="0" smtClean="0"/>
              <a:t>Алзас</a:t>
            </a:r>
            <a:r>
              <a:rPr lang="sr-Latn-RS" sz="2000" b="1" i="1" dirty="0" smtClean="0"/>
              <a:t> </a:t>
            </a:r>
            <a:r>
              <a:rPr lang="sr-Cyrl-CS" sz="2000" b="1" i="1" dirty="0" smtClean="0"/>
              <a:t>-</a:t>
            </a:r>
            <a:r>
              <a:rPr lang="sr-Cyrl-CS" sz="2000" b="1" i="1" dirty="0"/>
              <a:t>Лорена.</a:t>
            </a:r>
          </a:p>
          <a:p>
            <a:endParaRPr lang="sr-Latn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352800"/>
            <a:ext cx="2466975" cy="18478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038600" y="2362200"/>
            <a:ext cx="2514600" cy="2239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27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6815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. 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78" y="1056620"/>
            <a:ext cx="8763000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в)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И имена насеља с нашег културног простора оправдано је писати одвојено и кад им је прва саставница </a:t>
            </a:r>
            <a:r>
              <a:rPr lang="sr-Cyrl-CS" sz="2400" b="1" dirty="0" err="1" smtClean="0">
                <a:solidFill>
                  <a:srgbClr val="FFFF00"/>
                </a:solidFill>
              </a:rPr>
              <a:t>непромјенљива</a:t>
            </a:r>
            <a:r>
              <a:rPr lang="sr-Cyrl-CS" sz="2400" b="1" dirty="0" smtClean="0">
                <a:solidFill>
                  <a:srgbClr val="FFFF00"/>
                </a:solidFill>
              </a:rPr>
              <a:t> :</a:t>
            </a:r>
            <a:r>
              <a:rPr lang="sr-Cyrl-CS" sz="2400" dirty="0" smtClean="0">
                <a:solidFill>
                  <a:srgbClr val="FF0000"/>
                </a:solidFill>
              </a:rPr>
              <a:t> </a:t>
            </a:r>
            <a:r>
              <a:rPr lang="sr-Cyrl-CS" sz="2400" b="1" i="1" dirty="0" smtClean="0"/>
              <a:t>Херцег Нови, Котор Варош, Чен</a:t>
            </a:r>
            <a:r>
              <a:rPr lang="sr-Cyrl-RS" sz="2400" b="1" i="1" dirty="0"/>
              <a:t>г</a:t>
            </a:r>
            <a:r>
              <a:rPr lang="sr-Cyrl-CS" sz="2400" b="1" i="1" dirty="0" err="1" smtClean="0"/>
              <a:t>ић</a:t>
            </a:r>
            <a:r>
              <a:rPr lang="sr-Cyrl-CS" sz="2400" b="1" i="1" dirty="0" smtClean="0"/>
              <a:t> Вила,</a:t>
            </a:r>
            <a:r>
              <a:rPr lang="sr-Latn-RS" sz="2400" b="1" i="1" dirty="0" smtClean="0"/>
              <a:t> </a:t>
            </a:r>
            <a:r>
              <a:rPr lang="sr-Cyrl-CS" sz="2400" b="1" i="1" dirty="0" smtClean="0"/>
              <a:t>Каштел </a:t>
            </a:r>
            <a:r>
              <a:rPr lang="sr-Cyrl-CS" sz="2400" b="1" i="1" dirty="0" err="1" smtClean="0"/>
              <a:t>Сућурац</a:t>
            </a:r>
            <a:r>
              <a:rPr lang="sr-Cyrl-CS" sz="2400" b="1" i="1" dirty="0" smtClean="0"/>
              <a:t>,</a:t>
            </a:r>
            <a:r>
              <a:rPr lang="sr-Latn-RS" sz="2400" b="1" i="1" dirty="0" smtClean="0"/>
              <a:t> </a:t>
            </a:r>
            <a:r>
              <a:rPr lang="sr-Cyrl-CS" sz="2400" b="1" i="1" dirty="0" smtClean="0"/>
              <a:t>Кнез Село,</a:t>
            </a:r>
            <a:r>
              <a:rPr lang="sr-Latn-RS" sz="2400" b="1" i="1" dirty="0" smtClean="0"/>
              <a:t> </a:t>
            </a:r>
            <a:r>
              <a:rPr lang="sr-Cyrl-CS" sz="2400" b="1" i="1" dirty="0" smtClean="0"/>
              <a:t>Хан </a:t>
            </a:r>
            <a:r>
              <a:rPr lang="sr-Cyrl-CS" sz="2400" b="1" i="1" dirty="0" err="1" smtClean="0"/>
              <a:t>Пијесак</a:t>
            </a:r>
            <a:r>
              <a:rPr lang="sr-Cyrl-CS" sz="2400" b="1" i="1" dirty="0" smtClean="0"/>
              <a:t>…</a:t>
            </a:r>
          </a:p>
          <a:p>
            <a:r>
              <a:rPr lang="sr-Cyrl-CS" sz="2400" dirty="0"/>
              <a:t> </a:t>
            </a:r>
            <a:r>
              <a:rPr lang="sr-Cyrl-CS" sz="2400" dirty="0" smtClean="0"/>
              <a:t>  </a:t>
            </a:r>
            <a:r>
              <a:rPr lang="sr-Cyrl-CS" sz="2400" b="1" dirty="0" err="1" smtClean="0">
                <a:solidFill>
                  <a:srgbClr val="FFFF00"/>
                </a:solidFill>
              </a:rPr>
              <a:t>Овдје</a:t>
            </a:r>
            <a:r>
              <a:rPr lang="sr-Cyrl-CS" sz="2400" b="1" dirty="0" smtClean="0">
                <a:solidFill>
                  <a:srgbClr val="FFFF00"/>
                </a:solidFill>
              </a:rPr>
              <a:t> се,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међутим,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допушта и писање с цртицом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(у складу са </a:t>
            </a:r>
          </a:p>
          <a:p>
            <a:r>
              <a:rPr lang="sr-Cyrl-CS" sz="2400" b="1" dirty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   створеним  обичајем):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i="1" dirty="0" smtClean="0"/>
              <a:t>Херцег-Нови,</a:t>
            </a:r>
            <a:r>
              <a:rPr lang="sr-Latn-RS" sz="2400" b="1" i="1" dirty="0" smtClean="0"/>
              <a:t> </a:t>
            </a:r>
            <a:r>
              <a:rPr lang="sr-Cyrl-CS" sz="2400" b="1" i="1" dirty="0" smtClean="0"/>
              <a:t>Хан-</a:t>
            </a:r>
            <a:r>
              <a:rPr lang="sr-Cyrl-CS" sz="2400" b="1" i="1" dirty="0" err="1" smtClean="0"/>
              <a:t>Пијесак</a:t>
            </a:r>
            <a:r>
              <a:rPr lang="sr-Cyrl-CS" sz="2400" b="1" i="1" dirty="0" smtClean="0"/>
              <a:t> итд</a:t>
            </a:r>
            <a:r>
              <a:rPr lang="sr-Cyrl-CS" sz="2400" i="1" dirty="0" smtClean="0"/>
              <a:t>. </a:t>
            </a:r>
          </a:p>
          <a:p>
            <a:endParaRPr lang="sr-Cyrl-CS" dirty="0"/>
          </a:p>
          <a:p>
            <a:endParaRPr lang="sr-Cyrl-CS" dirty="0" smtClean="0"/>
          </a:p>
          <a:p>
            <a:endParaRPr lang="sr-Cyrl-CS" dirty="0"/>
          </a:p>
          <a:p>
            <a:endParaRPr lang="sr-Cyrl-C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31CF-F4FB-43CE-AE83-B64A7F85F749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383" y="4495800"/>
            <a:ext cx="4324350" cy="1524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1066800" y="2438400"/>
            <a:ext cx="4168638" cy="247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BEDB-3E31-4621-805C-81420BF067BE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" y="1066800"/>
            <a:ext cx="4038600" cy="46474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000" b="1" dirty="0">
                <a:solidFill>
                  <a:srgbClr val="FFFF00"/>
                </a:solidFill>
              </a:rPr>
              <a:t>г</a:t>
            </a:r>
            <a:r>
              <a:rPr lang="sr-Cyrl-CS" sz="2000" b="1" dirty="0" smtClean="0">
                <a:solidFill>
                  <a:srgbClr val="FFFF00"/>
                </a:solidFill>
              </a:rPr>
              <a:t>) </a:t>
            </a:r>
            <a:r>
              <a:rPr lang="sr-Cyrl-CS" sz="2000" b="1" dirty="0">
                <a:solidFill>
                  <a:srgbClr val="FFFF00"/>
                </a:solidFill>
              </a:rPr>
              <a:t>двојни образац важи и за друге видове географских </a:t>
            </a:r>
            <a:r>
              <a:rPr lang="sr-Cyrl-CS" sz="2000" b="1" dirty="0" smtClean="0">
                <a:solidFill>
                  <a:srgbClr val="FFFF00"/>
                </a:solidFill>
              </a:rPr>
              <a:t>имена, нпр</a:t>
            </a:r>
            <a:r>
              <a:rPr lang="sr-Cyrl-CS" sz="2000" b="1" dirty="0">
                <a:solidFill>
                  <a:srgbClr val="FFFF00"/>
                </a:solidFill>
              </a:rPr>
              <a:t>.</a:t>
            </a:r>
          </a:p>
          <a:p>
            <a:r>
              <a:rPr lang="sr-Cyrl-CS" sz="2000" dirty="0"/>
              <a:t>   </a:t>
            </a:r>
            <a:r>
              <a:rPr lang="sr-Cyrl-CS" sz="2000" b="1" i="1" dirty="0"/>
              <a:t>Иван планина</a:t>
            </a:r>
            <a:r>
              <a:rPr lang="sr-Cyrl-CS" sz="2000" b="1" i="1" dirty="0" smtClean="0"/>
              <a:t>, Иван </a:t>
            </a:r>
            <a:r>
              <a:rPr lang="sr-Cyrl-CS" sz="2000" b="1" i="1" dirty="0"/>
              <a:t>седло</a:t>
            </a:r>
            <a:r>
              <a:rPr lang="sr-Cyrl-CS" sz="2000" b="1" i="1" dirty="0" smtClean="0"/>
              <a:t>, Диљ </a:t>
            </a:r>
            <a:r>
              <a:rPr lang="sr-Cyrl-CS" sz="2000" b="1" i="1" dirty="0"/>
              <a:t>гора</a:t>
            </a:r>
            <a:r>
              <a:rPr lang="sr-Cyrl-CS" sz="2000" i="1" dirty="0"/>
              <a:t>, </a:t>
            </a:r>
            <a:r>
              <a:rPr lang="sr-Cyrl-CS" sz="2000" b="1" dirty="0">
                <a:solidFill>
                  <a:srgbClr val="FFFF00"/>
                </a:solidFill>
              </a:rPr>
              <a:t>тако и при необавезним или </a:t>
            </a:r>
            <a:r>
              <a:rPr lang="sr-Cyrl-CS" sz="2000" b="1" dirty="0" smtClean="0">
                <a:solidFill>
                  <a:srgbClr val="FFFF00"/>
                </a:solidFill>
              </a:rPr>
              <a:t>стилским </a:t>
            </a:r>
            <a:r>
              <a:rPr lang="sr-Cyrl-CS" sz="2000" b="1" dirty="0">
                <a:solidFill>
                  <a:srgbClr val="FFFF00"/>
                </a:solidFill>
              </a:rPr>
              <a:t>проширењима имена : </a:t>
            </a:r>
            <a:r>
              <a:rPr lang="sr-Cyrl-CS" sz="2000" b="1" i="1" dirty="0" err="1"/>
              <a:t>Грмеч</a:t>
            </a:r>
            <a:r>
              <a:rPr lang="sr-Cyrl-CS" sz="2000" b="1" i="1" dirty="0"/>
              <a:t> </a:t>
            </a:r>
            <a:r>
              <a:rPr lang="sr-Cyrl-CS" sz="2000" b="1" i="1" dirty="0" smtClean="0"/>
              <a:t>планина ( биље </a:t>
            </a:r>
            <a:r>
              <a:rPr lang="sr-Cyrl-CS" sz="2000" b="1" i="1" dirty="0"/>
              <a:t>бере по </a:t>
            </a:r>
            <a:r>
              <a:rPr lang="sr-Cyrl-CS" sz="2000" b="1" i="1" dirty="0" smtClean="0"/>
              <a:t>Мироч планини)</a:t>
            </a:r>
            <a:r>
              <a:rPr lang="sr-Cyrl-CS" sz="2000" dirty="0" smtClean="0"/>
              <a:t>. </a:t>
            </a:r>
            <a:r>
              <a:rPr lang="sr-Cyrl-CS" sz="2000" dirty="0" smtClean="0">
                <a:solidFill>
                  <a:srgbClr val="FFFF00"/>
                </a:solidFill>
              </a:rPr>
              <a:t>Само </a:t>
            </a:r>
            <a:r>
              <a:rPr lang="sr-Cyrl-CS" sz="2000" dirty="0">
                <a:solidFill>
                  <a:srgbClr val="FFFF00"/>
                </a:solidFill>
              </a:rPr>
              <a:t>одвојено пишемо </a:t>
            </a:r>
            <a:r>
              <a:rPr lang="sr-Cyrl-CS" sz="2000" dirty="0" smtClean="0">
                <a:solidFill>
                  <a:srgbClr val="FFFF00"/>
                </a:solidFill>
              </a:rPr>
              <a:t>имена, </a:t>
            </a:r>
            <a:r>
              <a:rPr lang="sr-Cyrl-CS" sz="2000" dirty="0">
                <a:solidFill>
                  <a:srgbClr val="FFFF00"/>
                </a:solidFill>
              </a:rPr>
              <a:t>у којима је </a:t>
            </a:r>
            <a:r>
              <a:rPr lang="sr-Cyrl-CS" sz="2000" b="1" u="sng" dirty="0">
                <a:solidFill>
                  <a:srgbClr val="FFFF00"/>
                </a:solidFill>
              </a:rPr>
              <a:t>прва саставница </a:t>
            </a:r>
            <a:r>
              <a:rPr lang="sr-Cyrl-CS" sz="2000" b="1" u="sng" dirty="0" err="1" smtClean="0">
                <a:solidFill>
                  <a:srgbClr val="FFFF00"/>
                </a:solidFill>
              </a:rPr>
              <a:t>промјенљива</a:t>
            </a:r>
            <a:r>
              <a:rPr lang="sr-Cyrl-CS" sz="2000" dirty="0" smtClean="0">
                <a:solidFill>
                  <a:srgbClr val="FFFF00"/>
                </a:solidFill>
              </a:rPr>
              <a:t> </a:t>
            </a:r>
            <a:r>
              <a:rPr lang="sr-Cyrl-CS" sz="2000" dirty="0">
                <a:solidFill>
                  <a:srgbClr val="FFFF00"/>
                </a:solidFill>
              </a:rPr>
              <a:t>: </a:t>
            </a:r>
            <a:r>
              <a:rPr lang="sr-Cyrl-CS" sz="2000" b="1" i="1" dirty="0"/>
              <a:t>Тара планина</a:t>
            </a:r>
            <a:r>
              <a:rPr lang="sr-Cyrl-CS" sz="2000" b="1" i="1" dirty="0" smtClean="0"/>
              <a:t>, на </a:t>
            </a:r>
            <a:r>
              <a:rPr lang="sr-Cyrl-CS" sz="2000" b="1" i="1" dirty="0"/>
              <a:t>Тари планини</a:t>
            </a:r>
            <a:r>
              <a:rPr lang="sr-Cyrl-CS" sz="2000" i="1" dirty="0" smtClean="0"/>
              <a:t>, </a:t>
            </a:r>
            <a:r>
              <a:rPr lang="sr-Cyrl-CS" sz="2000" b="1" dirty="0" smtClean="0">
                <a:solidFill>
                  <a:srgbClr val="FFFF00"/>
                </a:solidFill>
              </a:rPr>
              <a:t>а </a:t>
            </a:r>
            <a:r>
              <a:rPr lang="sr-Cyrl-CS" sz="2000" b="1" dirty="0">
                <a:solidFill>
                  <a:srgbClr val="FFFF00"/>
                </a:solidFill>
              </a:rPr>
              <a:t>само с цртицом </a:t>
            </a:r>
          </a:p>
          <a:p>
            <a:r>
              <a:rPr lang="sr-Cyrl-CS" sz="2000" dirty="0"/>
              <a:t>   </a:t>
            </a:r>
            <a:r>
              <a:rPr lang="sr-Cyrl-CS" sz="2000" b="1" i="1" dirty="0">
                <a:solidFill>
                  <a:srgbClr val="FFFF00"/>
                </a:solidFill>
              </a:rPr>
              <a:t>Шар-планина </a:t>
            </a:r>
            <a:r>
              <a:rPr lang="sr-Cyrl-CS" sz="2000" b="1" dirty="0">
                <a:solidFill>
                  <a:srgbClr val="FFFF00"/>
                </a:solidFill>
              </a:rPr>
              <a:t>(због </a:t>
            </a:r>
            <a:r>
              <a:rPr lang="sr-Cyrl-CS" sz="2000" b="1" dirty="0" err="1" smtClean="0">
                <a:solidFill>
                  <a:srgbClr val="FFFF00"/>
                </a:solidFill>
              </a:rPr>
              <a:t>окрњености</a:t>
            </a:r>
            <a:endParaRPr lang="sr-Cyrl-CS" sz="2000" b="1" dirty="0" smtClean="0">
              <a:solidFill>
                <a:srgbClr val="FFFF00"/>
              </a:solidFill>
            </a:endParaRPr>
          </a:p>
          <a:p>
            <a:r>
              <a:rPr lang="sr-Cyrl-CS" sz="2000" b="1" dirty="0" smtClean="0">
                <a:solidFill>
                  <a:srgbClr val="FFFF00"/>
                </a:solidFill>
              </a:rPr>
              <a:t> </a:t>
            </a:r>
            <a:r>
              <a:rPr lang="sr-Cyrl-CS" sz="2000" b="1" dirty="0">
                <a:solidFill>
                  <a:srgbClr val="FFFF00"/>
                </a:solidFill>
              </a:rPr>
              <a:t>прве саставнице</a:t>
            </a:r>
            <a:r>
              <a:rPr lang="sr-Cyrl-CS" sz="20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sr-Cyrl-CS" sz="2000" b="1" dirty="0" smtClean="0">
                <a:solidFill>
                  <a:srgbClr val="FFFF00"/>
                </a:solidFill>
              </a:rPr>
              <a:t>чији </a:t>
            </a:r>
            <a:r>
              <a:rPr lang="sr-Cyrl-CS" sz="2000" b="1" dirty="0">
                <a:solidFill>
                  <a:srgbClr val="FFFF00"/>
                </a:solidFill>
              </a:rPr>
              <a:t>је пуни облик </a:t>
            </a:r>
            <a:r>
              <a:rPr lang="sr-Cyrl-CS" sz="2000" b="1" dirty="0" smtClean="0">
                <a:solidFill>
                  <a:srgbClr val="FFFF00"/>
                </a:solidFill>
              </a:rPr>
              <a:t> </a:t>
            </a:r>
            <a:r>
              <a:rPr lang="sr-Cyrl-CS" sz="2000" b="1" dirty="0">
                <a:solidFill>
                  <a:srgbClr val="FFFF00"/>
                </a:solidFill>
              </a:rPr>
              <a:t>Шара).</a:t>
            </a:r>
          </a:p>
          <a:p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846138"/>
            <a:ext cx="3505200" cy="507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„Грмеч планина… Грмеч… он је</a:t>
            </a:r>
            <a:r>
              <a:rPr lang="ru-RU" b="1" dirty="0" smtClean="0"/>
              <a:t>…“</a:t>
            </a:r>
            <a:endParaRPr lang="ru-RU" b="1" dirty="0"/>
          </a:p>
          <a:p>
            <a:r>
              <a:rPr lang="ru-RU" b="1" dirty="0"/>
              <a:t>крадом се књиге лаћа –</a:t>
            </a:r>
          </a:p>
          <a:p>
            <a:r>
              <a:rPr lang="ru-RU" b="1" dirty="0"/>
              <a:t>„он се простире…</a:t>
            </a:r>
          </a:p>
          <a:p>
            <a:r>
              <a:rPr lang="ru-RU" b="1" dirty="0"/>
              <a:t>молим, он се…</a:t>
            </a:r>
          </a:p>
          <a:p>
            <a:r>
              <a:rPr lang="ru-RU" b="1" dirty="0"/>
              <a:t>од Кључа до Бихаћа.</a:t>
            </a:r>
          </a:p>
          <a:p>
            <a:endParaRPr lang="ru-RU" b="1" dirty="0"/>
          </a:p>
          <a:p>
            <a:r>
              <a:rPr lang="ru-RU" b="1" dirty="0"/>
              <a:t>Он је шумовит… дрво… он је…“ –</a:t>
            </a:r>
          </a:p>
          <a:p>
            <a:r>
              <a:rPr lang="ru-RU" b="1" dirty="0"/>
              <a:t>и перо врти у руци –</a:t>
            </a:r>
          </a:p>
          <a:p>
            <a:r>
              <a:rPr lang="ru-RU" b="1" dirty="0"/>
              <a:t>„по њему расту борови, јеле,</a:t>
            </a:r>
          </a:p>
          <a:p>
            <a:r>
              <a:rPr lang="ru-RU" b="1" dirty="0"/>
              <a:t>и с њима – медвјед и вуци…“</a:t>
            </a:r>
          </a:p>
          <a:p>
            <a:endParaRPr lang="ru-RU" b="1" dirty="0"/>
          </a:p>
          <a:p>
            <a:r>
              <a:rPr lang="ru-RU" b="1" dirty="0"/>
              <a:t>Учитељ гледа дјечака тужно.</a:t>
            </a:r>
          </a:p>
          <a:p>
            <a:r>
              <a:rPr lang="ru-RU" b="1" dirty="0"/>
              <a:t>„Ово ти најбоље није!“</a:t>
            </a:r>
          </a:p>
          <a:p>
            <a:r>
              <a:rPr lang="ru-RU" b="1" dirty="0"/>
              <a:t>А Бране сједа, црвен и збуњен,</a:t>
            </a:r>
          </a:p>
          <a:p>
            <a:r>
              <a:rPr lang="ru-RU" b="1" dirty="0"/>
              <a:t>и од нас очи крије</a:t>
            </a:r>
            <a:r>
              <a:rPr lang="ru-RU" b="1" dirty="0" smtClean="0"/>
              <a:t>…</a:t>
            </a:r>
          </a:p>
          <a:p>
            <a:r>
              <a:rPr lang="sr-Cyrl-RS" sz="1600" b="1" u="sng" dirty="0" smtClean="0"/>
              <a:t>Одломак из </a:t>
            </a:r>
            <a:r>
              <a:rPr lang="sr-Cyrl-RS" sz="1600" b="1" u="sng" dirty="0" err="1" smtClean="0"/>
              <a:t>пјесме</a:t>
            </a:r>
            <a:r>
              <a:rPr lang="sr-Cyrl-RS" sz="1600" b="1" u="sng" dirty="0" smtClean="0"/>
              <a:t> „ Лекција из земљописа“, Бранка Ћопића</a:t>
            </a:r>
            <a:endParaRPr lang="sr-Latn-RS" sz="1600" b="1" u="sng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1066800"/>
            <a:ext cx="3581400" cy="17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5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6815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. 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165" y="1036983"/>
            <a:ext cx="8302487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д) Кад друга, општа ријеч уже одређује значење имена, пише се одвојено или с цртом : </a:t>
            </a:r>
            <a:r>
              <a:rPr lang="sr-Cyrl-CS" sz="2400" b="1" i="1" dirty="0" smtClean="0"/>
              <a:t>Дрвеник станица, </a:t>
            </a:r>
            <a:r>
              <a:rPr lang="sr-Cyrl-CS" sz="2400" b="1" i="1" dirty="0" err="1" smtClean="0"/>
              <a:t>Деспотовац</a:t>
            </a:r>
            <a:r>
              <a:rPr lang="sr-Cyrl-CS" sz="2400" b="1" i="1" dirty="0" smtClean="0"/>
              <a:t> село,</a:t>
            </a:r>
          </a:p>
          <a:p>
            <a:r>
              <a:rPr lang="sr-Cyrl-CS" sz="2400" i="1" dirty="0"/>
              <a:t> </a:t>
            </a:r>
            <a:r>
              <a:rPr lang="sr-Cyrl-CS" sz="2400" i="1" dirty="0" smtClean="0"/>
              <a:t>   </a:t>
            </a:r>
            <a:r>
              <a:rPr lang="sr-Cyrl-CS" sz="2400" b="1" i="1" dirty="0" smtClean="0"/>
              <a:t>Сарајево Центар (општина)</a:t>
            </a:r>
            <a:r>
              <a:rPr lang="sr-Cyrl-CS" sz="2400" b="1" dirty="0" smtClean="0"/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- или : </a:t>
            </a:r>
            <a:r>
              <a:rPr lang="sr-Cyrl-CS" sz="2400" b="1" i="1" dirty="0" smtClean="0"/>
              <a:t>Дрвеник – станица,</a:t>
            </a:r>
          </a:p>
          <a:p>
            <a:r>
              <a:rPr lang="sr-Cyrl-CS" sz="2400" b="1" i="1" dirty="0"/>
              <a:t> </a:t>
            </a:r>
            <a:r>
              <a:rPr lang="sr-Cyrl-CS" sz="2400" b="1" i="1" dirty="0" smtClean="0"/>
              <a:t>   Деспотовац – село, Сарајево – Центар.</a:t>
            </a:r>
            <a:endParaRPr lang="en-US" sz="2400" b="1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7289-11B0-4B4D-89CE-3A0A608DF7DF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505200"/>
            <a:ext cx="3209925" cy="2438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724400" y="4038600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b="1" dirty="0" smtClean="0">
                <a:solidFill>
                  <a:schemeClr val="tx1"/>
                </a:solidFill>
              </a:rPr>
              <a:t>дрвеник</a:t>
            </a:r>
            <a:endParaRPr lang="sr-Latn-RS" sz="105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334000" y="2514600"/>
            <a:ext cx="16764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128823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sr-Cyrl-CS" sz="2000" b="1" spc="150" dirty="0" smtClean="0">
                <a:ln w="11430"/>
                <a:solidFill>
                  <a:srgbClr val="F8F8F8"/>
                </a:solidFill>
              </a:rPr>
              <a:t>БРОЈЕВИ</a:t>
            </a:r>
            <a:endParaRPr lang="en-US" sz="2000" b="1" spc="150" dirty="0">
              <a:ln w="11430"/>
              <a:solidFill>
                <a:srgbClr val="F8F8F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374" y="1600200"/>
            <a:ext cx="3581400" cy="29546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800" b="1" u="sng" dirty="0" smtClean="0">
                <a:solidFill>
                  <a:srgbClr val="FFFF00"/>
                </a:solidFill>
              </a:rPr>
              <a:t>а) Спојено се пишу</a:t>
            </a:r>
            <a:r>
              <a:rPr lang="sr-Cyrl-CS" sz="2800" b="1" dirty="0" smtClean="0">
                <a:solidFill>
                  <a:srgbClr val="FFFF00"/>
                </a:solidFill>
              </a:rPr>
              <a:t>: </a:t>
            </a:r>
            <a:r>
              <a:rPr lang="sr-Cyrl-CS" sz="2400" b="1" i="1" dirty="0" err="1" smtClean="0"/>
              <a:t>двјеста</a:t>
            </a:r>
            <a:r>
              <a:rPr lang="sr-Cyrl-CS" sz="2400" b="1" i="1" dirty="0" smtClean="0"/>
              <a:t>, триста,</a:t>
            </a:r>
          </a:p>
          <a:p>
            <a:r>
              <a:rPr lang="sr-Cyrl-CS" sz="2400" b="1" i="1" dirty="0" smtClean="0"/>
              <a:t>четиристо, петсто,</a:t>
            </a:r>
          </a:p>
          <a:p>
            <a:r>
              <a:rPr lang="sr-Cyrl-CS" sz="2400" b="1" i="1" dirty="0" smtClean="0"/>
              <a:t>шестсто,</a:t>
            </a:r>
          </a:p>
          <a:p>
            <a:r>
              <a:rPr lang="sr-Cyrl-CS" sz="2400" b="1" i="1" dirty="0"/>
              <a:t> </a:t>
            </a:r>
            <a:r>
              <a:rPr lang="sr-Cyrl-CS" sz="2400" b="1" i="1" dirty="0" smtClean="0"/>
              <a:t>седамсто,</a:t>
            </a:r>
          </a:p>
          <a:p>
            <a:r>
              <a:rPr lang="sr-Cyrl-CS" sz="2400" b="1" i="1" dirty="0" smtClean="0"/>
              <a:t>осамсто, деветсто</a:t>
            </a:r>
            <a:r>
              <a:rPr lang="sr-Cyrl-CS" sz="2400" i="1" dirty="0"/>
              <a:t>.</a:t>
            </a:r>
            <a:r>
              <a:rPr lang="sr-Cyrl-CS" sz="2400" i="1" dirty="0" smtClean="0"/>
              <a:t> </a:t>
            </a:r>
            <a:endParaRPr lang="sr-Cyrl-CS" sz="2400" dirty="0"/>
          </a:p>
          <a:p>
            <a:endParaRPr lang="sr-Cyrl-CS" sz="2000" dirty="0" smtClean="0"/>
          </a:p>
          <a:p>
            <a:endParaRPr lang="sr-Cyrl-C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08FB-FC5F-477D-948F-BCE1842167C9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600200"/>
            <a:ext cx="3733800" cy="25545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FF00"/>
                </a:solidFill>
              </a:rPr>
              <a:t> </a:t>
            </a:r>
            <a:r>
              <a:rPr lang="sr-Cyrl-CS" sz="3200" b="1" dirty="0">
                <a:solidFill>
                  <a:srgbClr val="FFFF00"/>
                </a:solidFill>
              </a:rPr>
              <a:t>одвојено се </a:t>
            </a:r>
            <a:r>
              <a:rPr lang="sr-Cyrl-CS" sz="3200" b="1" dirty="0" smtClean="0">
                <a:solidFill>
                  <a:srgbClr val="FFFF00"/>
                </a:solidFill>
              </a:rPr>
              <a:t>пишу:</a:t>
            </a:r>
          </a:p>
          <a:p>
            <a:r>
              <a:rPr lang="sr-Cyrl-CS" sz="3200" b="1" i="1" dirty="0" err="1" smtClean="0"/>
              <a:t>двије</a:t>
            </a:r>
            <a:r>
              <a:rPr lang="sr-Cyrl-CS" sz="3200" b="1" i="1" dirty="0" smtClean="0"/>
              <a:t> </a:t>
            </a:r>
            <a:r>
              <a:rPr lang="sr-Cyrl-CS" sz="3200" b="1" i="1" dirty="0"/>
              <a:t>стотине,</a:t>
            </a:r>
          </a:p>
          <a:p>
            <a:r>
              <a:rPr lang="sr-Cyrl-CS" sz="3200" b="1" i="1"/>
              <a:t>    </a:t>
            </a:r>
            <a:r>
              <a:rPr lang="sr-Cyrl-CS" sz="3200" b="1" i="1" smtClean="0"/>
              <a:t>три  стотине</a:t>
            </a:r>
            <a:r>
              <a:rPr lang="sr-Cyrl-CS" sz="3200" b="1" i="1" dirty="0" smtClean="0"/>
              <a:t>,</a:t>
            </a:r>
          </a:p>
          <a:p>
            <a:r>
              <a:rPr lang="sr-Cyrl-CS" sz="3200" b="1" i="1" dirty="0" smtClean="0"/>
              <a:t>четири </a:t>
            </a:r>
            <a:r>
              <a:rPr lang="sr-Cyrl-CS" sz="3200" b="1" i="1" dirty="0"/>
              <a:t>стотине</a:t>
            </a:r>
            <a:r>
              <a:rPr lang="sr-Cyrl-CS" sz="3200" b="1" i="1" dirty="0" smtClean="0"/>
              <a:t>,</a:t>
            </a:r>
          </a:p>
          <a:p>
            <a:r>
              <a:rPr lang="sr-Cyrl-CS" sz="3200" b="1" i="1" dirty="0" smtClean="0"/>
              <a:t>пет стотина итд</a:t>
            </a:r>
            <a:r>
              <a:rPr lang="sr-Cyrl-CS" sz="3200" b="1" i="1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1" y="4055218"/>
            <a:ext cx="1447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200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2" y="4055218"/>
            <a:ext cx="1237839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300</a:t>
            </a:r>
            <a:endParaRPr lang="sr-Latn-R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7775" y="4006096"/>
            <a:ext cx="1237839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500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19441" y="4006096"/>
            <a:ext cx="1237839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RS" sz="5400" b="1" dirty="0" smtClean="0">
                <a:ln/>
                <a:solidFill>
                  <a:schemeClr val="accent4"/>
                </a:solidFill>
              </a:rPr>
              <a:t>600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48" y="914400"/>
            <a:ext cx="8229600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sz="2400" b="1" dirty="0">
                <a:solidFill>
                  <a:srgbClr val="FFFF00"/>
                </a:solidFill>
              </a:rPr>
              <a:t>б</a:t>
            </a:r>
            <a:r>
              <a:rPr lang="sr-Cyrl-CS" sz="2400" b="1" dirty="0" smtClean="0">
                <a:solidFill>
                  <a:srgbClr val="FFFF00"/>
                </a:solidFill>
              </a:rPr>
              <a:t>) Растављено </a:t>
            </a:r>
            <a:r>
              <a:rPr lang="sr-Cyrl-CS" sz="2400" b="1" dirty="0">
                <a:solidFill>
                  <a:srgbClr val="FFFF00"/>
                </a:solidFill>
              </a:rPr>
              <a:t>писање вишечланих бројева задржава се у редним и </a:t>
            </a:r>
            <a:r>
              <a:rPr lang="sr-Cyrl-CS" sz="2400" b="1" dirty="0" smtClean="0">
                <a:solidFill>
                  <a:srgbClr val="FFFF00"/>
                </a:solidFill>
              </a:rPr>
              <a:t>збирним </a:t>
            </a:r>
            <a:r>
              <a:rPr lang="sr-Cyrl-CS" sz="2400" b="1" dirty="0">
                <a:solidFill>
                  <a:srgbClr val="FFFF00"/>
                </a:solidFill>
              </a:rPr>
              <a:t>бројевима</a:t>
            </a:r>
            <a:r>
              <a:rPr lang="sr-Cyrl-CS" sz="2400" b="1" dirty="0" smtClean="0">
                <a:solidFill>
                  <a:srgbClr val="FFFF00"/>
                </a:solidFill>
              </a:rPr>
              <a:t>, као </a:t>
            </a:r>
            <a:r>
              <a:rPr lang="sr-Cyrl-CS" sz="2400" b="1" dirty="0">
                <a:solidFill>
                  <a:srgbClr val="FFFF00"/>
                </a:solidFill>
              </a:rPr>
              <a:t>и у збирним бројним именицама за мушка </a:t>
            </a:r>
            <a:r>
              <a:rPr lang="sr-Cyrl-C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>
                <a:solidFill>
                  <a:srgbClr val="FFFF00"/>
                </a:solidFill>
              </a:rPr>
              <a:t>лица :</a:t>
            </a:r>
            <a:r>
              <a:rPr lang="sr-Cyrl-CS" sz="2400" dirty="0">
                <a:solidFill>
                  <a:srgbClr val="FF0000"/>
                </a:solidFill>
              </a:rPr>
              <a:t> </a:t>
            </a:r>
            <a:r>
              <a:rPr lang="sr-Cyrl-CS" sz="2400" b="1" i="1" dirty="0"/>
              <a:t>сто двадесет (и) четири</a:t>
            </a:r>
            <a:r>
              <a:rPr lang="sr-Cyrl-CS" sz="2400" b="1" i="1" dirty="0" smtClean="0"/>
              <a:t>, сто </a:t>
            </a:r>
            <a:r>
              <a:rPr lang="sr-Cyrl-CS" sz="2400" b="1" i="1" dirty="0"/>
              <a:t>двадесет (и) четврти</a:t>
            </a:r>
            <a:r>
              <a:rPr lang="sr-Cyrl-CS" sz="2400" b="1" i="1" dirty="0" smtClean="0"/>
              <a:t>, сто двадесет </a:t>
            </a:r>
            <a:r>
              <a:rPr lang="sr-Cyrl-CS" sz="2400" b="1" i="1" dirty="0"/>
              <a:t>(и) четворо</a:t>
            </a:r>
            <a:r>
              <a:rPr lang="sr-Cyrl-CS" sz="2400" b="1" i="1" dirty="0" smtClean="0"/>
              <a:t>, сто </a:t>
            </a:r>
            <a:r>
              <a:rPr lang="sr-Cyrl-CS" sz="2400" b="1" i="1" dirty="0"/>
              <a:t>двадесет (и) </a:t>
            </a:r>
            <a:r>
              <a:rPr lang="sr-Cyrl-CS" sz="2400" b="1" i="1" dirty="0">
                <a:solidFill>
                  <a:srgbClr val="FFFF00"/>
                </a:solidFill>
              </a:rPr>
              <a:t>четворица</a:t>
            </a:r>
            <a:r>
              <a:rPr lang="sr-Cyrl-CS" sz="2400" b="1" i="1" dirty="0" smtClean="0">
                <a:solidFill>
                  <a:srgbClr val="FFFF00"/>
                </a:solidFill>
              </a:rPr>
              <a:t>. </a:t>
            </a:r>
            <a:r>
              <a:rPr lang="sr-Cyrl-CS" sz="2400" b="1" dirty="0" smtClean="0">
                <a:solidFill>
                  <a:srgbClr val="FFFF00"/>
                </a:solidFill>
              </a:rPr>
              <a:t>Никада </a:t>
            </a:r>
            <a:r>
              <a:rPr lang="sr-Cyrl-CS" sz="2400" b="1" dirty="0">
                <a:solidFill>
                  <a:srgbClr val="FFFF00"/>
                </a:solidFill>
              </a:rPr>
              <a:t>се </a:t>
            </a:r>
            <a:r>
              <a:rPr lang="sr-Cyrl-CS" sz="2400" b="1" dirty="0" smtClean="0">
                <a:solidFill>
                  <a:srgbClr val="FFFF00"/>
                </a:solidFill>
              </a:rPr>
              <a:t>не</a:t>
            </a:r>
            <a:r>
              <a:rPr lang="sr-Cyrl-CS" sz="2400" dirty="0" smtClean="0">
                <a:solidFill>
                  <a:srgbClr val="FF0000"/>
                </a:solidFill>
              </a:rPr>
              <a:t> </a:t>
            </a:r>
            <a:r>
              <a:rPr lang="sr-Cyrl-CS" sz="2400" b="1" dirty="0">
                <a:solidFill>
                  <a:srgbClr val="FFFF00"/>
                </a:solidFill>
              </a:rPr>
              <a:t>пише спојено нпр. </a:t>
            </a:r>
            <a:r>
              <a:rPr lang="sr-Cyrl-CS" sz="2400" b="1" i="1" dirty="0"/>
              <a:t>двадесет један, двадесет први, двадесет четворо </a:t>
            </a:r>
            <a:r>
              <a:rPr lang="sr-Cyrl-CS" sz="2400" b="1" i="1" dirty="0" smtClean="0"/>
              <a:t>итд</a:t>
            </a:r>
            <a:r>
              <a:rPr lang="sr-Cyrl-CS" sz="2400" b="1" i="1" dirty="0"/>
              <a:t>.</a:t>
            </a:r>
            <a:endParaRPr lang="en-US" sz="2400" b="1" i="1" dirty="0"/>
          </a:p>
          <a:p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3D9E-FCB9-4DC7-84A6-546A0AB82163}" type="datetime1">
              <a:rPr lang="sr-Cyrl-RS" smtClean="0"/>
              <a:t>09.04.2020.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733800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6815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. 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613" y="572134"/>
            <a:ext cx="8908774" cy="295465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в) Састављено треба писати придјевске и именичке изведенице од вишечланих бројева; </a:t>
            </a:r>
            <a:r>
              <a:rPr lang="sr-Cyrl-CS" sz="2400" b="1" i="1" dirty="0" smtClean="0"/>
              <a:t>двадесетпетица,                     </a:t>
            </a:r>
            <a:r>
              <a:rPr lang="sr-Cyrl-CS" sz="2400" b="1" i="1" dirty="0" err="1" smtClean="0"/>
              <a:t>двадесетчетворочасовни</a:t>
            </a:r>
            <a:r>
              <a:rPr lang="sr-Cyrl-CS" sz="2400" i="1" dirty="0" smtClean="0"/>
              <a:t>, </a:t>
            </a:r>
            <a:r>
              <a:rPr lang="sr-Cyrl-CS" sz="2400" b="1" i="1" dirty="0" smtClean="0"/>
              <a:t>двадесетогодишњак</a:t>
            </a:r>
            <a:r>
              <a:rPr lang="sr-Cyrl-CS" sz="2400" dirty="0" smtClean="0"/>
              <a:t> </a:t>
            </a:r>
          </a:p>
          <a:p>
            <a:r>
              <a:rPr lang="sr-Cyrl-CS" sz="2400" b="1" dirty="0" smtClean="0">
                <a:solidFill>
                  <a:srgbClr val="FFFF00"/>
                </a:solidFill>
              </a:rPr>
              <a:t>и друге изведенице на </a:t>
            </a:r>
            <a:r>
              <a:rPr lang="sr-Cyrl-CS" sz="2400" b="1" i="1" dirty="0" smtClean="0"/>
              <a:t>–часовни,-сатни,-дневни</a:t>
            </a:r>
            <a:r>
              <a:rPr lang="sr-Cyrl-CS" sz="2400" i="1" dirty="0" smtClean="0"/>
              <a:t>  </a:t>
            </a:r>
            <a:r>
              <a:rPr lang="sr-Cyrl-CS" sz="2400" b="1" i="1" dirty="0" smtClean="0"/>
              <a:t>-годишњи и сл</a:t>
            </a:r>
            <a:r>
              <a:rPr lang="sr-Cyrl-CS" sz="2400" i="1" dirty="0" smtClean="0"/>
              <a:t>. </a:t>
            </a:r>
            <a:r>
              <a:rPr lang="sr-Cyrl-CS" sz="2400" b="1" dirty="0" smtClean="0">
                <a:solidFill>
                  <a:srgbClr val="FFFF00"/>
                </a:solidFill>
              </a:rPr>
              <a:t>Други су исправни обрасци: </a:t>
            </a:r>
            <a:r>
              <a:rPr lang="sr-Cyrl-CS" sz="2400" b="1" i="1" dirty="0" smtClean="0"/>
              <a:t>48-часовни, 75-годишњак,</a:t>
            </a:r>
          </a:p>
          <a:p>
            <a:r>
              <a:rPr lang="sr-Cyrl-CS" sz="2400" i="1" dirty="0" smtClean="0"/>
              <a:t>    </a:t>
            </a:r>
            <a:r>
              <a:rPr lang="sr-Cyrl-CS" sz="2400" b="1" i="1" dirty="0" smtClean="0"/>
              <a:t>175-годишњица, као и 175. годишњица, сто седамдесет пета </a:t>
            </a:r>
          </a:p>
          <a:p>
            <a:r>
              <a:rPr lang="sr-Cyrl-CS" sz="2400" b="1" i="1" dirty="0" smtClean="0"/>
              <a:t>    годишњица.</a:t>
            </a:r>
          </a:p>
          <a:p>
            <a:endParaRPr lang="sr-Cyrl-C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416-335B-4E95-991D-25EC6253D2DA}" type="datetime1">
              <a:rPr lang="sr-Cyrl-RS" sz="1400" b="1" smtClean="0">
                <a:solidFill>
                  <a:schemeClr val="bg2">
                    <a:lumMod val="10000"/>
                  </a:schemeClr>
                </a:solidFill>
              </a:rPr>
              <a:t>09.04.2020.</a:t>
            </a:fld>
            <a:r>
              <a:rPr lang="sr-Cyrl-RS" sz="1400" b="1" dirty="0" smtClean="0">
                <a:solidFill>
                  <a:schemeClr val="bg2">
                    <a:lumMod val="10000"/>
                  </a:schemeClr>
                </a:solidFill>
              </a:rPr>
              <a:t>год.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400" b="1" dirty="0" smtClean="0">
                <a:solidFill>
                  <a:schemeClr val="bg2">
                    <a:lumMod val="10000"/>
                  </a:schemeClr>
                </a:solidFill>
              </a:rPr>
              <a:t>Мр Сања Ђурић, проф.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948112"/>
            <a:ext cx="2676525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 NAME школска табла</Template>
  <TotalTime>564</TotalTime>
  <Words>1521</Words>
  <Application>Microsoft Office PowerPoint</Application>
  <PresentationFormat>On-screen Show (4:3)</PresentationFormat>
  <Paragraphs>165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151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Vidovic</dc:creator>
  <cp:lastModifiedBy>Dragan</cp:lastModifiedBy>
  <cp:revision>81</cp:revision>
  <dcterms:created xsi:type="dcterms:W3CDTF">2010-05-15T21:10:07Z</dcterms:created>
  <dcterms:modified xsi:type="dcterms:W3CDTF">2020-04-09T21:41:22Z</dcterms:modified>
</cp:coreProperties>
</file>