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65C8-3BBD-4AF1-B1B8-3D3D10EB35C8}" type="datetimeFigureOut">
              <a:rPr lang="sr-Cyrl-RS" smtClean="0"/>
              <a:t>27.04.2021.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890C-9BD8-43B5-86CF-00687A1D39DD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0351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C74E80E-C974-45EB-A4F7-E4B9F94FD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69F7C292-6481-42DC-B5E8-B42D5BA00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02CC237E-0637-4872-8D55-36F99C1C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57CB-FC9C-425B-AA4D-851942AD7CC7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210C4B24-C55F-4BA6-A796-ABF7AAA5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3004F04B-B3D1-41D8-BB09-3349E1D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654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6EEDA4ED-DD5E-4713-944C-CD4B8920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08944F36-8EE6-41D9-9396-0DD6F66F5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27993F2-C53A-48B3-B673-427C9FCE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16D-493B-47C2-B126-92461DE9B60B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16EC21E2-D12B-485F-A3C7-31632CD1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4246592A-E375-42E8-BD43-A730EC16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6159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BE2D52FB-D2A0-497A-A392-CD67EDB45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FE132B3E-132D-4234-92FC-12BACB03B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36C588CE-81B0-4F5F-B5BD-4BFC9246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AC38-A0F9-4A19-8E0B-C180C0FAEADC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94228ADC-8EF9-442E-808F-7003BDAE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6C156FD4-07D4-4D30-8D0F-97F6F631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1014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69408826-7F07-484C-9348-F50745DE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ABE22785-1F82-49CE-9F76-C0CF00E8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5DA75C8F-B5E5-46BC-9C41-090A31BA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56B7-78A3-4AA3-98E7-AE61086014D7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07517C35-F657-4F30-B70C-D5641361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88814B99-A283-4817-96CA-4951D594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851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929D462-2BB1-451C-ABA7-14CB47DA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DD8AF9DB-E67D-41A3-9C3C-1DD45839E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11C3AF5B-2B2C-44DC-BC27-C2EFB249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9879-CFB2-4444-A63B-C235BDCC25A7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A0159CE1-D925-49A9-B555-D7D2D521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F22A2028-1873-4315-830B-6A8F9238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6B1A0A5-BFDD-4DC2-A9BE-03508B01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A0C53966-F728-4BCB-98E0-FFCE2793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D1225727-2037-4B58-9A99-5C585251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EA6D7E3A-491A-4FA5-8179-87334BDB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6BA2-8250-4B7F-ABF1-9F9AA7D6C4CE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CC34EA5B-EB56-4730-9EBF-7B4EEFE0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94426965-6815-42E8-9A06-867CFD6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4894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8D890EE-5DA8-4707-BA58-EF274E2A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7D735894-32D3-4CE6-A943-4E89FBA91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48625F12-E730-4B9F-A7F1-5BF980338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id="{0F4395F4-1BA8-43AA-BDAD-4197DBF01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id="{BDDC200B-20B1-41AB-985C-79D373FE5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id="{50982D46-290D-4C2E-A64B-12104DCB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6C38-0E8A-43CB-A403-4805EB6C15FC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7E18BBA3-1E5D-46BE-BEB3-1655FD0B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id="{AE60A97E-80B4-4AF6-A361-8E705A16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949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3562924-526A-4C95-B1BC-15D27D64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7E73FFA2-17AA-4959-A5E7-DA8DC200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56D5-98DD-48EA-A7F4-EFC4803BA2AC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743B689D-1A45-495F-9826-B60212A3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id="{918BBD44-EB49-470E-A79D-CA17242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273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id="{4267B58D-BB38-40A2-90AF-D6E3366F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2018-FF23-4A35-91AB-C5EAF15F1487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id="{15265811-5546-4277-9AE5-CF15FFD3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id="{F5003868-9ED8-4D75-A55E-ED0D220E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2979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4C38C15-706D-4245-B957-89060E4D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F5657244-A423-4D7E-9AAB-73C52FDB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E6FF1C1B-8436-47E0-964A-9EE69A3B3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F33B39E9-BB1D-4FAE-B25D-8571CEFE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22D-A96B-4CD2-937D-8BAB8CE191EE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3B6A25B2-5126-4047-AF18-F44C420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8CA8CEFE-9CDC-4DFC-A879-5C6E58F1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940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256D1E81-3803-4589-AE77-4D3D2123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id="{F7E74A1C-FD37-4260-BADF-7DD8E5B73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FE9C73EE-9490-43EC-8758-E712194C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274F51BA-5029-4A81-9BE5-4F7B9C45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C8B2-0E04-4564-8287-3CC58AE51E3F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14B43F17-4318-4986-91CC-8E64D65C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F61B2A3A-0FEE-4DD6-B336-B2B11E9F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4507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:a16="http://schemas.microsoft.com/office/drawing/2014/main" id="{E2433280-BD24-4C15-9F38-262B4C72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3400AD53-5D80-48C7-8FE5-046B760B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0E2A93AF-ACF9-44EA-B3BC-0B603702D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72FF-2C98-4AF7-8F9B-E3C5B3C19ABA}" type="datetime1">
              <a:rPr lang="sr-Cyrl-RS" smtClean="0"/>
              <a:t>27.04.2021.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4E3AC6EC-6F08-46BD-BE8B-7601A4D1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AAFCC6C5-9BBE-4F0A-B968-41A879AD2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B9D0-8B4A-43DF-88BF-183BEBF9A5B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0406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F2497051-DDE8-4656-8CA4-11D884688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62BD4A95-7C79-42C9-977E-958716826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7303CDBE-8C2A-43BB-A434-9AB6F513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2000" cy="6762750"/>
          </a:xfrm>
          <a:prstGeom prst="rect">
            <a:avLst/>
          </a:prstGeom>
        </p:spPr>
      </p:pic>
      <p:sp>
        <p:nvSpPr>
          <p:cNvPr id="6" name="Правоугаоник 5">
            <a:extLst>
              <a:ext uri="{FF2B5EF4-FFF2-40B4-BE49-F238E27FC236}">
                <a16:creationId xmlns:a16="http://schemas.microsoft.com/office/drawing/2014/main" id="{B3427972-AB3D-4B68-8B9C-CCF34E21853F}"/>
              </a:ext>
            </a:extLst>
          </p:cNvPr>
          <p:cNvSpPr/>
          <p:nvPr/>
        </p:nvSpPr>
        <p:spPr>
          <a:xfrm>
            <a:off x="2190069" y="315575"/>
            <a:ext cx="934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СЛОВЕНИ – историјски оквири</a:t>
            </a:r>
          </a:p>
        </p:txBody>
      </p:sp>
      <p:sp>
        <p:nvSpPr>
          <p:cNvPr id="7" name="Чувар места за подножје 6">
            <a:extLst>
              <a:ext uri="{FF2B5EF4-FFF2-40B4-BE49-F238E27FC236}">
                <a16:creationId xmlns:a16="http://schemas.microsoft.com/office/drawing/2014/main" id="{8FCCBA0F-4CC3-4D16-9090-19ABDD99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/>
              <a:t>мр Сања Ђурић, проф.</a:t>
            </a:r>
          </a:p>
        </p:txBody>
      </p:sp>
      <p:pic>
        <p:nvPicPr>
          <p:cNvPr id="9" name="Слика 8">
            <a:extLst>
              <a:ext uri="{FF2B5EF4-FFF2-40B4-BE49-F238E27FC236}">
                <a16:creationId xmlns:a16="http://schemas.microsoft.com/office/drawing/2014/main" id="{A083A141-2DE6-413A-BE89-8243D634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69" y="1253382"/>
            <a:ext cx="7148947" cy="4214729"/>
          </a:xfrm>
          <a:prstGeom prst="rect">
            <a:avLst/>
          </a:prstGeom>
        </p:spPr>
      </p:pic>
      <p:sp>
        <p:nvSpPr>
          <p:cNvPr id="10" name="Оквир за текст 9">
            <a:extLst>
              <a:ext uri="{FF2B5EF4-FFF2-40B4-BE49-F238E27FC236}">
                <a16:creationId xmlns:a16="http://schemas.microsoft.com/office/drawing/2014/main" id="{8618218F-A75E-4FEB-AE4A-F76A713DB083}"/>
              </a:ext>
            </a:extLst>
          </p:cNvPr>
          <p:cNvSpPr txBox="1"/>
          <p:nvPr/>
        </p:nvSpPr>
        <p:spPr>
          <a:xfrm>
            <a:off x="2190069" y="5623560"/>
            <a:ext cx="635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/>
              <a:t>Рад руског </a:t>
            </a:r>
            <a:r>
              <a:rPr lang="sr-Cyrl-RS" sz="1600" b="1" dirty="0" err="1"/>
              <a:t>умјетника</a:t>
            </a:r>
            <a:r>
              <a:rPr lang="sr-Cyrl-RS" sz="1600" b="1" dirty="0"/>
              <a:t> </a:t>
            </a:r>
            <a:r>
              <a:rPr lang="sr-Cyrl-RS" sz="1600" b="1" dirty="0" err="1"/>
              <a:t>Јаромира</a:t>
            </a:r>
            <a:r>
              <a:rPr lang="sr-Cyrl-RS" sz="1600" b="1" dirty="0"/>
              <a:t> </a:t>
            </a:r>
            <a:r>
              <a:rPr lang="sr-Cyrl-RS" sz="1600" b="1" dirty="0" err="1"/>
              <a:t>Великородова</a:t>
            </a:r>
            <a:r>
              <a:rPr lang="sr-Cyrl-RS" sz="1600" b="1" dirty="0"/>
              <a:t> – резбарење кипова старословенских божанстава.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1FE4C744-FABA-4C3A-B516-7B049F34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DF30-2A61-4F28-81DF-9E2CEC03A097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1740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5EAABEDD-CFBC-449F-8B03-49B92B11CD5F}"/>
              </a:ext>
            </a:extLst>
          </p:cNvPr>
          <p:cNvSpPr txBox="1"/>
          <p:nvPr/>
        </p:nvSpPr>
        <p:spPr>
          <a:xfrm>
            <a:off x="2459115" y="701336"/>
            <a:ext cx="703111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СВАКИ СЛОВЕНСКИ БОГ ВЕЗУЈЕ СЕ ЗА ОДРЕЂЕНИ МЈЕСЕЦ У ГОДИНИ.</a:t>
            </a:r>
          </a:p>
        </p:txBody>
      </p: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1691BCF9-BB1F-4FAB-8CC7-C04135214B31}"/>
              </a:ext>
            </a:extLst>
          </p:cNvPr>
          <p:cNvSpPr txBox="1"/>
          <p:nvPr/>
        </p:nvSpPr>
        <p:spPr>
          <a:xfrm>
            <a:off x="5477521" y="1690688"/>
            <a:ext cx="4598634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СВАРОГ - </a:t>
            </a:r>
            <a:r>
              <a:rPr lang="sr-Cyrl-RS" b="1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ЈАНУАР</a:t>
            </a:r>
            <a:r>
              <a:rPr lang="sr-Cyrl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r-Latn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sr-Latn-RS" b="1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stsl. Svarog</a:t>
            </a:r>
            <a:r>
              <a:rPr lang="sr-Cyrl-RS" b="1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ъ, </a:t>
            </a:r>
            <a:r>
              <a:rPr lang="sr-Latn-RS" b="1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Sovarog</a:t>
            </a:r>
            <a:r>
              <a:rPr lang="sr-Cyrl-RS" b="1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ъ</a:t>
            </a:r>
            <a:r>
              <a:rPr lang="sr-Cyrl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) словенски </a:t>
            </a:r>
            <a:r>
              <a:rPr lang="sr-Cyrl-RS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бог Сунца</a:t>
            </a:r>
            <a:r>
              <a:rPr lang="sr-Cyrl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који даје животну топлоту, као и кућног огњишта, а помиње се само на једном </a:t>
            </a:r>
            <a:r>
              <a:rPr lang="sr-Cyrl-RS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мјесту</a:t>
            </a:r>
            <a:r>
              <a:rPr lang="sr-Cyrl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у </a:t>
            </a:r>
            <a:r>
              <a:rPr lang="sr-Cyrl-RS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дјелу</a:t>
            </a:r>
            <a:r>
              <a:rPr lang="sr-Cyrl-RS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„Хроника“, византијског историчара Јована Малала.</a:t>
            </a:r>
            <a:endParaRPr lang="sr-Cyrl-RS" b="1" dirty="0"/>
          </a:p>
        </p:txBody>
      </p:sp>
      <p:pic>
        <p:nvPicPr>
          <p:cNvPr id="3" name="Слика 2">
            <a:extLst>
              <a:ext uri="{FF2B5EF4-FFF2-40B4-BE49-F238E27FC236}">
                <a16:creationId xmlns:a16="http://schemas.microsoft.com/office/drawing/2014/main" id="{46509BC9-9343-4E26-B6D6-3A90B3E4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375" y="1406879"/>
            <a:ext cx="2379587" cy="3564616"/>
          </a:xfrm>
          <a:prstGeom prst="rect">
            <a:avLst/>
          </a:prstGeom>
        </p:spPr>
      </p:pic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2FF65F0F-6323-4347-AD94-9EF7B0EE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C66-F6F3-4F9C-95C5-E69EE5E1A5A7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621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310E15A0-1415-48B9-B607-A04CC5BF01F9}"/>
              </a:ext>
            </a:extLst>
          </p:cNvPr>
          <p:cNvSpPr txBox="1"/>
          <p:nvPr/>
        </p:nvSpPr>
        <p:spPr>
          <a:xfrm>
            <a:off x="5983550" y="1171852"/>
            <a:ext cx="5370250" cy="34163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СТРИБОГ – </a:t>
            </a:r>
            <a:r>
              <a:rPr lang="sr-Cyrl-RS" b="1" dirty="0">
                <a:solidFill>
                  <a:srgbClr val="FFFF00"/>
                </a:solidFill>
              </a:rPr>
              <a:t>ФЕБРУАР</a:t>
            </a:r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b="1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sr-Latn-RS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stsl. Stribog</a:t>
            </a:r>
            <a:r>
              <a:rPr lang="sr-Cyrl-RS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ъ</a:t>
            </a:r>
            <a:r>
              <a:rPr lang="sr-Cyrl-RS" b="1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Verdana" panose="020B0604030504040204" pitchFamily="34" charset="0"/>
              </a:rPr>
              <a:t>),</a:t>
            </a:r>
          </a:p>
          <a:p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божанство у источној митологији. Сви </a:t>
            </a:r>
            <a:r>
              <a:rPr lang="sr-Cyrl-RS" b="1" dirty="0">
                <a:solidFill>
                  <a:srgbClr val="00B0F0"/>
                </a:solidFill>
                <a:latin typeface="Verdana" panose="020B0604030504040204" pitchFamily="34" charset="0"/>
              </a:rPr>
              <a:t>вјетрови</a:t>
            </a:r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 су названи </a:t>
            </a:r>
            <a:r>
              <a:rPr lang="sr-Cyrl-RS" b="1" dirty="0">
                <a:solidFill>
                  <a:srgbClr val="00B0F0"/>
                </a:solidFill>
                <a:latin typeface="Verdana" panose="020B0604030504040204" pitchFamily="34" charset="0"/>
              </a:rPr>
              <a:t>његовим унуцима.</a:t>
            </a:r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 Његова култна дрвена статуа помиње се међу киповима, који су стајали на </a:t>
            </a:r>
            <a:r>
              <a:rPr lang="sr-Cyrl-R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бријегу</a:t>
            </a:r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 у Кијеву, </a:t>
            </a:r>
            <a:r>
              <a:rPr lang="sr-Cyrl-R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гдје</a:t>
            </a:r>
            <a:r>
              <a:rPr lang="sr-Cyrl-R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 су пронађене и статуе Перуна, Хорса и Мокоша. Замишљен је као сиједи старац, који држи рог у рукама, којим буди вјетрове, своје унуке. Животиња, која је симболизовала Стрибога, био је орао.</a:t>
            </a:r>
            <a:endParaRPr lang="sr-Cyrl-R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Слика 5">
            <a:extLst>
              <a:ext uri="{FF2B5EF4-FFF2-40B4-BE49-F238E27FC236}">
                <a16:creationId xmlns:a16="http://schemas.microsoft.com/office/drawing/2014/main" id="{F1515965-BF70-4A52-A2B3-6EE28A05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948" y="1171852"/>
            <a:ext cx="2456202" cy="3810000"/>
          </a:xfrm>
          <a:prstGeom prst="rect">
            <a:avLst/>
          </a:prstGeom>
        </p:spPr>
      </p:pic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E7EC2842-C5F5-4C26-9FDB-3EDC002A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0BD3-587B-4895-84CA-294A9E97F8ED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607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7190082C-D046-427B-B3E8-0778D8673927}"/>
              </a:ext>
            </a:extLst>
          </p:cNvPr>
          <p:cNvSpPr txBox="1"/>
          <p:nvPr/>
        </p:nvSpPr>
        <p:spPr>
          <a:xfrm>
            <a:off x="5015143" y="1065320"/>
            <a:ext cx="6338657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tx1"/>
                </a:solidFill>
              </a:rPr>
              <a:t>БАБА </a:t>
            </a:r>
            <a:r>
              <a:rPr lang="sr-Cyrl-RS" b="1" dirty="0">
                <a:solidFill>
                  <a:srgbClr val="002060"/>
                </a:solidFill>
              </a:rPr>
              <a:t>или </a:t>
            </a:r>
            <a:r>
              <a:rPr lang="sr-Cyrl-RS" b="1" dirty="0">
                <a:solidFill>
                  <a:srgbClr val="FFFF00"/>
                </a:solidFill>
              </a:rPr>
              <a:t>МОРАНА</a:t>
            </a:r>
            <a:r>
              <a:rPr lang="sr-Cyrl-RS" b="1" dirty="0">
                <a:solidFill>
                  <a:srgbClr val="002060"/>
                </a:solidFill>
              </a:rPr>
              <a:t> - </a:t>
            </a:r>
            <a:r>
              <a:rPr lang="sr-Cyrl-R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МАРТ</a:t>
            </a:r>
            <a:r>
              <a:rPr lang="sr-Cyrl-RS" b="1" dirty="0">
                <a:solidFill>
                  <a:srgbClr val="002060"/>
                </a:solidFill>
              </a:rPr>
              <a:t>(Мора, Морена, </a:t>
            </a:r>
            <a:r>
              <a:rPr lang="sr-Cyrl-RS" b="1" dirty="0" err="1">
                <a:solidFill>
                  <a:srgbClr val="002060"/>
                </a:solidFill>
              </a:rPr>
              <a:t>Морана,Маржана</a:t>
            </a:r>
            <a:r>
              <a:rPr lang="sr-Cyrl-RS" b="1" dirty="0">
                <a:solidFill>
                  <a:srgbClr val="002060"/>
                </a:solidFill>
              </a:rPr>
              <a:t>), </a:t>
            </a:r>
            <a:r>
              <a:rPr lang="sr-Cyrl-RS" b="1" dirty="0">
                <a:solidFill>
                  <a:srgbClr val="C00000"/>
                </a:solidFill>
              </a:rPr>
              <a:t>симбол смрти и зиме</a:t>
            </a:r>
            <a:r>
              <a:rPr lang="sr-Cyrl-RS" b="1" dirty="0">
                <a:solidFill>
                  <a:srgbClr val="002060"/>
                </a:solidFill>
              </a:rPr>
              <a:t>. Појављује се у разним обличјима, најчешће као </a:t>
            </a:r>
            <a:r>
              <a:rPr lang="sr-Cyrl-RS" b="1" dirty="0" err="1">
                <a:solidFill>
                  <a:srgbClr val="002060"/>
                </a:solidFill>
              </a:rPr>
              <a:t>лијепа</a:t>
            </a:r>
            <a:r>
              <a:rPr lang="sr-Cyrl-RS" b="1" dirty="0">
                <a:solidFill>
                  <a:srgbClr val="002060"/>
                </a:solidFill>
              </a:rPr>
              <a:t> </a:t>
            </a:r>
            <a:r>
              <a:rPr lang="sr-Cyrl-RS" b="1" dirty="0" err="1">
                <a:solidFill>
                  <a:srgbClr val="002060"/>
                </a:solidFill>
              </a:rPr>
              <a:t>дјевојка</a:t>
            </a:r>
            <a:r>
              <a:rPr lang="sr-Cyrl-RS" b="1" dirty="0">
                <a:solidFill>
                  <a:srgbClr val="002060"/>
                </a:solidFill>
              </a:rPr>
              <a:t>, врло </a:t>
            </a:r>
            <a:r>
              <a:rPr lang="sr-Cyrl-RS" b="1" dirty="0" err="1">
                <a:solidFill>
                  <a:srgbClr val="002060"/>
                </a:solidFill>
              </a:rPr>
              <a:t>блиједа</a:t>
            </a:r>
            <a:r>
              <a:rPr lang="sr-Cyrl-RS" b="1" dirty="0">
                <a:solidFill>
                  <a:srgbClr val="002060"/>
                </a:solidFill>
              </a:rPr>
              <a:t>, са вучјим очњацима и канџама. Њен други лик је Баба Јага, ружна стара </a:t>
            </a:r>
            <a:r>
              <a:rPr lang="sr-Cyrl-RS" b="1" dirty="0" err="1">
                <a:solidFill>
                  <a:srgbClr val="002060"/>
                </a:solidFill>
              </a:rPr>
              <a:t>вјештица</a:t>
            </a:r>
            <a:r>
              <a:rPr lang="sr-Cyrl-RS" b="1" dirty="0">
                <a:solidFill>
                  <a:srgbClr val="002060"/>
                </a:solidFill>
              </a:rPr>
              <a:t>.</a:t>
            </a:r>
          </a:p>
          <a:p>
            <a:endParaRPr lang="sr-Cyrl-RS" dirty="0"/>
          </a:p>
        </p:txBody>
      </p:sp>
      <p:pic>
        <p:nvPicPr>
          <p:cNvPr id="3" name="Слика 2">
            <a:extLst>
              <a:ext uri="{FF2B5EF4-FFF2-40B4-BE49-F238E27FC236}">
                <a16:creationId xmlns:a16="http://schemas.microsoft.com/office/drawing/2014/main" id="{E890C01C-357B-4FA3-8AE4-15A16596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34" y="777998"/>
            <a:ext cx="2238375" cy="3810000"/>
          </a:xfrm>
          <a:prstGeom prst="rect">
            <a:avLst/>
          </a:prstGeom>
        </p:spPr>
      </p:pic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23E638EA-19FE-4CCA-BEBF-43BE70B6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15F-9B98-4D2F-840A-E160ED25CFEA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41070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5233671F-4EB2-4350-BE43-C3D20232ABE3}"/>
              </a:ext>
            </a:extLst>
          </p:cNvPr>
          <p:cNvSpPr txBox="1"/>
          <p:nvPr/>
        </p:nvSpPr>
        <p:spPr>
          <a:xfrm>
            <a:off x="5903650" y="772357"/>
            <a:ext cx="3542191" cy="29238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C00000"/>
                </a:solidFill>
              </a:rPr>
              <a:t>ВЕСНА </a:t>
            </a:r>
            <a:r>
              <a:rPr lang="sr-Cyrl-RS" dirty="0">
                <a:solidFill>
                  <a:srgbClr val="C00000"/>
                </a:solidFill>
              </a:rPr>
              <a:t>– </a:t>
            </a:r>
            <a:r>
              <a:rPr lang="sr-Cyrl-RS" b="1" dirty="0">
                <a:solidFill>
                  <a:srgbClr val="C00000"/>
                </a:solidFill>
              </a:rPr>
              <a:t>АПРИЛ</a:t>
            </a:r>
            <a:r>
              <a:rPr lang="sr-Cyrl-RS" dirty="0">
                <a:solidFill>
                  <a:srgbClr val="C00000"/>
                </a:solidFill>
              </a:rPr>
              <a:t>, богиња </a:t>
            </a:r>
            <a:r>
              <a:rPr lang="sr-Cyrl-RS" dirty="0">
                <a:solidFill>
                  <a:srgbClr val="FFFF00"/>
                </a:solidFill>
              </a:rPr>
              <a:t>прољећа</a:t>
            </a:r>
            <a:r>
              <a:rPr lang="sr-Cyrl-RS" dirty="0">
                <a:solidFill>
                  <a:srgbClr val="C00000"/>
                </a:solidFill>
              </a:rPr>
              <a:t> у старој словенској митологији. </a:t>
            </a:r>
            <a:r>
              <a:rPr lang="sr-Cyrl-RS" i="1" dirty="0">
                <a:solidFill>
                  <a:srgbClr val="C00000"/>
                </a:solidFill>
              </a:rPr>
              <a:t>Весна</a:t>
            </a:r>
            <a:r>
              <a:rPr lang="sr-Cyrl-RS" dirty="0">
                <a:solidFill>
                  <a:srgbClr val="C00000"/>
                </a:solidFill>
              </a:rPr>
              <a:t> на руском језику значи прољеће и младост.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Весну су Словени доживљавали као лијепу, насмијану младу дјевојку окићену вијенцима и у бијелој хаљини. Коса јој је била украшена цвјетним звонима. Имала је крупне очи. У доњем дијелу струка имала је велики цвјетни вијенац.</a:t>
            </a:r>
            <a:endParaRPr lang="sr-Cyrl-RS" dirty="0">
              <a:solidFill>
                <a:srgbClr val="C00000"/>
              </a:solidFill>
            </a:endParaRPr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3EACA792-E03E-4945-B0DF-14AE2CE5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89" y="534988"/>
            <a:ext cx="2857500" cy="3653690"/>
          </a:xfrm>
          <a:prstGeom prst="rect">
            <a:avLst/>
          </a:prstGeom>
        </p:spPr>
      </p:pic>
      <p:sp>
        <p:nvSpPr>
          <p:cNvPr id="6" name="Чувар места за датум 5">
            <a:extLst>
              <a:ext uri="{FF2B5EF4-FFF2-40B4-BE49-F238E27FC236}">
                <a16:creationId xmlns:a16="http://schemas.microsoft.com/office/drawing/2014/main" id="{FC63C583-2B77-446E-9AC9-1551EA41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BE3-FA77-4C9E-B6F1-23E35964E6F7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251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0811CC85-EE87-4957-B37A-2A8AEB30B493}"/>
              </a:ext>
            </a:extLst>
          </p:cNvPr>
          <p:cNvSpPr txBox="1"/>
          <p:nvPr/>
        </p:nvSpPr>
        <p:spPr>
          <a:xfrm>
            <a:off x="5832629" y="804908"/>
            <a:ext cx="41148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ЈАРОВИТ(ЈАРИЛО)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МАЈ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, бог </a:t>
            </a:r>
            <a:r>
              <a:rPr lang="sr-Cyrl-RS" dirty="0" err="1">
                <a:solidFill>
                  <a:srgbClr val="002060"/>
                </a:solidFill>
              </a:rPr>
              <a:t>прољећне</a:t>
            </a:r>
            <a:r>
              <a:rPr lang="sr-Cyrl-RS" dirty="0">
                <a:solidFill>
                  <a:srgbClr val="002060"/>
                </a:solidFill>
              </a:rPr>
              <a:t> вегетације и младости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. Понекад је повезан и са ратом. Замишљен је као </a:t>
            </a:r>
            <a:r>
              <a:rPr lang="sr-Cyrl-RS" dirty="0" err="1">
                <a:solidFill>
                  <a:schemeClr val="accent6">
                    <a:lumMod val="50000"/>
                  </a:schemeClr>
                </a:solidFill>
              </a:rPr>
              <a:t>лијеп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 младић, који јаше на бијелом коњу, босоног, окићен пољским </a:t>
            </a:r>
            <a:r>
              <a:rPr lang="sr-Cyrl-RS" dirty="0" err="1">
                <a:solidFill>
                  <a:schemeClr val="accent6">
                    <a:lumMod val="50000"/>
                  </a:schemeClr>
                </a:solidFill>
              </a:rPr>
              <a:t>цвијећем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, јахали су на бијелим коњима. Њему, у част, прављене су лутке од сламе, које су називане његовим именом.</a:t>
            </a:r>
          </a:p>
        </p:txBody>
      </p:sp>
      <p:pic>
        <p:nvPicPr>
          <p:cNvPr id="3" name="Слика 2">
            <a:extLst>
              <a:ext uri="{FF2B5EF4-FFF2-40B4-BE49-F238E27FC236}">
                <a16:creationId xmlns:a16="http://schemas.microsoft.com/office/drawing/2014/main" id="{7F271E74-DF74-4D4A-BCF0-21905B00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59" y="804908"/>
            <a:ext cx="2148119" cy="3810000"/>
          </a:xfrm>
          <a:prstGeom prst="rect">
            <a:avLst/>
          </a:prstGeom>
        </p:spPr>
      </p:pic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64421D7F-CAAE-409B-986D-F933589B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8249-F913-4868-B503-D4D0DAD3E07D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711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3" name="Слика 2">
            <a:extLst>
              <a:ext uri="{FF2B5EF4-FFF2-40B4-BE49-F238E27FC236}">
                <a16:creationId xmlns:a16="http://schemas.microsoft.com/office/drawing/2014/main" id="{EF684FDC-24FA-4FB7-A4BA-A93889A1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94" y="365125"/>
            <a:ext cx="2637455" cy="4384428"/>
          </a:xfrm>
          <a:prstGeom prst="rect">
            <a:avLst/>
          </a:prstGeom>
        </p:spPr>
      </p:pic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1CE6B4B1-D1F9-4EBC-B718-F9DCD71A90C2}"/>
              </a:ext>
            </a:extLst>
          </p:cNvPr>
          <p:cNvSpPr txBox="1"/>
          <p:nvPr/>
        </p:nvSpPr>
        <p:spPr>
          <a:xfrm>
            <a:off x="2511594" y="4864963"/>
            <a:ext cx="263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Свентовитов идол из 9. или 10. века, откривен у </a:t>
            </a:r>
            <a:r>
              <a:rPr lang="ru-RU" sz="1200" b="1" dirty="0">
                <a:solidFill>
                  <a:srgbClr val="0B0080"/>
                </a:solidFill>
                <a:latin typeface="Arial" panose="020B0604020202020204" pitchFamily="34" charset="0"/>
              </a:rPr>
              <a:t>Волину 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1974. године.</a:t>
            </a:r>
            <a:endParaRPr lang="sr-Cyrl-RS" sz="1200" dirty="0"/>
          </a:p>
        </p:txBody>
      </p:sp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id="{A9A9635C-3D87-4F01-B651-241A0004BA41}"/>
              </a:ext>
            </a:extLst>
          </p:cNvPr>
          <p:cNvSpPr txBox="1"/>
          <p:nvPr/>
        </p:nvSpPr>
        <p:spPr>
          <a:xfrm>
            <a:off x="5459767" y="452761"/>
            <a:ext cx="5113538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СВЕТОВИД ИЛИ 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Свентовит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ЈУН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(први дио имена, </a:t>
            </a:r>
            <a:r>
              <a:rPr lang="ru-RU" sz="16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swant-/svęt-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се може интерпретирати као моћан, снажан, док би суфикс </a:t>
            </a:r>
            <a:r>
              <a:rPr lang="ru-RU" sz="16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-wit/-vit ,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према поређењу са ријечју витез, могао је значити ратник, господар или победник. Други елеменат је заступљен код богова прибалтичких Словена (нпр.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Јаровит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Рујевит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Поревит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), а у исто вријеме је заступљен као први члан или наставак у неким словенским именима (нпр.Витољуб, Витомир, Људевит, Добровит). Овако преведено, његово име би могло значити "моћни побједник" што указује на његову природу као бога рата.</a:t>
            </a:r>
            <a:endParaRPr lang="sr-Cyrl-RS" sz="1600" dirty="0">
              <a:solidFill>
                <a:srgbClr val="002060"/>
              </a:solidFill>
            </a:endParaRPr>
          </a:p>
        </p:txBody>
      </p:sp>
      <p:sp>
        <p:nvSpPr>
          <p:cNvPr id="6" name="Чувар места за датум 5">
            <a:extLst>
              <a:ext uri="{FF2B5EF4-FFF2-40B4-BE49-F238E27FC236}">
                <a16:creationId xmlns:a16="http://schemas.microsoft.com/office/drawing/2014/main" id="{B227BF3A-50EC-4808-9DE5-287699E1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0B2F-7225-4329-AA8A-3CCB438FB99C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307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D389F52A-3CC6-4AFC-8B5B-E9E806C273EC}"/>
              </a:ext>
            </a:extLst>
          </p:cNvPr>
          <p:cNvSpPr txBox="1"/>
          <p:nvPr/>
        </p:nvSpPr>
        <p:spPr>
          <a:xfrm>
            <a:off x="5699464" y="1225118"/>
            <a:ext cx="4882719" cy="34163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4">
                    <a:lumMod val="50000"/>
                  </a:schemeClr>
                </a:solidFill>
              </a:rPr>
              <a:t>ЛАДА – ЈУЛ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</a:rPr>
              <a:t>(богиња </a:t>
            </a:r>
            <a:r>
              <a:rPr lang="sr-Cyrl-RS" dirty="0" err="1">
                <a:solidFill>
                  <a:srgbClr val="FF0000"/>
                </a:solidFill>
              </a:rPr>
              <a:t>љета</a:t>
            </a:r>
            <a:r>
              <a:rPr lang="sr-Cyrl-RS" dirty="0">
                <a:solidFill>
                  <a:srgbClr val="FF0000"/>
                </a:solidFill>
              </a:rPr>
              <a:t>, љубави и </a:t>
            </a:r>
            <a:r>
              <a:rPr lang="sr-Cyrl-RS" dirty="0" err="1">
                <a:solidFill>
                  <a:srgbClr val="FF0000"/>
                </a:solidFill>
              </a:rPr>
              <a:t>љепоте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</a:rPr>
              <a:t>из старословенске митологије). По </a:t>
            </a:r>
            <a:r>
              <a:rPr lang="sr-Cyrl-RS" dirty="0" err="1">
                <a:solidFill>
                  <a:schemeClr val="accent4">
                    <a:lumMod val="50000"/>
                  </a:schemeClr>
                </a:solidFill>
              </a:rPr>
              <a:t>вјеровању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</a:rPr>
              <a:t> старих Словена, она живи у другом </a:t>
            </a:r>
            <a:r>
              <a:rPr lang="sr-Cyrl-RS" dirty="0" err="1">
                <a:solidFill>
                  <a:schemeClr val="accent4">
                    <a:lumMod val="50000"/>
                  </a:schemeClr>
                </a:solidFill>
              </a:rPr>
              <a:t>свијету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</a:rPr>
              <a:t>, по имену </a:t>
            </a:r>
            <a:r>
              <a:rPr lang="sr-Cyrl-RS" dirty="0" err="1">
                <a:solidFill>
                  <a:schemeClr val="accent4">
                    <a:lumMod val="50000"/>
                  </a:schemeClr>
                </a:solidFill>
              </a:rPr>
              <a:t>Ириј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</a:rPr>
              <a:t>, до прољећа, а онда се буди носећи са собом прољеће. Име ове богиње помиње се први пут у периоду ренесансе, када су словенски историчари, под утицајима њихових француских, италијанских, њемачких колега почели да показују јак интерес за античку митологију. Неки од њих, посебно чешки и пољски историчари покушали су да изграде заборављени словенски пантеон богова.</a:t>
            </a:r>
          </a:p>
        </p:txBody>
      </p:sp>
      <p:pic>
        <p:nvPicPr>
          <p:cNvPr id="9" name="Слика 8">
            <a:extLst>
              <a:ext uri="{FF2B5EF4-FFF2-40B4-BE49-F238E27FC236}">
                <a16:creationId xmlns:a16="http://schemas.microsoft.com/office/drawing/2014/main" id="{F2E1FA71-4FD6-4983-A27B-CEFEFAB9A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25" y="1074738"/>
            <a:ext cx="2345139" cy="3810000"/>
          </a:xfrm>
          <a:prstGeom prst="rect">
            <a:avLst/>
          </a:prstGeom>
        </p:spPr>
      </p:pic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6A17A266-3AE1-4422-B140-9F34487E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A7AA-D777-45E4-89BC-3D0C314F571F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299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63D5ADE4-861D-4454-85AD-49D7225B62F3}"/>
              </a:ext>
            </a:extLst>
          </p:cNvPr>
          <p:cNvSpPr txBox="1"/>
          <p:nvPr/>
        </p:nvSpPr>
        <p:spPr>
          <a:xfrm>
            <a:off x="5317724" y="878889"/>
            <a:ext cx="4114800" cy="20313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tx2">
                    <a:lumMod val="50000"/>
                  </a:schemeClr>
                </a:solidFill>
              </a:rPr>
              <a:t>ПЕРУН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sr-Latn-RS" b="0" i="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stsl. Perun</a:t>
            </a:r>
            <a:r>
              <a:rPr lang="sr-Cyrl-RS" b="0" i="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ъ)- </a:t>
            </a:r>
            <a:r>
              <a:rPr lang="sr-Cyrl-RS" b="1" dirty="0">
                <a:solidFill>
                  <a:schemeClr val="accent4"/>
                </a:solidFill>
              </a:rPr>
              <a:t>АВГУСТ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, словенски </a:t>
            </a:r>
            <a:r>
              <a:rPr lang="sr-Cyrl-RS" dirty="0">
                <a:solidFill>
                  <a:schemeClr val="accent4"/>
                </a:solidFill>
              </a:rPr>
              <a:t>бог неба и непогода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, бог громовник, нека врста словенског Зевса, коме су се стари Словени често обраћали током суше. Његов дан је био четвртак, а посвећени су му Храст и перуника (божур или богиша).</a:t>
            </a:r>
          </a:p>
        </p:txBody>
      </p:sp>
      <p:pic>
        <p:nvPicPr>
          <p:cNvPr id="8" name="Слика 7">
            <a:extLst>
              <a:ext uri="{FF2B5EF4-FFF2-40B4-BE49-F238E27FC236}">
                <a16:creationId xmlns:a16="http://schemas.microsoft.com/office/drawing/2014/main" id="{95F80A9F-8607-4211-AAAC-ACCDF9F2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49" y="878889"/>
            <a:ext cx="2395214" cy="3810000"/>
          </a:xfrm>
          <a:prstGeom prst="rect">
            <a:avLst/>
          </a:prstGeom>
        </p:spPr>
      </p:pic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55345D7B-BEC4-43E5-AF90-894E4AF30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446-DF04-47B9-B71C-C3BBA9ECC38E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855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32A3262B-A6E1-4C7A-8A8B-189A195126EC}"/>
              </a:ext>
            </a:extLst>
          </p:cNvPr>
          <p:cNvSpPr txBox="1"/>
          <p:nvPr/>
        </p:nvSpPr>
        <p:spPr>
          <a:xfrm>
            <a:off x="5193436" y="1211264"/>
            <a:ext cx="3888419" cy="20313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sr-Cyrl-RS" b="1" dirty="0">
                <a:solidFill>
                  <a:schemeClr val="tx2">
                    <a:lumMod val="50000"/>
                  </a:schemeClr>
                </a:solidFill>
              </a:rPr>
              <a:t>ЖИВА или СИВА </a:t>
            </a:r>
            <a:r>
              <a:rPr lang="sr-Cyrl-RS" dirty="0">
                <a:solidFill>
                  <a:srgbClr val="FF0000"/>
                </a:solidFill>
              </a:rPr>
              <a:t>СЕПТЕМБАР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 (богиња </a:t>
            </a:r>
            <a:r>
              <a:rPr lang="sr-Cyrl-RS" dirty="0">
                <a:solidFill>
                  <a:srgbClr val="FF0000"/>
                </a:solidFill>
              </a:rPr>
              <a:t>живота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). На глави је имала украс, који је </a:t>
            </a:r>
            <a:r>
              <a:rPr lang="sr-Cyrl-RS" dirty="0" err="1">
                <a:solidFill>
                  <a:schemeClr val="tx2">
                    <a:lumMod val="50000"/>
                  </a:schemeClr>
                </a:solidFill>
              </a:rPr>
              <a:t>подсјећао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 на сунчеве зраке, била је огрнута лаким огртачем, голих груди и рамена. У </a:t>
            </a:r>
            <a:r>
              <a:rPr lang="sr-Cyrl-RS" dirty="0" err="1">
                <a:solidFill>
                  <a:schemeClr val="tx2">
                    <a:lumMod val="50000"/>
                  </a:schemeClr>
                </a:solidFill>
              </a:rPr>
              <a:t>лијевој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 руци држала је класје жита, у десној воћку сличну јабуци. </a:t>
            </a:r>
          </a:p>
        </p:txBody>
      </p:sp>
      <p:pic>
        <p:nvPicPr>
          <p:cNvPr id="8" name="Слика 7">
            <a:extLst>
              <a:ext uri="{FF2B5EF4-FFF2-40B4-BE49-F238E27FC236}">
                <a16:creationId xmlns:a16="http://schemas.microsoft.com/office/drawing/2014/main" id="{766BC964-A4BF-41F0-A40D-B981754D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54" y="1074738"/>
            <a:ext cx="2087501" cy="3810000"/>
          </a:xfrm>
          <a:prstGeom prst="rect">
            <a:avLst/>
          </a:prstGeom>
        </p:spPr>
      </p:pic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1577C1A8-C3CF-4304-B05C-039D04E2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8210-18EA-4F30-8A17-9D6F453A8A9D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33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mph" presetSubtype="0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  <p:bldP spid="7" grpId="1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3" name="Слика 2">
            <a:extLst>
              <a:ext uri="{FF2B5EF4-FFF2-40B4-BE49-F238E27FC236}">
                <a16:creationId xmlns:a16="http://schemas.microsoft.com/office/drawing/2014/main" id="{35F3CB57-5133-4D26-965E-D3DC097DA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65" y="955829"/>
            <a:ext cx="2516819" cy="3810000"/>
          </a:xfrm>
          <a:prstGeom prst="rect">
            <a:avLst/>
          </a:prstGeom>
        </p:spPr>
      </p:pic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40145A26-25EF-493D-A6F0-85249BD17FBF}"/>
              </a:ext>
            </a:extLst>
          </p:cNvPr>
          <p:cNvSpPr txBox="1"/>
          <p:nvPr/>
        </p:nvSpPr>
        <p:spPr>
          <a:xfrm>
            <a:off x="5175681" y="1020932"/>
            <a:ext cx="4314547" cy="25853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Above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ВЕЛЕС или ВОЛОС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stsl. Veles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ъ, </a:t>
            </a:r>
            <a:r>
              <a:rPr lang="sr-Latn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Volos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ъ)- </a:t>
            </a:r>
            <a:r>
              <a:rPr lang="sr-Cyrl-RS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ОКТОБАР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, словенски бог поља, пашњака и шума, односно </a:t>
            </a:r>
            <a:r>
              <a:rPr lang="sr-Cyrl-RS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усјева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, стоке и дивљих </a:t>
            </a:r>
            <a:r>
              <a:rPr lang="sr-Cyrl-RS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животиња.Његов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животињски пандан је </a:t>
            </a:r>
            <a:r>
              <a:rPr lang="sr-Cyrl-RS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медвјед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, неки аутори га сматрају словенским богом подземног </a:t>
            </a:r>
            <a:r>
              <a:rPr lang="sr-Cyrl-RS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свијета</a:t>
            </a:r>
            <a:r>
              <a:rPr lang="sr-Cyrl-RS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, а неки му приписују и заштиту поезије.</a:t>
            </a:r>
            <a:endParaRPr lang="sr-Cyrl-R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Чувар места за датум 5">
            <a:extLst>
              <a:ext uri="{FF2B5EF4-FFF2-40B4-BE49-F238E27FC236}">
                <a16:creationId xmlns:a16="http://schemas.microsoft.com/office/drawing/2014/main" id="{E106A38D-DD56-4019-BF08-825ECCF6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1FF0-B689-4A40-B28B-6C528DEBEE29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945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11" name="Правоугаоник 10">
            <a:extLst>
              <a:ext uri="{FF2B5EF4-FFF2-40B4-BE49-F238E27FC236}">
                <a16:creationId xmlns:a16="http://schemas.microsoft.com/office/drawing/2014/main" id="{2DABE879-4EA4-4E9D-A344-C7F53339920B}"/>
              </a:ext>
            </a:extLst>
          </p:cNvPr>
          <p:cNvSpPr/>
          <p:nvPr/>
        </p:nvSpPr>
        <p:spPr>
          <a:xfrm>
            <a:off x="1268486" y="690479"/>
            <a:ext cx="1050441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Основни подаци:</a:t>
            </a:r>
          </a:p>
          <a:p>
            <a:pPr algn="ctr"/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-мирољубиво племе, бучни и весели, гостољубиви;</a:t>
            </a:r>
          </a:p>
          <a:p>
            <a:pPr marL="571500" indent="-571500" algn="ctr">
              <a:buFontTx/>
              <a:buChar char="-"/>
            </a:pP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снажни, </a:t>
            </a:r>
            <a:r>
              <a:rPr lang="sr-Cyrl-R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лијепо</a:t>
            </a: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грађени, риђокоси;</a:t>
            </a:r>
          </a:p>
          <a:p>
            <a:pPr marL="571500" indent="-571500" algn="ctr">
              <a:buFontTx/>
              <a:buChar char="-"/>
            </a:pPr>
            <a:r>
              <a:rPr lang="sr-Cyrl-R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вољели</a:t>
            </a: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су воду, вино, </a:t>
            </a:r>
            <a:r>
              <a:rPr lang="sr-Cyrl-R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пјесму</a:t>
            </a: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sr-Cyrl-R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свјетло</a:t>
            </a: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ватру;</a:t>
            </a:r>
          </a:p>
          <a:p>
            <a:pPr marL="571500" indent="-571500" algn="ctr">
              <a:buFontTx/>
              <a:buChar char="-"/>
            </a:pP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бавили су се сточарством, углавном;</a:t>
            </a:r>
          </a:p>
          <a:p>
            <a:pPr marL="571500" indent="-571500" algn="ctr">
              <a:buFontTx/>
              <a:buChar char="-"/>
            </a:pP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нису познати као освајачи;</a:t>
            </a:r>
          </a:p>
          <a:p>
            <a:pPr marL="571500" indent="-571500" algn="ctr">
              <a:buFontTx/>
              <a:buChar char="-"/>
            </a:pPr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трагали су за бољим животом…  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092077B6-8913-45B1-A7D5-89F0A303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73F-2E97-45E9-8E59-DDA4AB6B2A14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715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6" name="Слика 5">
            <a:extLst>
              <a:ext uri="{FF2B5EF4-FFF2-40B4-BE49-F238E27FC236}">
                <a16:creationId xmlns:a16="http://schemas.microsoft.com/office/drawing/2014/main" id="{7B4D7152-3AA2-4221-BC57-600098AAB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343" y="707254"/>
            <a:ext cx="2857500" cy="3810000"/>
          </a:xfrm>
          <a:prstGeom prst="rect">
            <a:avLst/>
          </a:prstGeo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DC7905F4-ECFF-481D-A294-8E456CE5C744}"/>
              </a:ext>
            </a:extLst>
          </p:cNvPr>
          <p:cNvSpPr txBox="1"/>
          <p:nvPr/>
        </p:nvSpPr>
        <p:spPr>
          <a:xfrm>
            <a:off x="2483343" y="4643021"/>
            <a:ext cx="227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Кип </a:t>
            </a:r>
            <a:r>
              <a:rPr lang="sr-Cyrl-RS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Радгоста</a:t>
            </a:r>
            <a:r>
              <a:rPr lang="sr-Cyrl-R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 </a:t>
            </a:r>
            <a:r>
              <a:rPr lang="sr-Cyrl-RS" sz="1400" u="sng" dirty="0">
                <a:solidFill>
                  <a:srgbClr val="0B0080"/>
                </a:solidFill>
                <a:latin typeface="Arial" panose="020B0604020202020204" pitchFamily="34" charset="0"/>
              </a:rPr>
              <a:t>Моравији</a:t>
            </a:r>
            <a:endParaRPr lang="sr-Cyrl-RS" sz="1400" dirty="0"/>
          </a:p>
        </p:txBody>
      </p:sp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id="{BD816551-6B32-4827-A9B4-205EE1BA229E}"/>
              </a:ext>
            </a:extLst>
          </p:cNvPr>
          <p:cNvSpPr txBox="1"/>
          <p:nvPr/>
        </p:nvSpPr>
        <p:spPr>
          <a:xfrm>
            <a:off x="5592932" y="887767"/>
            <a:ext cx="5329068" cy="236988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Cyrl-RS" b="1" dirty="0"/>
              <a:t>РАДГОСТ – НОВЕМБАР </a:t>
            </a:r>
            <a:r>
              <a:rPr lang="sr-Cyrl-RS" dirty="0"/>
              <a:t>(словенски бог 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домаћинства односно заштитник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куће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укућана и њиховог напретка. У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германским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хроникама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сачувани су описи његовог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храма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кумира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у </a:t>
            </a:r>
            <a:r>
              <a:rPr lang="ru-RU" sz="1600" dirty="0">
                <a:solidFill>
                  <a:srgbClr val="A55858"/>
                </a:solidFill>
                <a:latin typeface="Arial" panose="020B0604020202020204" pitchFamily="34" charset="0"/>
              </a:rPr>
              <a:t>Ретри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међу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полапским Словенима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Радгост је на основу имена и обичаја гостопримства међу Словенима био бог који је пружао сигурност и заштиту дому и укућанима у замену за указивање гостопримства (поштовања) путницима намерницима (боговима).</a:t>
            </a:r>
            <a:endParaRPr lang="sr-Cyrl-RS" dirty="0"/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20B2CBC6-7852-4A33-82BD-817963C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5AEE-09C5-45D7-95A3-E90E0A7E45AC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7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3" name="Слика 2">
            <a:extLst>
              <a:ext uri="{FF2B5EF4-FFF2-40B4-BE49-F238E27FC236}">
                <a16:creationId xmlns:a16="http://schemas.microsoft.com/office/drawing/2014/main" id="{B22BC6ED-4368-410B-98F4-0DC64B3B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86" y="930507"/>
            <a:ext cx="1296001" cy="3093012"/>
          </a:xfrm>
          <a:prstGeom prst="rect">
            <a:avLst/>
          </a:prstGeom>
        </p:spPr>
      </p:pic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C0DD80C7-1664-4419-8AE1-74D74FDD7C6E}"/>
              </a:ext>
            </a:extLst>
          </p:cNvPr>
          <p:cNvSpPr txBox="1"/>
          <p:nvPr/>
        </p:nvSpPr>
        <p:spPr>
          <a:xfrm>
            <a:off x="4038600" y="1027906"/>
            <a:ext cx="4114800" cy="2862322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ВОДЕН – ДЕЦЕМБАР </a:t>
            </a:r>
            <a:r>
              <a:rPr lang="sr-Cyrl-RS" dirty="0">
                <a:solidFill>
                  <a:srgbClr val="FF0000"/>
                </a:solidFill>
              </a:rPr>
              <a:t>(бог </a:t>
            </a:r>
            <a:r>
              <a:rPr lang="sr-Cyrl-RS" dirty="0">
                <a:solidFill>
                  <a:srgbClr val="FFFF00"/>
                </a:solidFill>
              </a:rPr>
              <a:t>таласа и дуге</a:t>
            </a:r>
            <a:r>
              <a:rPr lang="sr-Cyrl-RS" dirty="0">
                <a:solidFill>
                  <a:srgbClr val="FF0000"/>
                </a:solidFill>
              </a:rPr>
              <a:t>) заштитник је воде, морнара и </a:t>
            </a:r>
            <a:r>
              <a:rPr lang="sr-Cyrl-RS" dirty="0" err="1">
                <a:solidFill>
                  <a:srgbClr val="FF0000"/>
                </a:solidFill>
              </a:rPr>
              <a:t>рибара.Поред</a:t>
            </a:r>
            <a:r>
              <a:rPr lang="sr-Cyrl-RS" dirty="0">
                <a:solidFill>
                  <a:srgbClr val="FF0000"/>
                </a:solidFill>
              </a:rPr>
              <a:t> храмова, у славу Водена, </a:t>
            </a:r>
            <a:r>
              <a:rPr lang="sr-Cyrl-RS" dirty="0" err="1">
                <a:solidFill>
                  <a:srgbClr val="FF0000"/>
                </a:solidFill>
              </a:rPr>
              <a:t>вјерници</a:t>
            </a:r>
            <a:r>
              <a:rPr lang="sr-Cyrl-RS" dirty="0">
                <a:solidFill>
                  <a:srgbClr val="FF0000"/>
                </a:solidFill>
              </a:rPr>
              <a:t> су се окупљали на изворима, језерима и обалама мора, </a:t>
            </a:r>
            <a:r>
              <a:rPr lang="sr-Cyrl-RS" dirty="0" err="1">
                <a:solidFill>
                  <a:srgbClr val="FF0000"/>
                </a:solidFill>
              </a:rPr>
              <a:t>ријека</a:t>
            </a:r>
            <a:r>
              <a:rPr lang="sr-Cyrl-RS" dirty="0">
                <a:solidFill>
                  <a:srgbClr val="FF0000"/>
                </a:solidFill>
              </a:rPr>
              <a:t> и </a:t>
            </a:r>
            <a:r>
              <a:rPr lang="sr-Cyrl-RS" dirty="0" err="1">
                <a:solidFill>
                  <a:srgbClr val="FF0000"/>
                </a:solidFill>
              </a:rPr>
              <a:t>потока.Водена</a:t>
            </a:r>
            <a:r>
              <a:rPr lang="sr-Cyrl-RS" dirty="0">
                <a:solidFill>
                  <a:srgbClr val="FF0000"/>
                </a:solidFill>
              </a:rPr>
              <a:t> су симболизовали таласи и дуга, а од животиња: риба, јелен и </a:t>
            </a:r>
            <a:r>
              <a:rPr lang="sr-Cyrl-RS" dirty="0" err="1">
                <a:solidFill>
                  <a:srgbClr val="FF0000"/>
                </a:solidFill>
              </a:rPr>
              <a:t>лептир.Његове</a:t>
            </a:r>
            <a:r>
              <a:rPr lang="sr-Cyrl-RS" dirty="0">
                <a:solidFill>
                  <a:srgbClr val="FF0000"/>
                </a:solidFill>
              </a:rPr>
              <a:t> биљке су: врба, печурке, папрат, зова, босиљак и </a:t>
            </a:r>
            <a:r>
              <a:rPr lang="sr-Cyrl-RS" dirty="0" err="1">
                <a:solidFill>
                  <a:srgbClr val="FF0000"/>
                </a:solidFill>
              </a:rPr>
              <a:t>бријест</a:t>
            </a:r>
            <a:r>
              <a:rPr lang="sr-Cyrl-R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Чувар места за датум 5">
            <a:extLst>
              <a:ext uri="{FF2B5EF4-FFF2-40B4-BE49-F238E27FC236}">
                <a16:creationId xmlns:a16="http://schemas.microsoft.com/office/drawing/2014/main" id="{646CE782-341B-4399-A7D0-6B8ADD31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6A96-A3ED-4AD6-BD1B-2B25AEF8DAE7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911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9C3B84F-A90E-4CFC-891C-A21B9CB8640B}"/>
              </a:ext>
            </a:extLst>
          </p:cNvPr>
          <p:cNvSpPr txBox="1"/>
          <p:nvPr/>
        </p:nvSpPr>
        <p:spPr>
          <a:xfrm>
            <a:off x="2379216" y="594804"/>
            <a:ext cx="4616388" cy="3785652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Религија Срба била је дио опште вјере Старих Словена, тј. веровали су у бројна божанства која управљају природом и људима. Претпоставља се да су поштовали исте богове као остали Словени, да је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Перун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могао бити врховни бог и код Срба прије примања хришћанства. Ипак, како је посебно обожаван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Свентовит/Световид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код Словена и Срба између Балтичког мора и ријеке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Лабе/Елбе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слично је могло бити и код Срба на Балкану. Постоји претпоставка да је његово најважније светилиште било на острву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Брач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на Видовој Гори, а то одговара светилишту на узвишењу Витов/Видов на острву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Рујан/Риген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код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Словена у Полабљу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sr-Cyrl-RS" sz="1600" dirty="0"/>
          </a:p>
        </p:txBody>
      </p:sp>
      <p:pic>
        <p:nvPicPr>
          <p:cNvPr id="3" name="Слика 2">
            <a:extLst>
              <a:ext uri="{FF2B5EF4-FFF2-40B4-BE49-F238E27FC236}">
                <a16:creationId xmlns:a16="http://schemas.microsoft.com/office/drawing/2014/main" id="{8DE5EF9A-9567-48C7-BCFB-D8C6389D3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945" y="761354"/>
            <a:ext cx="4170635" cy="3121261"/>
          </a:xfrm>
          <a:prstGeom prst="rect">
            <a:avLst/>
          </a:prstGeom>
        </p:spPr>
      </p:pic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1B5FD289-1F18-4C41-8512-C6950CAD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DABA-E2ED-4A64-BC89-4A9EE17E53C7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033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48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1EAE0743-9B72-4275-8ECA-EDAF91791947}"/>
              </a:ext>
            </a:extLst>
          </p:cNvPr>
          <p:cNvSpPr txBox="1"/>
          <p:nvPr/>
        </p:nvSpPr>
        <p:spPr>
          <a:xfrm>
            <a:off x="2441359" y="692458"/>
            <a:ext cx="4376691" cy="37856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Код Срба је нарочито био јак култ дрвећа (посебно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липа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dirty="0">
                <a:solidFill>
                  <a:srgbClr val="A55858"/>
                </a:solidFill>
                <a:latin typeface="Arial" panose="020B0604020202020204" pitchFamily="34" charset="0"/>
              </a:rPr>
              <a:t>лијеска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храст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и биљака, што је добрим дијелом сачувано и након примања хришћанства. Манастири названи по именима дрвећа, као што су </a:t>
            </a:r>
            <a:r>
              <a:rPr lang="ru-RU" sz="1600" u="sng" dirty="0">
                <a:solidFill>
                  <a:srgbClr val="0B0080"/>
                </a:solidFill>
                <a:latin typeface="Arial" panose="020B0604020202020204" pitchFamily="34" charset="0"/>
              </a:rPr>
              <a:t>Грабовац</a:t>
            </a:r>
            <a:r>
              <a:rPr lang="ru-RU" sz="1600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u="sng" dirty="0">
                <a:solidFill>
                  <a:srgbClr val="0B0080"/>
                </a:solidFill>
                <a:latin typeface="Arial" panose="020B0604020202020204" pitchFamily="34" charset="0"/>
              </a:rPr>
              <a:t>Крушедол</a:t>
            </a:r>
            <a:r>
              <a:rPr lang="ru-RU" sz="1600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u="sng" dirty="0">
                <a:solidFill>
                  <a:srgbClr val="0B0080"/>
                </a:solidFill>
                <a:latin typeface="Arial" panose="020B0604020202020204" pitchFamily="34" charset="0"/>
              </a:rPr>
              <a:t>Ораховица</a:t>
            </a:r>
            <a:r>
              <a:rPr lang="ru-RU" sz="1600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 други, по свој прилици су замијенили старинска претхришћанска светилишта, која су се налазили у светим шумама и гајевима. Храст је у старим индоевропским религијама познато дрво бога громовника.Код Срба се и данас користи за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бадњаке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 стари обичај да се под храстом одржавају зборови је и у вези са вјерским уважењем тога дрвета.</a:t>
            </a:r>
            <a:endParaRPr lang="sr-Cyrl-RS" sz="1600" dirty="0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6B8493DC-FC72-4948-BA8F-047E7D48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25" y="772160"/>
            <a:ext cx="4114800" cy="3705950"/>
          </a:xfrm>
          <a:prstGeom prst="rect">
            <a:avLst/>
          </a:prstGeom>
        </p:spPr>
      </p:pic>
      <p:sp>
        <p:nvSpPr>
          <p:cNvPr id="6" name="Чувар места за датум 5">
            <a:extLst>
              <a:ext uri="{FF2B5EF4-FFF2-40B4-BE49-F238E27FC236}">
                <a16:creationId xmlns:a16="http://schemas.microsoft.com/office/drawing/2014/main" id="{A676E28A-7A0F-4288-A1F9-0B600AA9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479F-B85B-4D63-80E8-7071160C8186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586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58D6A03D-EA8B-4E45-AF5E-3F580607B6E5}"/>
              </a:ext>
            </a:extLst>
          </p:cNvPr>
          <p:cNvSpPr txBox="1"/>
          <p:nvPr/>
        </p:nvSpPr>
        <p:spPr>
          <a:xfrm>
            <a:off x="3284737" y="506027"/>
            <a:ext cx="6427433" cy="34163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u="sng" dirty="0">
                <a:solidFill>
                  <a:srgbClr val="C00000"/>
                </a:solidFill>
              </a:rPr>
              <a:t>СТАРИ СРПСКИ КАЛЕНДАР</a:t>
            </a:r>
          </a:p>
          <a:p>
            <a:endParaRPr lang="sr-Cyrl-RS" sz="2000" dirty="0">
              <a:solidFill>
                <a:srgbClr val="C00000"/>
              </a:solidFill>
            </a:endParaRPr>
          </a:p>
          <a:p>
            <a:r>
              <a:rPr lang="sr-Cyrl-RS" sz="2000" i="1" dirty="0">
                <a:solidFill>
                  <a:srgbClr val="C00000"/>
                </a:solidFill>
              </a:rPr>
              <a:t>Јануар</a:t>
            </a:r>
            <a:r>
              <a:rPr lang="sr-Cyrl-RS" sz="2000" dirty="0">
                <a:solidFill>
                  <a:srgbClr val="C00000"/>
                </a:solidFill>
              </a:rPr>
              <a:t> </a:t>
            </a:r>
            <a:r>
              <a:rPr lang="sr-Cyrl-RS" sz="2800" dirty="0">
                <a:solidFill>
                  <a:srgbClr val="C00000"/>
                </a:solidFill>
              </a:rPr>
              <a:t>КОЛОЖЕГ</a:t>
            </a:r>
            <a:r>
              <a:rPr lang="sr-Cyrl-RS" sz="2000" dirty="0">
                <a:solidFill>
                  <a:srgbClr val="C00000"/>
                </a:solidFill>
              </a:rPr>
              <a:t>            </a:t>
            </a:r>
            <a:r>
              <a:rPr lang="sr-Cyrl-RS" sz="2000" i="1" dirty="0">
                <a:solidFill>
                  <a:srgbClr val="C00000"/>
                </a:solidFill>
              </a:rPr>
              <a:t>Јул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ЖЕРТВАР  </a:t>
            </a:r>
            <a:r>
              <a:rPr lang="sr-Cyrl-RS" sz="2000" dirty="0">
                <a:solidFill>
                  <a:srgbClr val="C00000"/>
                </a:solidFill>
              </a:rPr>
              <a:t> </a:t>
            </a:r>
          </a:p>
          <a:p>
            <a:r>
              <a:rPr lang="sr-Cyrl-RS" sz="2000" i="1" dirty="0">
                <a:solidFill>
                  <a:srgbClr val="C00000"/>
                </a:solidFill>
              </a:rPr>
              <a:t>Фебруар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СЕЧКО</a:t>
            </a:r>
            <a:r>
              <a:rPr lang="sr-Cyrl-RS" sz="2000" dirty="0">
                <a:solidFill>
                  <a:srgbClr val="C00000"/>
                </a:solidFill>
              </a:rPr>
              <a:t>              </a:t>
            </a:r>
            <a:r>
              <a:rPr lang="sr-Cyrl-RS" sz="2000" i="1" dirty="0">
                <a:solidFill>
                  <a:srgbClr val="C00000"/>
                </a:solidFill>
              </a:rPr>
              <a:t>Август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ГУМНИК</a:t>
            </a:r>
            <a:endParaRPr lang="sr-Cyrl-RS" sz="2000" dirty="0">
              <a:solidFill>
                <a:srgbClr val="C00000"/>
              </a:solidFill>
            </a:endParaRPr>
          </a:p>
          <a:p>
            <a:r>
              <a:rPr lang="sr-Cyrl-RS" sz="2000" i="1" dirty="0">
                <a:solidFill>
                  <a:srgbClr val="C00000"/>
                </a:solidFill>
              </a:rPr>
              <a:t>Март</a:t>
            </a:r>
            <a:r>
              <a:rPr lang="sr-Cyrl-RS" sz="2000" dirty="0">
                <a:solidFill>
                  <a:srgbClr val="C00000"/>
                </a:solidFill>
              </a:rPr>
              <a:t> </a:t>
            </a:r>
            <a:r>
              <a:rPr lang="sr-Cyrl-RS" sz="2800" dirty="0">
                <a:solidFill>
                  <a:srgbClr val="C00000"/>
                </a:solidFill>
              </a:rPr>
              <a:t>ДЕРИКОЖА</a:t>
            </a:r>
            <a:r>
              <a:rPr lang="sr-Cyrl-RS" sz="2000" dirty="0">
                <a:solidFill>
                  <a:srgbClr val="C00000"/>
                </a:solidFill>
              </a:rPr>
              <a:t>       </a:t>
            </a:r>
            <a:r>
              <a:rPr lang="sr-Cyrl-RS" sz="2000" i="1" dirty="0">
                <a:solidFill>
                  <a:srgbClr val="C00000"/>
                </a:solidFill>
              </a:rPr>
              <a:t>Септембар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ГРОЗДОБЕР</a:t>
            </a:r>
            <a:endParaRPr lang="sr-Cyrl-RS" sz="2000" dirty="0">
              <a:solidFill>
                <a:srgbClr val="C00000"/>
              </a:solidFill>
            </a:endParaRPr>
          </a:p>
          <a:p>
            <a:r>
              <a:rPr lang="sr-Cyrl-RS" sz="2000" i="1" dirty="0">
                <a:solidFill>
                  <a:srgbClr val="C00000"/>
                </a:solidFill>
              </a:rPr>
              <a:t>Април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ЛАЖИТРАВА</a:t>
            </a:r>
            <a:r>
              <a:rPr lang="sr-Cyrl-RS" sz="2000" dirty="0">
                <a:solidFill>
                  <a:srgbClr val="C00000"/>
                </a:solidFill>
              </a:rPr>
              <a:t>     </a:t>
            </a:r>
            <a:r>
              <a:rPr lang="sr-Cyrl-RS" sz="2000" i="1" dirty="0">
                <a:solidFill>
                  <a:srgbClr val="C00000"/>
                </a:solidFill>
              </a:rPr>
              <a:t>Октобар</a:t>
            </a:r>
            <a:r>
              <a:rPr lang="sr-Cyrl-RS" sz="2000" dirty="0">
                <a:solidFill>
                  <a:srgbClr val="C00000"/>
                </a:solidFill>
              </a:rPr>
              <a:t>   </a:t>
            </a:r>
            <a:r>
              <a:rPr lang="sr-Cyrl-RS" sz="2800" dirty="0">
                <a:solidFill>
                  <a:srgbClr val="C00000"/>
                </a:solidFill>
              </a:rPr>
              <a:t>ШУМОПАД</a:t>
            </a:r>
            <a:endParaRPr lang="sr-Cyrl-RS" sz="2000" dirty="0">
              <a:solidFill>
                <a:srgbClr val="C00000"/>
              </a:solidFill>
            </a:endParaRPr>
          </a:p>
          <a:p>
            <a:r>
              <a:rPr lang="sr-Cyrl-RS" sz="2000" i="1" dirty="0">
                <a:solidFill>
                  <a:srgbClr val="C00000"/>
                </a:solidFill>
              </a:rPr>
              <a:t>Мај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ЦВЕТАЊ</a:t>
            </a:r>
            <a:r>
              <a:rPr lang="sr-Cyrl-RS" sz="2000" dirty="0">
                <a:solidFill>
                  <a:srgbClr val="C00000"/>
                </a:solidFill>
              </a:rPr>
              <a:t>                </a:t>
            </a:r>
            <a:r>
              <a:rPr lang="sr-Cyrl-RS" sz="2000" i="1" dirty="0">
                <a:solidFill>
                  <a:srgbClr val="C00000"/>
                </a:solidFill>
              </a:rPr>
              <a:t>Новембар</a:t>
            </a:r>
            <a:r>
              <a:rPr lang="sr-Cyrl-RS" sz="2000" dirty="0">
                <a:solidFill>
                  <a:srgbClr val="C00000"/>
                </a:solidFill>
              </a:rPr>
              <a:t>   </a:t>
            </a:r>
            <a:r>
              <a:rPr lang="sr-Cyrl-RS" sz="2800" dirty="0">
                <a:solidFill>
                  <a:srgbClr val="C00000"/>
                </a:solidFill>
              </a:rPr>
              <a:t>СТУДЕН</a:t>
            </a:r>
            <a:endParaRPr lang="sr-Cyrl-RS" sz="2000" dirty="0">
              <a:solidFill>
                <a:srgbClr val="C00000"/>
              </a:solidFill>
            </a:endParaRPr>
          </a:p>
          <a:p>
            <a:r>
              <a:rPr lang="sr-Cyrl-RS" sz="2000" i="1" dirty="0">
                <a:solidFill>
                  <a:srgbClr val="C00000"/>
                </a:solidFill>
              </a:rPr>
              <a:t>Јун</a:t>
            </a:r>
            <a:r>
              <a:rPr lang="sr-Cyrl-RS" sz="2000" dirty="0">
                <a:solidFill>
                  <a:srgbClr val="C00000"/>
                </a:solidFill>
              </a:rPr>
              <a:t>  </a:t>
            </a:r>
            <a:r>
              <a:rPr lang="sr-Cyrl-RS" sz="2800" dirty="0">
                <a:solidFill>
                  <a:srgbClr val="C00000"/>
                </a:solidFill>
              </a:rPr>
              <a:t>ТРЕШЊАР</a:t>
            </a:r>
            <a:r>
              <a:rPr lang="sr-Cyrl-RS" sz="2000" dirty="0">
                <a:solidFill>
                  <a:srgbClr val="C00000"/>
                </a:solidFill>
              </a:rPr>
              <a:t>              </a:t>
            </a:r>
            <a:r>
              <a:rPr lang="sr-Cyrl-RS" sz="2000" i="1" dirty="0">
                <a:solidFill>
                  <a:srgbClr val="C00000"/>
                </a:solidFill>
              </a:rPr>
              <a:t>Децембар</a:t>
            </a:r>
            <a:r>
              <a:rPr lang="sr-Cyrl-RS" sz="2000" dirty="0">
                <a:solidFill>
                  <a:srgbClr val="C00000"/>
                </a:solidFill>
              </a:rPr>
              <a:t>   </a:t>
            </a:r>
            <a:r>
              <a:rPr lang="sr-Cyrl-RS" sz="2800" dirty="0">
                <a:solidFill>
                  <a:srgbClr val="C00000"/>
                </a:solidFill>
              </a:rPr>
              <a:t>КОЛОДЕР</a:t>
            </a:r>
            <a:endParaRPr lang="sr-Cyrl-RS" sz="2000" dirty="0">
              <a:solidFill>
                <a:srgbClr val="C00000"/>
              </a:solidFill>
            </a:endParaRPr>
          </a:p>
        </p:txBody>
      </p:sp>
      <p:pic>
        <p:nvPicPr>
          <p:cNvPr id="7" name="Слика 6">
            <a:extLst>
              <a:ext uri="{FF2B5EF4-FFF2-40B4-BE49-F238E27FC236}">
                <a16:creationId xmlns:a16="http://schemas.microsoft.com/office/drawing/2014/main" id="{D29721A2-192C-4770-B243-BAFC7B398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63" y="3996523"/>
            <a:ext cx="2466975" cy="1847850"/>
          </a:xfrm>
          <a:prstGeom prst="rect">
            <a:avLst/>
          </a:prstGeom>
        </p:spPr>
      </p:pic>
      <p:pic>
        <p:nvPicPr>
          <p:cNvPr id="8" name="Слика 7">
            <a:extLst>
              <a:ext uri="{FF2B5EF4-FFF2-40B4-BE49-F238E27FC236}">
                <a16:creationId xmlns:a16="http://schemas.microsoft.com/office/drawing/2014/main" id="{B713E354-60F4-4832-9329-6CB70D92A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759" y="3082471"/>
            <a:ext cx="1943100" cy="2352675"/>
          </a:xfrm>
          <a:prstGeom prst="rect">
            <a:avLst/>
          </a:prstGeom>
        </p:spPr>
      </p:pic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E014C412-2C56-415A-BC1A-81C01A4E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4C7A-A17F-4BD1-ABB2-4AD199A9B7DF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779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11" name="Правоугаоник 10">
            <a:extLst>
              <a:ext uri="{FF2B5EF4-FFF2-40B4-BE49-F238E27FC236}">
                <a16:creationId xmlns:a16="http://schemas.microsoft.com/office/drawing/2014/main" id="{2DABE879-4EA4-4E9D-A344-C7F53339920B}"/>
              </a:ext>
            </a:extLst>
          </p:cNvPr>
          <p:cNvSpPr/>
          <p:nvPr/>
        </p:nvSpPr>
        <p:spPr>
          <a:xfrm>
            <a:off x="4456252" y="690479"/>
            <a:ext cx="4128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ГЕОГРАФСКИ ПРОСТОР</a:t>
            </a:r>
          </a:p>
        </p:txBody>
      </p:sp>
      <p:pic>
        <p:nvPicPr>
          <p:cNvPr id="9" name="Слика 8">
            <a:extLst>
              <a:ext uri="{FF2B5EF4-FFF2-40B4-BE49-F238E27FC236}">
                <a16:creationId xmlns:a16="http://schemas.microsoft.com/office/drawing/2014/main" id="{6FBBA186-C05A-4C6F-8164-5E0513997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50" y="1275255"/>
            <a:ext cx="4749554" cy="3962570"/>
          </a:xfrm>
          <a:prstGeom prst="rect">
            <a:avLst/>
          </a:prstGeom>
        </p:spPr>
      </p:pic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E2C499A1-DF0F-4217-A733-FA6CCC34CEFD}"/>
              </a:ext>
            </a:extLst>
          </p:cNvPr>
          <p:cNvSpPr txBox="1"/>
          <p:nvPr/>
        </p:nvSpPr>
        <p:spPr>
          <a:xfrm>
            <a:off x="2130641" y="1411550"/>
            <a:ext cx="2982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/>
              <a:t>Стари </a:t>
            </a:r>
            <a:r>
              <a:rPr lang="sr-Cyrl-RS" sz="2800" b="1" dirty="0"/>
              <a:t>С</a:t>
            </a:r>
            <a:r>
              <a:rPr lang="sr-Cyrl-RS" sz="2800" b="1"/>
              <a:t>ловени </a:t>
            </a:r>
            <a:r>
              <a:rPr lang="sr-Cyrl-RS" sz="2800" b="1" dirty="0"/>
              <a:t>су </a:t>
            </a:r>
            <a:r>
              <a:rPr lang="sr-Cyrl-RS" sz="2800" b="1" dirty="0" err="1"/>
              <a:t>живјели</a:t>
            </a:r>
            <a:r>
              <a:rPr lang="sr-Cyrl-RS" sz="2800" b="1" dirty="0"/>
              <a:t> између:</a:t>
            </a:r>
          </a:p>
          <a:p>
            <a:r>
              <a:rPr lang="sr-Cyrl-RS" sz="2800" b="1" dirty="0"/>
              <a:t>-Балтичког мора на </a:t>
            </a:r>
            <a:r>
              <a:rPr lang="sr-Cyrl-RS" sz="2800" b="1" dirty="0" err="1"/>
              <a:t>сјеверу</a:t>
            </a:r>
            <a:r>
              <a:rPr lang="sr-Cyrl-RS" sz="2800" b="1" dirty="0"/>
              <a:t>;</a:t>
            </a:r>
          </a:p>
          <a:p>
            <a:r>
              <a:rPr lang="sr-Cyrl-RS" sz="2800" b="1" dirty="0"/>
              <a:t>-Карпата на западу и југу;</a:t>
            </a:r>
          </a:p>
          <a:p>
            <a:r>
              <a:rPr lang="sr-Cyrl-RS" sz="2800" b="1" dirty="0"/>
              <a:t>-</a:t>
            </a:r>
            <a:r>
              <a:rPr lang="sr-Cyrl-RS" sz="2800" b="1" dirty="0" err="1"/>
              <a:t>ријеке</a:t>
            </a:r>
            <a:r>
              <a:rPr lang="sr-Cyrl-RS" sz="2800" b="1" dirty="0"/>
              <a:t> Дњепар на истоку.</a:t>
            </a:r>
          </a:p>
        </p:txBody>
      </p:sp>
      <p:cxnSp>
        <p:nvCxnSpPr>
          <p:cNvPr id="14" name="Права линија спајања са стрелицом 13">
            <a:extLst>
              <a:ext uri="{FF2B5EF4-FFF2-40B4-BE49-F238E27FC236}">
                <a16:creationId xmlns:a16="http://schemas.microsoft.com/office/drawing/2014/main" id="{1B37A83E-907D-45F1-9DDA-E7523C6E9EB7}"/>
              </a:ext>
            </a:extLst>
          </p:cNvPr>
          <p:cNvCxnSpPr/>
          <p:nvPr/>
        </p:nvCxnSpPr>
        <p:spPr>
          <a:xfrm flipV="1">
            <a:off x="3284738" y="1620175"/>
            <a:ext cx="4944862" cy="8478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ава линија спајања са стрелицом 15">
            <a:extLst>
              <a:ext uri="{FF2B5EF4-FFF2-40B4-BE49-F238E27FC236}">
                <a16:creationId xmlns:a16="http://schemas.microsoft.com/office/drawing/2014/main" id="{4F444AD0-82BC-462D-B4C1-516593600F15}"/>
              </a:ext>
            </a:extLst>
          </p:cNvPr>
          <p:cNvCxnSpPr/>
          <p:nvPr/>
        </p:nvCxnSpPr>
        <p:spPr>
          <a:xfrm flipV="1">
            <a:off x="3284738" y="2823099"/>
            <a:ext cx="5841507" cy="4882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ава линија спајања са стрелицом 17">
            <a:extLst>
              <a:ext uri="{FF2B5EF4-FFF2-40B4-BE49-F238E27FC236}">
                <a16:creationId xmlns:a16="http://schemas.microsoft.com/office/drawing/2014/main" id="{072FFE3C-8863-4AED-AB1D-4B4061A2AB34}"/>
              </a:ext>
            </a:extLst>
          </p:cNvPr>
          <p:cNvCxnSpPr/>
          <p:nvPr/>
        </p:nvCxnSpPr>
        <p:spPr>
          <a:xfrm flipV="1">
            <a:off x="3870664" y="2823099"/>
            <a:ext cx="6190695" cy="136716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BE0CAB12-3AB7-4F63-905E-CA95FB20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F555-8D27-4894-BDD2-9BE7B5243F0E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52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94055AB2-5D9F-48BF-8700-A1A1C374CC20}"/>
              </a:ext>
            </a:extLst>
          </p:cNvPr>
          <p:cNvSpPr txBox="1"/>
          <p:nvPr/>
        </p:nvSpPr>
        <p:spPr>
          <a:xfrm>
            <a:off x="4563123" y="658574"/>
            <a:ext cx="294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ПОДЈЕЛА СЛОВЕНА</a:t>
            </a:r>
          </a:p>
        </p:txBody>
      </p:sp>
      <p:sp>
        <p:nvSpPr>
          <p:cNvPr id="5" name="Елипса 4">
            <a:extLst>
              <a:ext uri="{FF2B5EF4-FFF2-40B4-BE49-F238E27FC236}">
                <a16:creationId xmlns:a16="http://schemas.microsoft.com/office/drawing/2014/main" id="{87419F90-40B2-46BB-B67D-8A09CD144F70}"/>
              </a:ext>
            </a:extLst>
          </p:cNvPr>
          <p:cNvSpPr/>
          <p:nvPr/>
        </p:nvSpPr>
        <p:spPr>
          <a:xfrm>
            <a:off x="1953088" y="1974425"/>
            <a:ext cx="1685277" cy="1447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C00000"/>
                </a:solidFill>
              </a:rPr>
              <a:t>ЗАПАДНИ</a:t>
            </a:r>
          </a:p>
        </p:txBody>
      </p:sp>
      <p:sp>
        <p:nvSpPr>
          <p:cNvPr id="6" name="Елипса 5">
            <a:extLst>
              <a:ext uri="{FF2B5EF4-FFF2-40B4-BE49-F238E27FC236}">
                <a16:creationId xmlns:a16="http://schemas.microsoft.com/office/drawing/2014/main" id="{96411926-F4BA-4127-8BF0-3FCB5AED11A9}"/>
              </a:ext>
            </a:extLst>
          </p:cNvPr>
          <p:cNvSpPr/>
          <p:nvPr/>
        </p:nvSpPr>
        <p:spPr>
          <a:xfrm>
            <a:off x="4678532" y="1974425"/>
            <a:ext cx="1704513" cy="1447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highlight>
                  <a:srgbClr val="FFFF00"/>
                </a:highlight>
              </a:rPr>
              <a:t>ЈУЖНИ</a:t>
            </a:r>
          </a:p>
        </p:txBody>
      </p:sp>
      <p:sp>
        <p:nvSpPr>
          <p:cNvPr id="7" name="Елипса 6">
            <a:extLst>
              <a:ext uri="{FF2B5EF4-FFF2-40B4-BE49-F238E27FC236}">
                <a16:creationId xmlns:a16="http://schemas.microsoft.com/office/drawing/2014/main" id="{6634F328-C9AA-403A-860D-65BFD7B286DB}"/>
              </a:ext>
            </a:extLst>
          </p:cNvPr>
          <p:cNvSpPr/>
          <p:nvPr/>
        </p:nvSpPr>
        <p:spPr>
          <a:xfrm>
            <a:off x="7303362" y="2035174"/>
            <a:ext cx="1627574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00B0F0"/>
                </a:solidFill>
              </a:rPr>
              <a:t>ИСТОЧНИ</a:t>
            </a:r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DFC1BE89-D501-4773-A3BC-B5E0697B9B1F}"/>
              </a:ext>
            </a:extLst>
          </p:cNvPr>
          <p:cNvSpPr/>
          <p:nvPr/>
        </p:nvSpPr>
        <p:spPr>
          <a:xfrm>
            <a:off x="1464816" y="4101483"/>
            <a:ext cx="2308194" cy="144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C00000"/>
                </a:solidFill>
              </a:rPr>
              <a:t>1.ЧЕСИ,</a:t>
            </a:r>
          </a:p>
          <a:p>
            <a:pPr algn="ctr"/>
            <a:r>
              <a:rPr lang="sr-Cyrl-RS" dirty="0">
                <a:solidFill>
                  <a:srgbClr val="C00000"/>
                </a:solidFill>
              </a:rPr>
              <a:t>2.СЛОВАЦИ,</a:t>
            </a:r>
          </a:p>
          <a:p>
            <a:pPr algn="ctr"/>
            <a:r>
              <a:rPr lang="sr-Cyrl-RS" dirty="0">
                <a:solidFill>
                  <a:srgbClr val="C00000"/>
                </a:solidFill>
              </a:rPr>
              <a:t>3.ПОЉАЦИ,</a:t>
            </a:r>
          </a:p>
          <a:p>
            <a:pPr algn="ctr"/>
            <a:r>
              <a:rPr lang="sr-Cyrl-RS" dirty="0">
                <a:solidFill>
                  <a:srgbClr val="C00000"/>
                </a:solidFill>
              </a:rPr>
              <a:t>4.ЛУЖИЧКИ СРБИ.</a:t>
            </a:r>
          </a:p>
        </p:txBody>
      </p:sp>
      <p:sp>
        <p:nvSpPr>
          <p:cNvPr id="13" name="Правоугаоник: са заобљеним угловима 12">
            <a:extLst>
              <a:ext uri="{FF2B5EF4-FFF2-40B4-BE49-F238E27FC236}">
                <a16:creationId xmlns:a16="http://schemas.microsoft.com/office/drawing/2014/main" id="{9525C39E-F382-4094-A723-B3617CC6DFF0}"/>
              </a:ext>
            </a:extLst>
          </p:cNvPr>
          <p:cNvSpPr/>
          <p:nvPr/>
        </p:nvSpPr>
        <p:spPr>
          <a:xfrm>
            <a:off x="4563123" y="4101483"/>
            <a:ext cx="2219417" cy="144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FF00"/>
                </a:solidFill>
              </a:rPr>
              <a:t>1.СРБИ,</a:t>
            </a:r>
          </a:p>
          <a:p>
            <a:pPr algn="ctr"/>
            <a:r>
              <a:rPr lang="sr-Cyrl-RS" dirty="0">
                <a:solidFill>
                  <a:srgbClr val="FFFF00"/>
                </a:solidFill>
              </a:rPr>
              <a:t>2.ХРВАТИ,</a:t>
            </a:r>
          </a:p>
          <a:p>
            <a:pPr algn="ctr"/>
            <a:r>
              <a:rPr lang="sr-Cyrl-RS" dirty="0">
                <a:solidFill>
                  <a:srgbClr val="FFFF00"/>
                </a:solidFill>
              </a:rPr>
              <a:t>3.БУГАРИ,</a:t>
            </a:r>
          </a:p>
          <a:p>
            <a:pPr algn="ctr"/>
            <a:r>
              <a:rPr lang="sr-Cyrl-RS" dirty="0">
                <a:solidFill>
                  <a:srgbClr val="FFFF00"/>
                </a:solidFill>
              </a:rPr>
              <a:t>4.СЛОВЕНЦИ,</a:t>
            </a:r>
          </a:p>
          <a:p>
            <a:pPr algn="ctr"/>
            <a:r>
              <a:rPr lang="sr-Cyrl-RS" dirty="0">
                <a:solidFill>
                  <a:srgbClr val="FFFF00"/>
                </a:solidFill>
              </a:rPr>
              <a:t>5.МАКЕДОНЦИ.</a:t>
            </a:r>
          </a:p>
        </p:txBody>
      </p:sp>
      <p:sp>
        <p:nvSpPr>
          <p:cNvPr id="15" name="Правоугаоник: са заобљеним угловима 14">
            <a:extLst>
              <a:ext uri="{FF2B5EF4-FFF2-40B4-BE49-F238E27FC236}">
                <a16:creationId xmlns:a16="http://schemas.microsoft.com/office/drawing/2014/main" id="{6A695AFE-E980-4D54-8A41-06252F1EF1EA}"/>
              </a:ext>
            </a:extLst>
          </p:cNvPr>
          <p:cNvSpPr/>
          <p:nvPr/>
        </p:nvSpPr>
        <p:spPr>
          <a:xfrm>
            <a:off x="7510509" y="4101483"/>
            <a:ext cx="2068497" cy="144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00B0F0"/>
                </a:solidFill>
              </a:rPr>
              <a:t>1.РУСИ,</a:t>
            </a:r>
          </a:p>
          <a:p>
            <a:pPr algn="ctr"/>
            <a:r>
              <a:rPr lang="sr-Cyrl-RS" dirty="0">
                <a:solidFill>
                  <a:srgbClr val="00B0F0"/>
                </a:solidFill>
              </a:rPr>
              <a:t>2.БЈЕЛОРУСИ,</a:t>
            </a:r>
          </a:p>
          <a:p>
            <a:pPr algn="ctr"/>
            <a:r>
              <a:rPr lang="sr-Cyrl-RS" dirty="0">
                <a:solidFill>
                  <a:srgbClr val="00B0F0"/>
                </a:solidFill>
              </a:rPr>
              <a:t>3.УКРАЈИНЦИ.</a:t>
            </a:r>
          </a:p>
        </p:txBody>
      </p:sp>
      <p:cxnSp>
        <p:nvCxnSpPr>
          <p:cNvPr id="19" name="Права линија спајања са стрелицом 18">
            <a:extLst>
              <a:ext uri="{FF2B5EF4-FFF2-40B4-BE49-F238E27FC236}">
                <a16:creationId xmlns:a16="http://schemas.microsoft.com/office/drawing/2014/main" id="{FB9226CA-EE48-4A0C-91EE-0C60D4D77A31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3391562" y="1120239"/>
            <a:ext cx="1757488" cy="1066103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ава линија спајања са стрелицом 20">
            <a:extLst>
              <a:ext uri="{FF2B5EF4-FFF2-40B4-BE49-F238E27FC236}">
                <a16:creationId xmlns:a16="http://schemas.microsoft.com/office/drawing/2014/main" id="{0724F67A-D866-4640-832E-EABA1BB17338}"/>
              </a:ext>
            </a:extLst>
          </p:cNvPr>
          <p:cNvCxnSpPr>
            <a:endCxn id="6" idx="0"/>
          </p:cNvCxnSpPr>
          <p:nvPr/>
        </p:nvCxnSpPr>
        <p:spPr>
          <a:xfrm>
            <a:off x="5513033" y="1038687"/>
            <a:ext cx="17756" cy="935738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ава линија спајања са стрелицом 22">
            <a:extLst>
              <a:ext uri="{FF2B5EF4-FFF2-40B4-BE49-F238E27FC236}">
                <a16:creationId xmlns:a16="http://schemas.microsoft.com/office/drawing/2014/main" id="{BA93278E-81A0-4DDA-BFE4-D2F2C2B9787B}"/>
              </a:ext>
            </a:extLst>
          </p:cNvPr>
          <p:cNvCxnSpPr/>
          <p:nvPr/>
        </p:nvCxnSpPr>
        <p:spPr>
          <a:xfrm>
            <a:off x="6986726" y="1038687"/>
            <a:ext cx="914400" cy="996487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ава линија спајања са стрелицом 24">
            <a:extLst>
              <a:ext uri="{FF2B5EF4-FFF2-40B4-BE49-F238E27FC236}">
                <a16:creationId xmlns:a16="http://schemas.microsoft.com/office/drawing/2014/main" id="{96755841-9EB9-4341-A78A-DBF4B7939148}"/>
              </a:ext>
            </a:extLst>
          </p:cNvPr>
          <p:cNvCxnSpPr>
            <a:endCxn id="8" idx="0"/>
          </p:cNvCxnSpPr>
          <p:nvPr/>
        </p:nvCxnSpPr>
        <p:spPr>
          <a:xfrm>
            <a:off x="2612994" y="3429000"/>
            <a:ext cx="5919" cy="672483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ава линија спајања са стрелицом 26">
            <a:extLst>
              <a:ext uri="{FF2B5EF4-FFF2-40B4-BE49-F238E27FC236}">
                <a16:creationId xmlns:a16="http://schemas.microsoft.com/office/drawing/2014/main" id="{AA22E14D-983B-4CD8-916D-1228C76104AF}"/>
              </a:ext>
            </a:extLst>
          </p:cNvPr>
          <p:cNvCxnSpPr/>
          <p:nvPr/>
        </p:nvCxnSpPr>
        <p:spPr>
          <a:xfrm>
            <a:off x="5530789" y="3429000"/>
            <a:ext cx="0" cy="672483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ава линија спајања са стрелицом 28">
            <a:extLst>
              <a:ext uri="{FF2B5EF4-FFF2-40B4-BE49-F238E27FC236}">
                <a16:creationId xmlns:a16="http://schemas.microsoft.com/office/drawing/2014/main" id="{20339A31-4B7E-48FF-97BD-53B6B4ADA41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291744" y="3421485"/>
            <a:ext cx="253014" cy="679998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Чувар места за датум 8">
            <a:extLst>
              <a:ext uri="{FF2B5EF4-FFF2-40B4-BE49-F238E27FC236}">
                <a16:creationId xmlns:a16="http://schemas.microsoft.com/office/drawing/2014/main" id="{8BA3FD30-9D94-424A-9610-6BD8231B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D9E-2BC6-4ACD-B99E-FA1CB4913A54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6371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94055AB2-5D9F-48BF-8700-A1A1C374CC20}"/>
              </a:ext>
            </a:extLst>
          </p:cNvPr>
          <p:cNvSpPr txBox="1"/>
          <p:nvPr/>
        </p:nvSpPr>
        <p:spPr>
          <a:xfrm>
            <a:off x="2254928" y="596721"/>
            <a:ext cx="449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Ми припадамо јужнословенској групи народа.</a:t>
            </a:r>
          </a:p>
        </p:txBody>
      </p:sp>
      <p:sp>
        <p:nvSpPr>
          <p:cNvPr id="9" name="Оквир за текст 8">
            <a:extLst>
              <a:ext uri="{FF2B5EF4-FFF2-40B4-BE49-F238E27FC236}">
                <a16:creationId xmlns:a16="http://schemas.microsoft.com/office/drawing/2014/main" id="{5DA85A84-16FF-4741-B4E0-EF7CACC114CF}"/>
              </a:ext>
            </a:extLst>
          </p:cNvPr>
          <p:cNvSpPr txBox="1"/>
          <p:nvPr/>
        </p:nvSpPr>
        <p:spPr>
          <a:xfrm>
            <a:off x="2166152" y="1427718"/>
            <a:ext cx="74868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C00000"/>
                </a:solidFill>
                <a:latin typeface="Merriweather-Regular"/>
              </a:rPr>
              <a:t>-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Словени су имали своју митологију. </a:t>
            </a:r>
          </a:p>
          <a:p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-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Мит наших предака назива се КАЖА.</a:t>
            </a:r>
          </a:p>
          <a:p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-стари Словени су поштовали ласте.</a:t>
            </a:r>
          </a:p>
          <a:p>
            <a:r>
              <a:rPr lang="ru-RU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-Вјеровали су да ластино гнијез</a:t>
            </a:r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до испод крова доноси срећу.</a:t>
            </a:r>
          </a:p>
          <a:p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-Пјесма кукавице је, супротно претходном, лош знак и доноси несрећу.</a:t>
            </a:r>
          </a:p>
          <a:p>
            <a:r>
              <a:rPr lang="ru-RU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-У јужној Русији прави се колач по имену «ластовчек», у </a:t>
            </a:r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част ластама.</a:t>
            </a:r>
          </a:p>
          <a:p>
            <a:r>
              <a:rPr lang="ru-RU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-Љето </a:t>
            </a:r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је почињало у марту, а зима у октобру.</a:t>
            </a:r>
          </a:p>
          <a:p>
            <a:r>
              <a:rPr lang="ru-RU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-Зима је повезана са с</a:t>
            </a:r>
            <a:r>
              <a:rPr lang="ru-RU" sz="2000" dirty="0">
                <a:solidFill>
                  <a:srgbClr val="C00000"/>
                </a:solidFill>
                <a:latin typeface="Merriweather-Regular"/>
              </a:rPr>
              <a:t>мрћу, пошто су </a:t>
            </a:r>
            <a:r>
              <a:rPr lang="sr-Cyrl-RS" sz="2000" dirty="0">
                <a:solidFill>
                  <a:srgbClr val="C00000"/>
                </a:solidFill>
                <a:latin typeface="Merriweather-Regular"/>
              </a:rPr>
              <a:t>хладноћа и глад изазвали болести.</a:t>
            </a:r>
          </a:p>
          <a:p>
            <a:r>
              <a:rPr lang="sr-Cyrl-RS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-Словени нису имали храмове, молили су се у винограду,</a:t>
            </a:r>
          </a:p>
          <a:p>
            <a:r>
              <a:rPr lang="sr-Cyrl-RS" sz="2000" dirty="0">
                <a:solidFill>
                  <a:srgbClr val="C00000"/>
                </a:solidFill>
                <a:latin typeface="Merriweather-Regular"/>
              </a:rPr>
              <a:t>поред </a:t>
            </a:r>
            <a:r>
              <a:rPr lang="sr-Cyrl-RS" sz="2000" dirty="0" err="1">
                <a:solidFill>
                  <a:srgbClr val="C00000"/>
                </a:solidFill>
                <a:latin typeface="Merriweather-Regular"/>
              </a:rPr>
              <a:t>ријеке</a:t>
            </a:r>
            <a:r>
              <a:rPr lang="sr-Cyrl-RS" sz="2000" dirty="0">
                <a:solidFill>
                  <a:srgbClr val="C00000"/>
                </a:solidFill>
                <a:latin typeface="Merriweather-Regular"/>
              </a:rPr>
              <a:t>, луга, испод </a:t>
            </a:r>
            <a:r>
              <a:rPr lang="sr-Cyrl-RS" sz="2000" dirty="0" err="1">
                <a:solidFill>
                  <a:srgbClr val="C00000"/>
                </a:solidFill>
                <a:latin typeface="Merriweather-Regular"/>
              </a:rPr>
              <a:t>храста,поред</a:t>
            </a:r>
            <a:r>
              <a:rPr lang="sr-Cyrl-RS" sz="2000" dirty="0">
                <a:solidFill>
                  <a:srgbClr val="C00000"/>
                </a:solidFill>
                <a:latin typeface="Merriweather-Regular"/>
              </a:rPr>
              <a:t> ватре.</a:t>
            </a:r>
          </a:p>
          <a:p>
            <a:r>
              <a:rPr lang="sr-Cyrl-RS" sz="2000" b="0" i="0" u="none" strike="noStrike" baseline="0" dirty="0">
                <a:solidFill>
                  <a:srgbClr val="C00000"/>
                </a:solidFill>
                <a:latin typeface="Merriweather-Regular"/>
              </a:rPr>
              <a:t>-Ватра се налазила насред </a:t>
            </a:r>
            <a:r>
              <a:rPr lang="sr-Cyrl-RS" sz="2000" dirty="0">
                <a:solidFill>
                  <a:srgbClr val="C00000"/>
                </a:solidFill>
                <a:latin typeface="Merriweather-Regular"/>
              </a:rPr>
              <a:t>села, стално је </a:t>
            </a:r>
            <a:r>
              <a:rPr lang="sr-Cyrl-RS" sz="2000" dirty="0" err="1">
                <a:solidFill>
                  <a:srgbClr val="C00000"/>
                </a:solidFill>
                <a:latin typeface="Merriweather-Regular"/>
              </a:rPr>
              <a:t>горјела</a:t>
            </a:r>
            <a:r>
              <a:rPr lang="sr-Cyrl-RS" sz="2000" dirty="0">
                <a:solidFill>
                  <a:srgbClr val="C00000"/>
                </a:solidFill>
                <a:latin typeface="Merriweather-Regular"/>
              </a:rPr>
              <a:t>. Паљена је након борбе.</a:t>
            </a:r>
          </a:p>
          <a:p>
            <a:endParaRPr lang="ru-RU" sz="2000" b="0" i="0" u="none" strike="noStrike" baseline="0" dirty="0">
              <a:latin typeface="Merriweather-Regular"/>
            </a:endParaRPr>
          </a:p>
          <a:p>
            <a:endParaRPr lang="sr-Cyrl-RS" dirty="0"/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AFF71C15-224F-4A4E-8E7A-1844437A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F92F-C8DC-4474-BCAA-93A71064822E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169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B6A5952F-B2C3-4B25-977E-2597B8D9751F}"/>
              </a:ext>
            </a:extLst>
          </p:cNvPr>
          <p:cNvSpPr txBox="1"/>
          <p:nvPr/>
        </p:nvSpPr>
        <p:spPr>
          <a:xfrm>
            <a:off x="2627790" y="532660"/>
            <a:ext cx="340014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FF00"/>
                </a:solidFill>
              </a:rPr>
              <a:t>ТРИ ВИЛЕ</a:t>
            </a:r>
            <a:r>
              <a:rPr lang="sr-Cyrl-RS" sz="2400" dirty="0">
                <a:solidFill>
                  <a:schemeClr val="tx1"/>
                </a:solidFill>
              </a:rPr>
              <a:t>-прорицале су судбину </a:t>
            </a:r>
            <a:r>
              <a:rPr lang="sr-Cyrl-RS" sz="2400" dirty="0" err="1">
                <a:solidFill>
                  <a:schemeClr val="tx1"/>
                </a:solidFill>
              </a:rPr>
              <a:t>дјетета</a:t>
            </a:r>
            <a:r>
              <a:rPr lang="sr-Cyrl-RS" sz="2400" dirty="0">
                <a:solidFill>
                  <a:schemeClr val="tx1"/>
                </a:solidFill>
              </a:rPr>
              <a:t> и звале су се </a:t>
            </a:r>
            <a:r>
              <a:rPr lang="sr-Cyrl-RS" sz="2400" b="1" dirty="0">
                <a:solidFill>
                  <a:srgbClr val="FFFF00"/>
                </a:solidFill>
              </a:rPr>
              <a:t>СУЂАЈЕ</a:t>
            </a:r>
            <a:r>
              <a:rPr lang="sr-Cyrl-R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Слика 6">
            <a:extLst>
              <a:ext uri="{FF2B5EF4-FFF2-40B4-BE49-F238E27FC236}">
                <a16:creationId xmlns:a16="http://schemas.microsoft.com/office/drawing/2014/main" id="{B4D10D5F-BEBD-4666-A870-9029F9B9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88" y="532660"/>
            <a:ext cx="4019412" cy="4348918"/>
          </a:xfrm>
          <a:prstGeom prst="rect">
            <a:avLst/>
          </a:prstGeom>
        </p:spPr>
      </p:pic>
      <p:sp>
        <p:nvSpPr>
          <p:cNvPr id="11" name="Двоструки талас 10">
            <a:extLst>
              <a:ext uri="{FF2B5EF4-FFF2-40B4-BE49-F238E27FC236}">
                <a16:creationId xmlns:a16="http://schemas.microsoft.com/office/drawing/2014/main" id="{1439845F-D999-4AB0-B3D7-1A0DA34C9AF2}"/>
              </a:ext>
            </a:extLst>
          </p:cNvPr>
          <p:cNvSpPr/>
          <p:nvPr/>
        </p:nvSpPr>
        <p:spPr>
          <a:xfrm>
            <a:off x="2698811" y="2050554"/>
            <a:ext cx="2228295" cy="9632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ПРВА</a:t>
            </a:r>
            <a:r>
              <a:rPr lang="sr-Cyrl-RS" dirty="0"/>
              <a:t> –</a:t>
            </a:r>
            <a:r>
              <a:rPr lang="sr-Cyrl-RS" dirty="0">
                <a:solidFill>
                  <a:srgbClr val="00B0F0"/>
                </a:solidFill>
              </a:rPr>
              <a:t>стара и љута, обучена у црно и </a:t>
            </a:r>
            <a:r>
              <a:rPr lang="sr-Cyrl-RS" dirty="0" err="1">
                <a:solidFill>
                  <a:srgbClr val="00B0F0"/>
                </a:solidFill>
              </a:rPr>
              <a:t>жељела</a:t>
            </a:r>
            <a:r>
              <a:rPr lang="sr-Cyrl-RS" dirty="0">
                <a:solidFill>
                  <a:srgbClr val="00B0F0"/>
                </a:solidFill>
              </a:rPr>
              <a:t> је смрт</a:t>
            </a:r>
            <a:r>
              <a:rPr lang="sr-Cyrl-RS" dirty="0"/>
              <a:t>.</a:t>
            </a:r>
          </a:p>
        </p:txBody>
      </p:sp>
      <p:sp>
        <p:nvSpPr>
          <p:cNvPr id="12" name="Двоструки талас 11">
            <a:extLst>
              <a:ext uri="{FF2B5EF4-FFF2-40B4-BE49-F238E27FC236}">
                <a16:creationId xmlns:a16="http://schemas.microsoft.com/office/drawing/2014/main" id="{44FCF515-CB90-4CB3-9220-03585028BB84}"/>
              </a:ext>
            </a:extLst>
          </p:cNvPr>
          <p:cNvSpPr/>
          <p:nvPr/>
        </p:nvSpPr>
        <p:spPr>
          <a:xfrm>
            <a:off x="2627790" y="3165460"/>
            <a:ext cx="2228295" cy="139855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ДРУГА</a:t>
            </a:r>
            <a:r>
              <a:rPr lang="sr-Cyrl-RS" dirty="0"/>
              <a:t> – </a:t>
            </a:r>
            <a:r>
              <a:rPr lang="sr-Cyrl-RS" dirty="0">
                <a:solidFill>
                  <a:srgbClr val="00B0F0"/>
                </a:solidFill>
              </a:rPr>
              <a:t>блажа, даје живот у случају да се дијете роди са </a:t>
            </a:r>
            <a:r>
              <a:rPr lang="sr-Cyrl-RS" dirty="0" err="1">
                <a:solidFill>
                  <a:srgbClr val="00B0F0"/>
                </a:solidFill>
              </a:rPr>
              <a:t>тјелесном</a:t>
            </a:r>
            <a:r>
              <a:rPr lang="sr-Cyrl-RS" dirty="0">
                <a:solidFill>
                  <a:srgbClr val="00B0F0"/>
                </a:solidFill>
              </a:rPr>
              <a:t> маном</a:t>
            </a:r>
            <a:r>
              <a:rPr lang="sr-Cyrl-RS" dirty="0"/>
              <a:t>.</a:t>
            </a:r>
          </a:p>
        </p:txBody>
      </p:sp>
      <p:sp>
        <p:nvSpPr>
          <p:cNvPr id="13" name="Двоструки талас 12">
            <a:extLst>
              <a:ext uri="{FF2B5EF4-FFF2-40B4-BE49-F238E27FC236}">
                <a16:creationId xmlns:a16="http://schemas.microsoft.com/office/drawing/2014/main" id="{AB92AC17-8B0E-4381-A0F6-13B2437D8B99}"/>
              </a:ext>
            </a:extLst>
          </p:cNvPr>
          <p:cNvSpPr/>
          <p:nvPr/>
        </p:nvSpPr>
        <p:spPr>
          <a:xfrm>
            <a:off x="2627790" y="4564013"/>
            <a:ext cx="2503503" cy="165581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ТРЕЋА</a:t>
            </a:r>
            <a:r>
              <a:rPr lang="sr-Cyrl-RS" dirty="0"/>
              <a:t> – </a:t>
            </a:r>
            <a:r>
              <a:rPr lang="sr-Cyrl-RS" dirty="0">
                <a:solidFill>
                  <a:srgbClr val="00B0F0"/>
                </a:solidFill>
              </a:rPr>
              <a:t>обучена у плаво. Млада, </a:t>
            </a:r>
            <a:r>
              <a:rPr lang="sr-Cyrl-RS" dirty="0" err="1">
                <a:solidFill>
                  <a:srgbClr val="00B0F0"/>
                </a:solidFill>
              </a:rPr>
              <a:t>лијепа</a:t>
            </a:r>
            <a:r>
              <a:rPr lang="sr-Cyrl-RS" dirty="0">
                <a:solidFill>
                  <a:srgbClr val="00B0F0"/>
                </a:solidFill>
              </a:rPr>
              <a:t> и пророчица, добра, ублажава жеље својих сарадница.</a:t>
            </a:r>
          </a:p>
        </p:txBody>
      </p:sp>
      <p:cxnSp>
        <p:nvCxnSpPr>
          <p:cNvPr id="15" name="Права линија спајања са стрелицом 14">
            <a:extLst>
              <a:ext uri="{FF2B5EF4-FFF2-40B4-BE49-F238E27FC236}">
                <a16:creationId xmlns:a16="http://schemas.microsoft.com/office/drawing/2014/main" id="{068AAC86-73EA-4D2A-BCE7-2BA3D1333971}"/>
              </a:ext>
            </a:extLst>
          </p:cNvPr>
          <p:cNvCxnSpPr/>
          <p:nvPr/>
        </p:nvCxnSpPr>
        <p:spPr>
          <a:xfrm flipV="1">
            <a:off x="4927106" y="2450237"/>
            <a:ext cx="2929632" cy="9765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ава линија спајања са стрелицом 16">
            <a:extLst>
              <a:ext uri="{FF2B5EF4-FFF2-40B4-BE49-F238E27FC236}">
                <a16:creationId xmlns:a16="http://schemas.microsoft.com/office/drawing/2014/main" id="{46DD225B-0F0B-4D23-9074-162066323B6C}"/>
              </a:ext>
            </a:extLst>
          </p:cNvPr>
          <p:cNvCxnSpPr>
            <a:stCxn id="12" idx="3"/>
          </p:cNvCxnSpPr>
          <p:nvPr/>
        </p:nvCxnSpPr>
        <p:spPr>
          <a:xfrm flipV="1">
            <a:off x="4856085" y="3764132"/>
            <a:ext cx="2897403" cy="100605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ава линија спајања са стрелицом 18">
            <a:extLst>
              <a:ext uri="{FF2B5EF4-FFF2-40B4-BE49-F238E27FC236}">
                <a16:creationId xmlns:a16="http://schemas.microsoft.com/office/drawing/2014/main" id="{620B4990-147D-482E-A03B-E3D08893B72C}"/>
              </a:ext>
            </a:extLst>
          </p:cNvPr>
          <p:cNvCxnSpPr/>
          <p:nvPr/>
        </p:nvCxnSpPr>
        <p:spPr>
          <a:xfrm flipV="1">
            <a:off x="5131293" y="4564013"/>
            <a:ext cx="2622195" cy="700445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58F9F963-6B97-49EB-9B46-9F26312A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10B-33BA-4EB4-A18A-F280E62CD5C1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359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 animBg="1"/>
      <p:bldP spid="12" grpId="0" build="p" animBg="1"/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6" name="Слика 5">
            <a:extLst>
              <a:ext uri="{FF2B5EF4-FFF2-40B4-BE49-F238E27FC236}">
                <a16:creationId xmlns:a16="http://schemas.microsoft.com/office/drawing/2014/main" id="{2AAA90AC-6215-4D2D-AF90-F6546004B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87" y="231890"/>
            <a:ext cx="1912812" cy="1458798"/>
          </a:xfrm>
          <a:prstGeom prst="rect">
            <a:avLst/>
          </a:prstGeom>
        </p:spPr>
      </p:pic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id="{97BC85F7-A7C3-4F22-AB0E-C6A50FDEF90F}"/>
              </a:ext>
            </a:extLst>
          </p:cNvPr>
          <p:cNvSpPr txBox="1"/>
          <p:nvPr/>
        </p:nvSpPr>
        <p:spPr>
          <a:xfrm>
            <a:off x="2246131" y="601473"/>
            <a:ext cx="466835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ГОСПОДАРЧИЋИ</a:t>
            </a:r>
            <a:r>
              <a:rPr lang="sr-Cyrl-RS" dirty="0">
                <a:solidFill>
                  <a:srgbClr val="FFFF00"/>
                </a:solidFill>
              </a:rPr>
              <a:t> – добри кућни духови, врста вилењака, који се окупљају око огњишта. Чували су ватру и кућу од злих духови.</a:t>
            </a:r>
          </a:p>
        </p:txBody>
      </p:sp>
      <p:cxnSp>
        <p:nvCxnSpPr>
          <p:cNvPr id="21" name="Права линија спајања са стрелицом 20">
            <a:extLst>
              <a:ext uri="{FF2B5EF4-FFF2-40B4-BE49-F238E27FC236}">
                <a16:creationId xmlns:a16="http://schemas.microsoft.com/office/drawing/2014/main" id="{9B04FD53-7AA9-471C-8EB7-D320546462CA}"/>
              </a:ext>
            </a:extLst>
          </p:cNvPr>
          <p:cNvCxnSpPr>
            <a:cxnSpLocks/>
          </p:cNvCxnSpPr>
          <p:nvPr/>
        </p:nvCxnSpPr>
        <p:spPr>
          <a:xfrm>
            <a:off x="5823751" y="674703"/>
            <a:ext cx="2579217" cy="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Оквир за текст 22">
            <a:extLst>
              <a:ext uri="{FF2B5EF4-FFF2-40B4-BE49-F238E27FC236}">
                <a16:creationId xmlns:a16="http://schemas.microsoft.com/office/drawing/2014/main" id="{5CC2FC50-FEF2-49CF-8E6D-BB5B91746580}"/>
              </a:ext>
            </a:extLst>
          </p:cNvPr>
          <p:cNvSpPr txBox="1"/>
          <p:nvPr/>
        </p:nvSpPr>
        <p:spPr>
          <a:xfrm>
            <a:off x="2459115" y="1926454"/>
            <a:ext cx="4588456" cy="12003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КУКУРИКАЊЕ</a:t>
            </a: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пијетова</a:t>
            </a: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је добар знак. То је значило да су се страшна митолошка бића повукла у сан, тама је прошла и стиже свјетлост.</a:t>
            </a:r>
          </a:p>
        </p:txBody>
      </p:sp>
      <p:pic>
        <p:nvPicPr>
          <p:cNvPr id="25" name="Слика 24">
            <a:extLst>
              <a:ext uri="{FF2B5EF4-FFF2-40B4-BE49-F238E27FC236}">
                <a16:creationId xmlns:a16="http://schemas.microsoft.com/office/drawing/2014/main" id="{63CEE0E2-7111-4C0E-A420-B9E8B8886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87" y="1690688"/>
            <a:ext cx="1912812" cy="1567417"/>
          </a:xfrm>
          <a:prstGeom prst="rect">
            <a:avLst/>
          </a:prstGeom>
        </p:spPr>
      </p:pic>
      <p:cxnSp>
        <p:nvCxnSpPr>
          <p:cNvPr id="27" name="Линија спајања: Заломљена 26">
            <a:extLst>
              <a:ext uri="{FF2B5EF4-FFF2-40B4-BE49-F238E27FC236}">
                <a16:creationId xmlns:a16="http://schemas.microsoft.com/office/drawing/2014/main" id="{C0F937AE-5FCF-4DF4-B270-610A0F0FC9D1}"/>
              </a:ext>
            </a:extLst>
          </p:cNvPr>
          <p:cNvCxnSpPr>
            <a:cxnSpLocks/>
          </p:cNvCxnSpPr>
          <p:nvPr/>
        </p:nvCxnSpPr>
        <p:spPr>
          <a:xfrm>
            <a:off x="4607511" y="2000266"/>
            <a:ext cx="3981076" cy="1018142"/>
          </a:xfrm>
          <a:prstGeom prst="bentConnector3">
            <a:avLst>
              <a:gd name="adj1" fmla="val 53568"/>
            </a:avLst>
          </a:prstGeom>
          <a:ln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Оквир за текст 30">
            <a:extLst>
              <a:ext uri="{FF2B5EF4-FFF2-40B4-BE49-F238E27FC236}">
                <a16:creationId xmlns:a16="http://schemas.microsoft.com/office/drawing/2014/main" id="{171A5FAA-6A81-4779-B096-28C869D9961E}"/>
              </a:ext>
            </a:extLst>
          </p:cNvPr>
          <p:cNvSpPr txBox="1"/>
          <p:nvPr/>
        </p:nvSpPr>
        <p:spPr>
          <a:xfrm>
            <a:off x="2601157" y="3493871"/>
            <a:ext cx="4446414" cy="120032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ДИВОВИ</a:t>
            </a:r>
            <a:r>
              <a:rPr lang="sr-Cyrl-RS" dirty="0">
                <a:solidFill>
                  <a:srgbClr val="FF0000"/>
                </a:solidFill>
              </a:rPr>
              <a:t> – огромна, зла бића, наоружана камењем. </a:t>
            </a:r>
            <a:r>
              <a:rPr lang="sr-Cyrl-RS" dirty="0" err="1">
                <a:solidFill>
                  <a:srgbClr val="FF0000"/>
                </a:solidFill>
              </a:rPr>
              <a:t>Вјеровало</a:t>
            </a:r>
            <a:r>
              <a:rPr lang="sr-Cyrl-RS" dirty="0">
                <a:solidFill>
                  <a:srgbClr val="FF0000"/>
                </a:solidFill>
              </a:rPr>
              <a:t> се да су их рађале виле, а да су им очеви били озбиљни људи.</a:t>
            </a:r>
          </a:p>
        </p:txBody>
      </p:sp>
      <p:pic>
        <p:nvPicPr>
          <p:cNvPr id="35" name="Слика 34">
            <a:extLst>
              <a:ext uri="{FF2B5EF4-FFF2-40B4-BE49-F238E27FC236}">
                <a16:creationId xmlns:a16="http://schemas.microsoft.com/office/drawing/2014/main" id="{08E740A3-09D4-4B98-BC05-B278319B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88" y="3284410"/>
            <a:ext cx="1912812" cy="1409790"/>
          </a:xfrm>
          <a:prstGeom prst="rect">
            <a:avLst/>
          </a:prstGeom>
        </p:spPr>
      </p:pic>
      <p:cxnSp>
        <p:nvCxnSpPr>
          <p:cNvPr id="38" name="Линија спајања: Заломљена 37">
            <a:extLst>
              <a:ext uri="{FF2B5EF4-FFF2-40B4-BE49-F238E27FC236}">
                <a16:creationId xmlns:a16="http://schemas.microsoft.com/office/drawing/2014/main" id="{8213D55A-1AED-4CEE-8ECD-EBC5221DE1A4}"/>
              </a:ext>
            </a:extLst>
          </p:cNvPr>
          <p:cNvCxnSpPr/>
          <p:nvPr/>
        </p:nvCxnSpPr>
        <p:spPr>
          <a:xfrm>
            <a:off x="3213717" y="3493871"/>
            <a:ext cx="5374870" cy="365125"/>
          </a:xfrm>
          <a:prstGeom prst="bentConnector3">
            <a:avLst>
              <a:gd name="adj1" fmla="val 66187"/>
            </a:avLst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Оквир за текст 39">
            <a:extLst>
              <a:ext uri="{FF2B5EF4-FFF2-40B4-BE49-F238E27FC236}">
                <a16:creationId xmlns:a16="http://schemas.microsoft.com/office/drawing/2014/main" id="{201BBD4E-DC02-4397-B390-1BD8B31CDF73}"/>
              </a:ext>
            </a:extLst>
          </p:cNvPr>
          <p:cNvSpPr txBox="1"/>
          <p:nvPr/>
        </p:nvSpPr>
        <p:spPr>
          <a:xfrm>
            <a:off x="2672179" y="4811697"/>
            <a:ext cx="4375392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7030A0"/>
                </a:solidFill>
              </a:rPr>
              <a:t>ЗМАЈ</a:t>
            </a:r>
            <a:r>
              <a:rPr lang="sr-Cyrl-RS" dirty="0">
                <a:solidFill>
                  <a:srgbClr val="7030A0"/>
                </a:solidFill>
              </a:rPr>
              <a:t> – позитиван јунак у кажама. Чувао је </a:t>
            </a:r>
            <a:r>
              <a:rPr lang="sr-Cyrl-RS" dirty="0" err="1">
                <a:solidFill>
                  <a:srgbClr val="7030A0"/>
                </a:solidFill>
              </a:rPr>
              <a:t>усјеве</a:t>
            </a:r>
            <a:r>
              <a:rPr lang="sr-Cyrl-RS" dirty="0">
                <a:solidFill>
                  <a:srgbClr val="7030A0"/>
                </a:solidFill>
              </a:rPr>
              <a:t> од ала. Змај је представљао добро, а ала зло. Змајеви су се заљубљивали у </a:t>
            </a:r>
            <a:r>
              <a:rPr lang="sr-Cyrl-RS" dirty="0" err="1">
                <a:solidFill>
                  <a:srgbClr val="7030A0"/>
                </a:solidFill>
              </a:rPr>
              <a:t>дјевојке</a:t>
            </a:r>
            <a:r>
              <a:rPr lang="sr-Cyrl-RS" dirty="0">
                <a:solidFill>
                  <a:srgbClr val="7030A0"/>
                </a:solidFill>
              </a:rPr>
              <a:t>, а оне су их одбијале босиљком.</a:t>
            </a:r>
          </a:p>
        </p:txBody>
      </p:sp>
      <p:pic>
        <p:nvPicPr>
          <p:cNvPr id="42" name="Слика 41">
            <a:extLst>
              <a:ext uri="{FF2B5EF4-FFF2-40B4-BE49-F238E27FC236}">
                <a16:creationId xmlns:a16="http://schemas.microsoft.com/office/drawing/2014/main" id="{3CC666E2-6F3C-4424-B479-FC4D8B5A8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87" y="4717453"/>
            <a:ext cx="1912812" cy="1479161"/>
          </a:xfrm>
          <a:prstGeom prst="rect">
            <a:avLst/>
          </a:prstGeom>
        </p:spPr>
      </p:pic>
      <p:cxnSp>
        <p:nvCxnSpPr>
          <p:cNvPr id="44" name="Линија спајања: Заломљена 43">
            <a:extLst>
              <a:ext uri="{FF2B5EF4-FFF2-40B4-BE49-F238E27FC236}">
                <a16:creationId xmlns:a16="http://schemas.microsoft.com/office/drawing/2014/main" id="{793858FA-409C-4FFB-B3CC-3A3C3E80E220}"/>
              </a:ext>
            </a:extLst>
          </p:cNvPr>
          <p:cNvCxnSpPr/>
          <p:nvPr/>
        </p:nvCxnSpPr>
        <p:spPr>
          <a:xfrm>
            <a:off x="3213717" y="4811697"/>
            <a:ext cx="5374870" cy="355615"/>
          </a:xfrm>
          <a:prstGeom prst="bentConnector3">
            <a:avLst>
              <a:gd name="adj1" fmla="val 53138"/>
            </a:avLst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A9E15270-3F35-424F-84A4-3B779850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B862-54C9-4065-989E-46CC2AD29B31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0900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1" grpId="0" build="p" animBg="1"/>
      <p:bldP spid="4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17ADF40B-6877-49DC-9D37-4873CF0043A8}"/>
              </a:ext>
            </a:extLst>
          </p:cNvPr>
          <p:cNvSpPr txBox="1"/>
          <p:nvPr/>
        </p:nvSpPr>
        <p:spPr>
          <a:xfrm>
            <a:off x="2707690" y="365125"/>
            <a:ext cx="253013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СЛОВЕНСКИ БОГОВИ</a:t>
            </a:r>
          </a:p>
        </p:txBody>
      </p: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741C8208-60EA-4CCD-8D98-8E7A8FC4A370}"/>
              </a:ext>
            </a:extLst>
          </p:cNvPr>
          <p:cNvSpPr txBox="1"/>
          <p:nvPr/>
        </p:nvSpPr>
        <p:spPr>
          <a:xfrm>
            <a:off x="2627643" y="1159966"/>
            <a:ext cx="5761608" cy="52322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!"/>
            </a:pPr>
            <a:r>
              <a:rPr lang="ru-RU" sz="2000" b="0" i="0" u="none" strike="noStrike" baseline="0" dirty="0">
                <a:solidFill>
                  <a:srgbClr val="FFFF00"/>
                </a:solidFill>
                <a:latin typeface="Merriweather-Regular"/>
              </a:rPr>
              <a:t>Имали су више задужења и занимања.</a:t>
            </a:r>
          </a:p>
          <a:p>
            <a:r>
              <a:rPr lang="ru-RU" sz="2000" dirty="0">
                <a:solidFill>
                  <a:srgbClr val="FFFF00"/>
                </a:solidFill>
                <a:latin typeface="Merriweather-Regular"/>
              </a:rPr>
              <a:t>      Поштовали су Мјесец, сматрали су га Сунчевим братом.</a:t>
            </a:r>
          </a:p>
          <a:p>
            <a:r>
              <a:rPr lang="ru-RU" sz="2000" dirty="0">
                <a:solidFill>
                  <a:srgbClr val="FFFF00"/>
                </a:solidFill>
                <a:latin typeface="Merriweather-Regular"/>
              </a:rPr>
              <a:t>      Вјеровали су да су звијезе закуцане  ексерима за небо. Мирне звјездане ноћи су доносиле спокој.Плашили су се олуја и непогода.</a:t>
            </a:r>
          </a:p>
          <a:p>
            <a:pPr marL="285750" indent="-285750">
              <a:buFont typeface="Wingdings" panose="05000000000000000000" pitchFamily="2" charset="2"/>
              <a:buChar char="!"/>
            </a:pPr>
            <a:endParaRPr lang="ru-RU" sz="2000" dirty="0">
              <a:solidFill>
                <a:srgbClr val="FFFF00"/>
              </a:solidFill>
              <a:latin typeface="Merriweather-Regular"/>
            </a:endParaRPr>
          </a:p>
          <a:p>
            <a:r>
              <a:rPr lang="ru-RU" sz="2000" dirty="0">
                <a:solidFill>
                  <a:srgbClr val="FFFF00"/>
                </a:solidFill>
                <a:latin typeface="Merriweather-Regular"/>
              </a:rPr>
              <a:t>     Храст је заштићено и свето дрво, сматран је храмом.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ru-RU" sz="2000" dirty="0">
                <a:solidFill>
                  <a:srgbClr val="FFFF00"/>
                </a:solidFill>
                <a:latin typeface="Merriweather-Regular"/>
              </a:rPr>
              <a:t> Митови су објашњавали дешавања у природи и у животу.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ru-RU" sz="2000" dirty="0">
                <a:solidFill>
                  <a:srgbClr val="FFFF00"/>
                </a:solidFill>
                <a:latin typeface="Merriweather-Regular"/>
              </a:rPr>
              <a:t> Вук је сматран демонском животињом.Обиљежавани су и тзв. «вучји дани», када жене нису радиле са вуном.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ru-RU" sz="2000" dirty="0">
                <a:solidFill>
                  <a:srgbClr val="FFFF00"/>
                </a:solidFill>
                <a:latin typeface="Merriweather-Regular"/>
              </a:rPr>
              <a:t> Уторак је срећан дан.</a:t>
            </a:r>
          </a:p>
          <a:p>
            <a:endParaRPr lang="ru-RU" sz="1800" b="0" i="0" u="none" strike="noStrike" baseline="0" dirty="0">
              <a:latin typeface="Merriweather-Regular"/>
            </a:endParaRPr>
          </a:p>
          <a:p>
            <a:pPr marL="285750" indent="-285750">
              <a:buFont typeface="Wingdings" panose="05000000000000000000" pitchFamily="2" charset="2"/>
              <a:buChar char="!"/>
            </a:pPr>
            <a:endParaRPr lang="sr-Cyrl-RS" dirty="0"/>
          </a:p>
        </p:txBody>
      </p:sp>
      <p:pic>
        <p:nvPicPr>
          <p:cNvPr id="12" name="Графика 11" descr="Месец и звезде">
            <a:extLst>
              <a:ext uri="{FF2B5EF4-FFF2-40B4-BE49-F238E27FC236}">
                <a16:creationId xmlns:a16="http://schemas.microsoft.com/office/drawing/2014/main" id="{B70DD0E9-F29D-4724-BA2A-68494FE0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6668" y="1598349"/>
            <a:ext cx="398016" cy="379632"/>
          </a:xfrm>
          <a:prstGeom prst="rect">
            <a:avLst/>
          </a:prstGeom>
        </p:spPr>
      </p:pic>
      <p:pic>
        <p:nvPicPr>
          <p:cNvPr id="14" name="Графика 13" descr="Звезде">
            <a:extLst>
              <a:ext uri="{FF2B5EF4-FFF2-40B4-BE49-F238E27FC236}">
                <a16:creationId xmlns:a16="http://schemas.microsoft.com/office/drawing/2014/main" id="{73BA09C4-EE79-4926-92FE-64663F3C6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449" y="2104779"/>
            <a:ext cx="457200" cy="366204"/>
          </a:xfrm>
          <a:prstGeom prst="rect">
            <a:avLst/>
          </a:prstGeom>
        </p:spPr>
      </p:pic>
      <p:pic>
        <p:nvPicPr>
          <p:cNvPr id="16" name="Графика 15" descr="Листопадно дрво">
            <a:extLst>
              <a:ext uri="{FF2B5EF4-FFF2-40B4-BE49-F238E27FC236}">
                <a16:creationId xmlns:a16="http://schemas.microsoft.com/office/drawing/2014/main" id="{C3D9B7BA-B185-4CAE-8AA2-BC42817CA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7643" y="3207058"/>
            <a:ext cx="398016" cy="443883"/>
          </a:xfrm>
          <a:prstGeom prst="rect">
            <a:avLst/>
          </a:prstGeom>
        </p:spPr>
      </p:pic>
      <p:sp>
        <p:nvSpPr>
          <p:cNvPr id="6" name="Чувар места за датум 5">
            <a:extLst>
              <a:ext uri="{FF2B5EF4-FFF2-40B4-BE49-F238E27FC236}">
                <a16:creationId xmlns:a16="http://schemas.microsoft.com/office/drawing/2014/main" id="{ABCFD9F9-CC3E-4C26-86DC-56EBB3F9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3048-3684-4128-B6E7-F1E2D676B696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9149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1C16620-DAA7-4DD7-88C1-551032A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B4CAFE9E-D7F7-4EDE-9A5C-81235F37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:a16="http://schemas.microsoft.com/office/drawing/2014/main" id="{3FE3362C-1B77-4BF2-AAE4-F1A36E2F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3166B3DC-8609-4887-A2B7-002798CD5665}"/>
              </a:ext>
            </a:extLst>
          </p:cNvPr>
          <p:cNvSpPr txBox="1"/>
          <p:nvPr/>
        </p:nvSpPr>
        <p:spPr>
          <a:xfrm>
            <a:off x="3622089" y="497150"/>
            <a:ext cx="154471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ДУГИНЕ БОЈЕ</a:t>
            </a:r>
          </a:p>
        </p:txBody>
      </p:sp>
      <p:pic>
        <p:nvPicPr>
          <p:cNvPr id="8" name="Слика 7">
            <a:extLst>
              <a:ext uri="{FF2B5EF4-FFF2-40B4-BE49-F238E27FC236}">
                <a16:creationId xmlns:a16="http://schemas.microsoft.com/office/drawing/2014/main" id="{27EF7DE7-725D-4444-9F3A-C477FD254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98" y="1434290"/>
            <a:ext cx="3658802" cy="2498517"/>
          </a:xfrm>
          <a:prstGeom prst="rect">
            <a:avLst/>
          </a:prstGeom>
        </p:spPr>
      </p:pic>
      <p:sp>
        <p:nvSpPr>
          <p:cNvPr id="11" name="Оквир за текст 10">
            <a:extLst>
              <a:ext uri="{FF2B5EF4-FFF2-40B4-BE49-F238E27FC236}">
                <a16:creationId xmlns:a16="http://schemas.microsoft.com/office/drawing/2014/main" id="{4456536A-0405-4599-B6D2-BB3B712D548E}"/>
              </a:ext>
            </a:extLst>
          </p:cNvPr>
          <p:cNvSpPr txBox="1"/>
          <p:nvPr/>
        </p:nvSpPr>
        <p:spPr>
          <a:xfrm>
            <a:off x="6711517" y="1251751"/>
            <a:ext cx="448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</a:rPr>
              <a:t>ЦРВЕНА</a:t>
            </a:r>
            <a:r>
              <a:rPr lang="sr-Cyrl-RS" dirty="0"/>
              <a:t> – </a:t>
            </a:r>
            <a:r>
              <a:rPr lang="sr-Cyrl-RS" sz="2000" dirty="0">
                <a:solidFill>
                  <a:srgbClr val="7030A0"/>
                </a:solidFill>
              </a:rPr>
              <a:t>представља вино и грожђе</a:t>
            </a:r>
            <a:r>
              <a:rPr lang="sr-Cyrl-RS" dirty="0"/>
              <a:t>.</a:t>
            </a:r>
          </a:p>
        </p:txBody>
      </p:sp>
      <p:sp>
        <p:nvSpPr>
          <p:cNvPr id="13" name="Оквир за текст 12">
            <a:extLst>
              <a:ext uri="{FF2B5EF4-FFF2-40B4-BE49-F238E27FC236}">
                <a16:creationId xmlns:a16="http://schemas.microsoft.com/office/drawing/2014/main" id="{FE0B4486-F252-423F-B83E-D191EC6E4FB0}"/>
              </a:ext>
            </a:extLst>
          </p:cNvPr>
          <p:cNvSpPr txBox="1"/>
          <p:nvPr/>
        </p:nvSpPr>
        <p:spPr>
          <a:xfrm>
            <a:off x="6871317" y="1690688"/>
            <a:ext cx="387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C000"/>
                </a:solidFill>
              </a:rPr>
              <a:t>НАРАНЏАСТА</a:t>
            </a:r>
            <a:r>
              <a:rPr lang="sr-Cyrl-RS" dirty="0"/>
              <a:t> – </a:t>
            </a:r>
            <a:r>
              <a:rPr lang="sr-Cyrl-RS" dirty="0">
                <a:solidFill>
                  <a:srgbClr val="0070C0"/>
                </a:solidFill>
              </a:rPr>
              <a:t>представља наранџу</a:t>
            </a:r>
            <a:r>
              <a:rPr lang="sr-Cyrl-RS" dirty="0"/>
              <a:t>.</a:t>
            </a:r>
          </a:p>
        </p:txBody>
      </p:sp>
      <p:sp>
        <p:nvSpPr>
          <p:cNvPr id="15" name="Оквир за текст 14">
            <a:extLst>
              <a:ext uri="{FF2B5EF4-FFF2-40B4-BE49-F238E27FC236}">
                <a16:creationId xmlns:a16="http://schemas.microsoft.com/office/drawing/2014/main" id="{984F5882-4F5F-47C1-854A-3EDC5E1F572F}"/>
              </a:ext>
            </a:extLst>
          </p:cNvPr>
          <p:cNvSpPr txBox="1"/>
          <p:nvPr/>
        </p:nvSpPr>
        <p:spPr>
          <a:xfrm>
            <a:off x="6871317" y="2192784"/>
            <a:ext cx="403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ЖУТА</a:t>
            </a:r>
            <a:r>
              <a:rPr lang="sr-Cyrl-RS" dirty="0"/>
              <a:t> – </a:t>
            </a:r>
            <a:r>
              <a:rPr lang="sr-Cyrl-RS" dirty="0">
                <a:solidFill>
                  <a:srgbClr val="FFC000"/>
                </a:solidFill>
              </a:rPr>
              <a:t>представља пшеницу</a:t>
            </a:r>
            <a:r>
              <a:rPr lang="sr-Cyrl-RS" dirty="0"/>
              <a:t>.</a:t>
            </a:r>
          </a:p>
        </p:txBody>
      </p:sp>
      <p:sp>
        <p:nvSpPr>
          <p:cNvPr id="17" name="Оквир за текст 16">
            <a:extLst>
              <a:ext uri="{FF2B5EF4-FFF2-40B4-BE49-F238E27FC236}">
                <a16:creationId xmlns:a16="http://schemas.microsoft.com/office/drawing/2014/main" id="{51D91D98-8622-49B0-96FA-B2FC87B87600}"/>
              </a:ext>
            </a:extLst>
          </p:cNvPr>
          <p:cNvSpPr txBox="1"/>
          <p:nvPr/>
        </p:nvSpPr>
        <p:spPr>
          <a:xfrm>
            <a:off x="6871317" y="2636668"/>
            <a:ext cx="425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ЗЕЛЕНА </a:t>
            </a:r>
            <a:r>
              <a:rPr lang="sr-Cyrl-RS" dirty="0"/>
              <a:t>– </a:t>
            </a:r>
            <a:r>
              <a:rPr lang="sr-Cyrl-RS" dirty="0">
                <a:solidFill>
                  <a:srgbClr val="00B050"/>
                </a:solidFill>
              </a:rPr>
              <a:t>представља траву</a:t>
            </a:r>
            <a:r>
              <a:rPr lang="sr-Cyrl-RS" dirty="0"/>
              <a:t>.</a:t>
            </a:r>
          </a:p>
        </p:txBody>
      </p:sp>
      <p:sp>
        <p:nvSpPr>
          <p:cNvPr id="18" name="Оквир за текст 17">
            <a:extLst>
              <a:ext uri="{FF2B5EF4-FFF2-40B4-BE49-F238E27FC236}">
                <a16:creationId xmlns:a16="http://schemas.microsoft.com/office/drawing/2014/main" id="{ADE99C68-F6BF-4A41-A990-31DE789B10D1}"/>
              </a:ext>
            </a:extLst>
          </p:cNvPr>
          <p:cNvSpPr txBox="1"/>
          <p:nvPr/>
        </p:nvSpPr>
        <p:spPr>
          <a:xfrm>
            <a:off x="6871317" y="3006000"/>
            <a:ext cx="448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B0F0"/>
                </a:solidFill>
              </a:rPr>
              <a:t>ПЛАВА</a:t>
            </a:r>
            <a:r>
              <a:rPr lang="sr-Cyrl-RS" dirty="0"/>
              <a:t> – </a:t>
            </a: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представља једну биљку из прапостојбине.</a:t>
            </a:r>
          </a:p>
        </p:txBody>
      </p:sp>
      <p:sp>
        <p:nvSpPr>
          <p:cNvPr id="19" name="Оквир за текст 18">
            <a:extLst>
              <a:ext uri="{FF2B5EF4-FFF2-40B4-BE49-F238E27FC236}">
                <a16:creationId xmlns:a16="http://schemas.microsoft.com/office/drawing/2014/main" id="{3912AD77-D96A-47ED-A618-E1A877A32510}"/>
              </a:ext>
            </a:extLst>
          </p:cNvPr>
          <p:cNvSpPr txBox="1"/>
          <p:nvPr/>
        </p:nvSpPr>
        <p:spPr>
          <a:xfrm>
            <a:off x="6871317" y="3737499"/>
            <a:ext cx="4252403" cy="37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7030A0"/>
                </a:solidFill>
              </a:rPr>
              <a:t>ЉУБИЧАСТА </a:t>
            </a:r>
            <a:r>
              <a:rPr lang="sr-Cyrl-RS" dirty="0"/>
              <a:t>– </a:t>
            </a:r>
            <a:r>
              <a:rPr lang="sr-Cyrl-RS" dirty="0">
                <a:solidFill>
                  <a:schemeClr val="accent3">
                    <a:lumMod val="50000"/>
                  </a:schemeClr>
                </a:solidFill>
              </a:rPr>
              <a:t>представља љубичицу</a:t>
            </a:r>
            <a:r>
              <a:rPr lang="sr-Cyrl-RS" dirty="0"/>
              <a:t>.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CF3EED20-5982-4FF2-A8BB-5E952FFC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5B0D-AF3B-41AC-A2F3-53B76A16981A}" type="datetime1">
              <a:rPr lang="sr-Cyrl-RS" smtClean="0"/>
              <a:t>27.04.2021.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764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5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6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9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31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15" presetClass="emph" presetSubtype="0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700"/>
                            </p:stCondLst>
                            <p:childTnLst>
                              <p:par>
                                <p:cTn id="70" presetID="3" presetClass="emph" presetSubtype="2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700"/>
                            </p:stCondLst>
                            <p:childTnLst>
                              <p:par>
                                <p:cTn id="73" presetID="18" presetClass="emph" presetSubtype="0" repeatCount="2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220"/>
                            </p:stCondLst>
                            <p:childTnLst>
                              <p:par>
                                <p:cTn id="76" presetID="15" presetClass="emph" presetSubtype="0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770"/>
                            </p:stCondLst>
                            <p:childTnLst>
                              <p:par>
                                <p:cTn id="79" presetID="7" presetClass="emph" presetSubtype="2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770"/>
                            </p:stCondLst>
                            <p:childTnLst>
                              <p:par>
                                <p:cTn id="83" presetID="18" presetClass="emph" presetSubtype="0" repeatCount="2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/>
      <p:bldP spid="11" grpId="1"/>
      <p:bldP spid="13" grpId="0"/>
      <p:bldP spid="13" grpId="1"/>
      <p:bldP spid="15" grpId="0"/>
      <p:bldP spid="15" grpId="1"/>
      <p:bldP spid="17" grpId="0" build="p"/>
      <p:bldP spid="17" grpId="1" build="allAtOnce"/>
      <p:bldP spid="18" grpId="0"/>
      <p:bldP spid="19" grpId="0" build="p"/>
      <p:bldP spid="19" grpId="1" build="allAtOnce"/>
    </p:bld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1819</Words>
  <Application>Microsoft Office PowerPoint</Application>
  <PresentationFormat>Широки екран</PresentationFormat>
  <Paragraphs>140</Paragraphs>
  <Slides>24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6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Merriweather-Regular</vt:lpstr>
      <vt:lpstr>Verdana</vt:lpstr>
      <vt:lpstr>Wingdings</vt:lpstr>
      <vt:lpstr>Office тема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Sanja D</dc:creator>
  <cp:lastModifiedBy>Sanja D</cp:lastModifiedBy>
  <cp:revision>89</cp:revision>
  <dcterms:created xsi:type="dcterms:W3CDTF">2021-01-15T19:18:25Z</dcterms:created>
  <dcterms:modified xsi:type="dcterms:W3CDTF">2021-04-27T21:53:40Z</dcterms:modified>
</cp:coreProperties>
</file>