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6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9A85-41AC-425F-B055-BF80C27A7A8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CCE7-0523-42BF-BDED-3FB2531CE2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CCE7-0523-42BF-BDED-3FB2531CE22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CCE7-0523-42BF-BDED-3FB2531CE22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744416" cy="1152128"/>
          </a:xfrm>
        </p:spPr>
        <p:txBody>
          <a:bodyPr>
            <a:normAutofit/>
          </a:bodyPr>
          <a:lstStyle/>
          <a:p>
            <a:r>
              <a:rPr lang="sr-Cyrl-RS" sz="2400" dirty="0"/>
              <a:t>Зеленовић Јована, </a:t>
            </a:r>
            <a:r>
              <a:rPr lang="sr-Latn-RS" sz="2400" dirty="0"/>
              <a:t>I</a:t>
            </a:r>
            <a:r>
              <a:rPr lang="sr-Cyrl-RS" sz="2400" dirty="0"/>
              <a:t>Г2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768752" cy="1080120"/>
          </a:xfrm>
        </p:spPr>
        <p:txBody>
          <a:bodyPr>
            <a:noAutofit/>
          </a:bodyPr>
          <a:lstStyle/>
          <a:p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Растављање ријечи на крају реда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560840" cy="3744416"/>
          </a:xfrm>
        </p:spPr>
        <p:txBody>
          <a:bodyPr>
            <a:noAutofit/>
          </a:bodyPr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При растављању ријечи на крају рада треба се придржавати одређених правила:</a:t>
            </a:r>
          </a:p>
          <a:p>
            <a:r>
              <a:rPr lang="sr-Cyrl-RS" dirty="0">
                <a:latin typeface="Arial" pitchFamily="34" charset="0"/>
                <a:cs typeface="Arial" pitchFamily="34" charset="0"/>
              </a:rPr>
              <a:t>Никад се не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преноси само једно слово  </a:t>
            </a:r>
            <a:r>
              <a:rPr lang="sr-Cyrl-R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sr-Cyrl-R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река-о, поса-о, дебе-о</a:t>
            </a:r>
            <a:r>
              <a:rPr lang="sr-Cyrl-RS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sr-Cyrl-RS" dirty="0">
                <a:latin typeface="Arial" pitchFamily="34" charset="0"/>
                <a:cs typeface="Arial" pitchFamily="34" charset="0"/>
              </a:rPr>
              <a:t>У започетом реду може да остане само један вокал </a:t>
            </a:r>
            <a:r>
              <a:rPr lang="sr-Cyrl-R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sr-Cyrl-R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о-глед, а-уто</a:t>
            </a:r>
            <a:r>
              <a:rPr lang="sr-Cyrl-RS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sr-Cyrl-RS" sz="1600" dirty="0">
                <a:latin typeface="Arial" pitchFamily="34" charset="0"/>
                <a:cs typeface="Arial" pitchFamily="34" charset="0"/>
              </a:rPr>
              <a:t>Када се раздваја полусложеница, цртица се понавља и у сл. реду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sr-Cyrl-R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sr-Cyrl-R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пет-    ремек-   мање- </a:t>
            </a:r>
          </a:p>
          <a:p>
            <a:pPr>
              <a:buNone/>
            </a:pPr>
            <a:r>
              <a:rPr lang="sr-Cyrl-R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-шест,   -дјело,   -више</a:t>
            </a:r>
            <a:r>
              <a:rPr lang="sr-Cyrl-RS" sz="1600" dirty="0">
                <a:latin typeface="Arial" pitchFamily="34" charset="0"/>
                <a:cs typeface="Arial" pitchFamily="34" charset="0"/>
              </a:rPr>
              <a:t>)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Cyrl-RS" sz="1600" dirty="0">
                <a:latin typeface="Arial" pitchFamily="34" charset="0"/>
                <a:cs typeface="Arial" pitchFamily="34" charset="0"/>
              </a:rPr>
              <a:t>У латиници се не раздвајају двојна слова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d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ž), (</a:t>
            </a:r>
            <a:r>
              <a:rPr lang="sr-Latn-R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čežnj-ja, Sand-žak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).</a:t>
            </a:r>
            <a:endParaRPr lang="sr-Cyrl-RS" sz="1600" dirty="0">
              <a:latin typeface="Arial" pitchFamily="34" charset="0"/>
              <a:cs typeface="Arial" pitchFamily="34" charset="0"/>
            </a:endParaRPr>
          </a:p>
          <a:p>
            <a:endParaRPr lang="sr-Cyrl-R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49289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ХВАЛА НА ПАЖЊИ!</a:t>
            </a:r>
            <a:r>
              <a:rPr lang="sr-Latn-R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7164288" y="2564904"/>
            <a:ext cx="576064" cy="504056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584776" cy="864096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Слог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132856"/>
            <a:ext cx="7128792" cy="35283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Говорни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ланац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гледишта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артикулације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гласова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дијели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слогове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Слог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скуп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гласова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само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један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глас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који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изговарамо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једним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изговорним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артикулационим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покретом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(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Mа-ма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sr-Latn-R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о-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рин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лог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срп-ски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Носилац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најчешће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самогласник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али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бити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сонант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обично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Р,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али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ријечима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страног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поријекла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И, Л, Н).</a:t>
            </a: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Нпр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Ср-ка-ти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прст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би-ци-кл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Мен-хе-тн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512768" cy="936104"/>
          </a:xfrm>
        </p:spPr>
        <p:txBody>
          <a:bodyPr>
            <a:normAutofit/>
          </a:bodyPr>
          <a:lstStyle/>
          <a:p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Подјела слогова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04864"/>
            <a:ext cx="7056784" cy="3528392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Слогови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могу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бити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отворени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завршавају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вокал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сто-ли-ца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затворени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завршавају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консонант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леп-тир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дуги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дје-</a:t>
            </a:r>
            <a:r>
              <a:rPr lang="en-US" sz="2000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вој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кратки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дје-</a:t>
            </a:r>
            <a:r>
              <a:rPr lang="en-US" sz="2000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вој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-чу-рак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наглашени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дје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-вој-че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ненаглашени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дје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-вој-чи-ца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008112"/>
          </a:xfrm>
        </p:spPr>
        <p:txBody>
          <a:bodyPr>
            <a:noAutofit/>
          </a:bodyPr>
          <a:lstStyle/>
          <a:p>
            <a:r>
              <a:rPr lang="sr-Cyrl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одјела ријечи на слогове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200800" cy="345638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ријечи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има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онолико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слогова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колико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има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вокала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односно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слоготворних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гласова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Према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броју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слогова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од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којих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састоје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ријечи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могу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бити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једносложне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двосложне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да-ни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тросложне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да-ни-ма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и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вишесложне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раз-да-ни-ти</a:t>
            </a:r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</a:t>
            </a:r>
            <a:endParaRPr lang="sr-Cyrl-R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Све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ријечи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осим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једносложних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можемо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дијелити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слогове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, з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а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постоје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извјесна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правила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3608" y="1700808"/>
          <a:ext cx="7200800" cy="3888431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Граница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слога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највећем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броју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случајева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иза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вокала</a:t>
                      </a:r>
                      <a:r>
                        <a:rPr lang="sr-Latn-RS" sz="1600" b="1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Latn-RS" sz="1600" b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а-е-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дром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у-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-о-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endParaRPr lang="sr-Cyrl-R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е-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sr-Cyrl-RS" sz="1400" i="1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А-у-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гро-жђе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endParaRPr lang="sr-Cyrl-R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ба-шта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та-чка</a:t>
                      </a:r>
                      <a:endParaRPr lang="en-U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Граница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слога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иза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сонанта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када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унутар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ријечи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нађу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један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другог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сонант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+ 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сонант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консонант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спрем-љен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хран-љив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мир-но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endParaRPr lang="sr-Cyrl-R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бла-гај-на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sr-Cyrl-RS" sz="1400" i="1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бол-ни-ца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гим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-н</a:t>
                      </a:r>
                      <a:r>
                        <a:rPr lang="sr-Cyrl-R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зи-ја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мај-стор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Бел-ги-ја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Ар-ген-ти-на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endParaRPr lang="sr-Cyrl-R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ви-кен-ди-ца</a:t>
                      </a:r>
                      <a:endParaRPr lang="en-U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Изузета</a:t>
                      </a:r>
                      <a:r>
                        <a:rPr lang="sr-Cyrl-R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r>
                        <a:rPr lang="sr-Cyrl-RS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  <a:r>
                        <a:rPr lang="sr-Cyrl-R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ијекавски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облици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када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нађу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+ </a:t>
                      </a:r>
                      <a:r>
                        <a:rPr lang="en-US" sz="1600" i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које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води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</a:t>
                      </a:r>
                      <a:r>
                        <a:rPr lang="sr-Cyrl-R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ријекло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од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старог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гласа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јат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Жи-вје-ти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при-мјер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у-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вје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жба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endParaRPr lang="sr-Cyrl-R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са-вјет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за-ста-рје-ти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endParaRPr lang="sr-Cyrl-R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про-го-рје-ти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ли-це-мјер</a:t>
                      </a:r>
                      <a:endParaRPr lang="en-U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Граница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слога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иза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консонанта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само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</a:t>
                      </a:r>
                      <a:r>
                        <a:rPr lang="sr-Cyrl-R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унутар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ријечи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нађу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endParaRPr lang="sr-Latn-R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експлозивни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+  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било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који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консонант</a:t>
                      </a:r>
                      <a:r>
                        <a:rPr lang="sr-Cyrl-R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R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</a:t>
                      </a:r>
                      <a:r>
                        <a:rPr lang="sr-Cyrl-RS" sz="16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онсонанти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Cyrl-RS" sz="1600" b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назални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сонант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слат-ко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срп-ски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ак-це-нат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endParaRPr lang="sr-Cyrl-R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оп-ти-ка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sr-Cyrl-RS" sz="1400" i="1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док-тор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леп-тир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sr-Cyrl-R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суд-ство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ак-ци-ја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sr-Cyrl-RS" sz="1400" i="1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јак-на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от-ми-ца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јед-на-кост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слут-ња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sr-Cyrl-RS" sz="1400" i="1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об-но-ва</a:t>
                      </a:r>
                      <a:r>
                        <a:rPr lang="sr-Cyrl-RS" sz="1400" i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sr-Cyrl-RS" sz="1400" i="1" baseline="0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n-US" sz="1400" i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јаг-ње</a:t>
                      </a:r>
                      <a:endParaRPr lang="en-US" sz="1400" i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112474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ogov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84776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120680" cy="936104"/>
          </a:xfrm>
        </p:spPr>
        <p:txBody>
          <a:bodyPr>
            <a:noAutofit/>
          </a:bodyPr>
          <a:lstStyle/>
          <a:p>
            <a:r>
              <a:rPr lang="sr-Cyrl-R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Слоготворни и неслоготвоРни слогови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04864"/>
            <a:ext cx="7056784" cy="352839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Слогови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образују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око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језгра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гласа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који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носилац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Према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томе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могу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бити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носиоци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гласови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дијеле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слоготворне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неслоготворне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Слоготворни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вокали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сви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вокали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а,</a:t>
            </a:r>
            <a:r>
              <a:rPr lang="sr-Cyrl-R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е, и, о, 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и, 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одређеним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позицијама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неки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сонанти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р,л,н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а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неслоготворни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сви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консонанти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б, п, д,</a:t>
            </a:r>
            <a:r>
              <a:rPr lang="sr-Cyrl-R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т, ђ, ћ, ж, ш, з, с, џ, ч, ф, х, ц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и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већина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сонаната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в, ј, м, њ, 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Алвеоларни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сонанти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р, л, 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неким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чајевима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могу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бити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слоготворни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док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неким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сл</a:t>
            </a:r>
            <a:r>
              <a:rPr lang="sr-Cyrl-RS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чајевима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неслоготворни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656784" cy="685800"/>
          </a:xfrm>
        </p:spPr>
        <p:txBody>
          <a:bodyPr>
            <a:normAutofit/>
          </a:bodyPr>
          <a:lstStyle/>
          <a:p>
            <a:r>
              <a:rPr lang="sr-Cyrl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СЛОГОТВОРНО Р, Л, н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272808" cy="35283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b="1" dirty="0"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је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слоготворно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реченици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између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два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консонанта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или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сонанта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чв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-стен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-ска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,...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У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сложеницама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када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се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нађе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између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префикса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консонанта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1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или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сонанта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ђа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,...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У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неким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именима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ријечима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страног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поријекла</a:t>
            </a:r>
            <a:endParaRPr lang="sr-Latn-RS" sz="2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Сар-т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Latn-R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ма-са-к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тем-б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,...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>
                <a:latin typeface="Arial" pitchFamily="34" charset="0"/>
                <a:cs typeface="Arial" pitchFamily="34" charset="0"/>
              </a:rPr>
              <a:t>Л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 и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Н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су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слоготворни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неким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именима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ријечима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страног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поријекла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Мај-к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Тем-п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ка-б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би-ци-к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И-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2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,..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864096"/>
          </a:xfrm>
        </p:spPr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ГРАНИЦА СЛОГА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272808" cy="3744416"/>
          </a:xfrm>
        </p:spPr>
        <p:txBody>
          <a:bodyPr>
            <a:noAutofit/>
          </a:bodyPr>
          <a:lstStyle/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Граница слога може бити:</a:t>
            </a:r>
          </a:p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Фонетска</a:t>
            </a:r>
            <a:r>
              <a:rPr lang="sr-Cyrl-RS" dirty="0">
                <a:latin typeface="Arial" pitchFamily="34" charset="0"/>
                <a:cs typeface="Arial" pitchFamily="34" charset="0"/>
              </a:rPr>
              <a:t> (</a:t>
            </a:r>
            <a:r>
              <a:rPr lang="sr-Cyrl-R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ра-зми-сли-ти, ук-њи-жи-ти, на-ју-глед-ни-ји</a:t>
            </a:r>
            <a:r>
              <a:rPr lang="sr-Cyrl-RS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Семантичка</a:t>
            </a:r>
            <a:r>
              <a:rPr lang="sr-Cyrl-RS" dirty="0">
                <a:latin typeface="Arial" pitchFamily="34" charset="0"/>
                <a:cs typeface="Arial" pitchFamily="34" charset="0"/>
              </a:rPr>
              <a:t> (</a:t>
            </a:r>
            <a:r>
              <a:rPr lang="sr-Cyrl-R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раз-ми-сли-ти, у-књи-жи-ти, нај-у-глед-ни-ји</a:t>
            </a:r>
            <a:r>
              <a:rPr lang="sr-Cyrl-RS" dirty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Када се реченица слога одређује на основу природе гласова кажемо да је та граница фонетска (гласовна).</a:t>
            </a:r>
          </a:p>
          <a:p>
            <a:r>
              <a:rPr lang="sr-Cyrl-RS" sz="2000" dirty="0">
                <a:latin typeface="Arial" pitchFamily="34" charset="0"/>
                <a:cs typeface="Arial" pitchFamily="34" charset="0"/>
              </a:rPr>
              <a:t>Када се ријеч може дијелити на слогове према значењу њених дијелова кажемо да је та граница семантичка</a:t>
            </a:r>
            <a:r>
              <a:rPr lang="sr-Latn-R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409</TotalTime>
  <Words>727</Words>
  <Application>Microsoft Office PowerPoint</Application>
  <PresentationFormat>Пројекција на екрану (4:3)</PresentationFormat>
  <Paragraphs>63</Paragraphs>
  <Slides>11</Slides>
  <Notes>2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5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Garamond</vt:lpstr>
      <vt:lpstr>Wingdings</vt:lpstr>
      <vt:lpstr>Theme1</vt:lpstr>
      <vt:lpstr>СЛОГ</vt:lpstr>
      <vt:lpstr>Слог</vt:lpstr>
      <vt:lpstr>Подјела слогова</vt:lpstr>
      <vt:lpstr>Подјела ријечи на слогове</vt:lpstr>
      <vt:lpstr>PowerPoint презентација</vt:lpstr>
      <vt:lpstr>PowerPoint презентација</vt:lpstr>
      <vt:lpstr>Слоготворни и неслоготвоРни слогови</vt:lpstr>
      <vt:lpstr>СЛОГОТВОРНО Р, Л, н</vt:lpstr>
      <vt:lpstr>ГРАНИЦА СЛОГА</vt:lpstr>
      <vt:lpstr>Растављање ријечи на крају реда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code</dc:creator>
  <cp:lastModifiedBy>Sanja D</cp:lastModifiedBy>
  <cp:revision>10</cp:revision>
  <dcterms:created xsi:type="dcterms:W3CDTF">2020-06-03T18:33:22Z</dcterms:created>
  <dcterms:modified xsi:type="dcterms:W3CDTF">2022-02-03T21:24:52Z</dcterms:modified>
</cp:coreProperties>
</file>