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заглавље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13FD7-C074-41A1-B913-28C757419D91}" type="datetimeFigureOut">
              <a:rPr lang="sr-Cyrl-RS" smtClean="0"/>
              <a:t>13.06.2021.</a:t>
            </a:fld>
            <a:endParaRPr lang="sr-Cyrl-RS"/>
          </a:p>
        </p:txBody>
      </p:sp>
      <p:sp>
        <p:nvSpPr>
          <p:cNvPr id="4" name="Чувар места за слику на слајду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Cyrl-RS"/>
          </a:p>
        </p:txBody>
      </p:sp>
      <p:sp>
        <p:nvSpPr>
          <p:cNvPr id="5" name="Чувар места за напомене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R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539DF-B322-44FB-8D7B-353DBE384AB2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608863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r-Cyrl-RS"/>
              <a:t>Кликните и уредите стил поднаслова мастера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466DBD-236D-42F8-A37A-750537D45A90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sr-Cyrl-RS"/>
              <a:t>МР САЊА ЂУРИЋ, ПРОФ.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F243C0-A4DC-4ABD-8DC7-A5D0BC0D1836}" type="slidenum">
              <a:rPr lang="sr-Cyrl-RS" smtClean="0"/>
              <a:t>‹#›</a:t>
            </a:fld>
            <a:endParaRPr lang="sr-Cyrl-R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29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16B9-3012-447C-AA9E-D055197DB7AE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43C0-A4DC-4ABD-8DC7-A5D0BC0D1836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00483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D9EB-D544-46DD-AD3A-29A8B6592F26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43C0-A4DC-4ABD-8DC7-A5D0BC0D1836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08663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5EF1-196E-4C53-9495-185C56132B92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43C0-A4DC-4ABD-8DC7-A5D0BC0D1836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50173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2763-636C-4DCA-B7ED-E34CD549B808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43C0-A4DC-4ABD-8DC7-A5D0BC0D1836}" type="slidenum">
              <a:rPr lang="sr-Cyrl-RS" smtClean="0"/>
              <a:t>‹#›</a:t>
            </a:fld>
            <a:endParaRPr lang="sr-Cyrl-R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999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6AD39-6D4A-4ED9-A3A5-B70B198CEE9F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43C0-A4DC-4ABD-8DC7-A5D0BC0D1836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42520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635B-44D5-42A6-8331-5A225E0575F3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43C0-A4DC-4ABD-8DC7-A5D0BC0D1836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23314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C4DD5-BE0B-4000-84EC-B8D572D60E68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43C0-A4DC-4ABD-8DC7-A5D0BC0D1836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273308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EADB-D66F-4411-9108-D97F7F610197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43C0-A4DC-4ABD-8DC7-A5D0BC0D1836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149471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B4B5-A83A-474E-B04E-0DF5DEB04566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43C0-A4DC-4ABD-8DC7-A5D0BC0D1836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14217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RS"/>
              <a:t>Кликните на икону да додате слику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RS"/>
              <a:t>Кликните да бисте уредили стилове текста мастера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9198-36D4-42E1-A554-755ECF5C4F7B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243C0-A4DC-4ABD-8DC7-A5D0BC0D1836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51782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RS"/>
              <a:t>Кликните и уредите наслов мастера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RS"/>
              <a:t>Кликните да бисте уредили стилове текста мастера</a:t>
            </a:r>
          </a:p>
          <a:p>
            <a:pPr lvl="1"/>
            <a:r>
              <a:rPr lang="sr-Cyrl-RS"/>
              <a:t>Други ниво</a:t>
            </a:r>
          </a:p>
          <a:p>
            <a:pPr lvl="2"/>
            <a:r>
              <a:rPr lang="sr-Cyrl-RS"/>
              <a:t>Трећи ниво</a:t>
            </a:r>
          </a:p>
          <a:p>
            <a:pPr lvl="3"/>
            <a:r>
              <a:rPr lang="sr-Cyrl-RS"/>
              <a:t>Четврти ниво</a:t>
            </a:r>
          </a:p>
          <a:p>
            <a:pPr lvl="4"/>
            <a:r>
              <a:rPr lang="sr-Cyrl-RS"/>
              <a:t>Пети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7D3FDF6-280E-403F-99CA-7A0A87E9D1EE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sr-Cyrl-RS"/>
              <a:t>МР САЊА ЂУРИЋ, ПРОФ.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8F243C0-A4DC-4ABD-8DC7-A5D0BC0D1836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89524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>
            <a:extLst>
              <a:ext uri="{FF2B5EF4-FFF2-40B4-BE49-F238E27FC236}">
                <a16:creationId xmlns:a16="http://schemas.microsoft.com/office/drawing/2014/main" id="{CD1C6C12-1BFD-4915-9B77-02D8334FA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СИНТАКСИЧКА АНАЛИЗА-ПРИМЈЕРИ</a:t>
            </a:r>
          </a:p>
        </p:txBody>
      </p:sp>
      <p:sp>
        <p:nvSpPr>
          <p:cNvPr id="3" name="Поднаслов 2">
            <a:extLst>
              <a:ext uri="{FF2B5EF4-FFF2-40B4-BE49-F238E27FC236}">
                <a16:creationId xmlns:a16="http://schemas.microsoft.com/office/drawing/2014/main" id="{416AF093-D7C1-4C8D-BB55-C87507C6BF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Извор: практикум из Синтаксе српског језика</a:t>
            </a:r>
          </a:p>
        </p:txBody>
      </p:sp>
      <p:sp>
        <p:nvSpPr>
          <p:cNvPr id="4" name="Чувар места за датум 3">
            <a:extLst>
              <a:ext uri="{FF2B5EF4-FFF2-40B4-BE49-F238E27FC236}">
                <a16:creationId xmlns:a16="http://schemas.microsoft.com/office/drawing/2014/main" id="{2F4FB96E-7B84-4E07-92BD-7B4A26ED3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AEFE-0CAC-4ACC-A545-CAA492B75A6A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5" name="Чувар места за подножје 4">
            <a:extLst>
              <a:ext uri="{FF2B5EF4-FFF2-40B4-BE49-F238E27FC236}">
                <a16:creationId xmlns:a16="http://schemas.microsoft.com/office/drawing/2014/main" id="{D21FDBC8-1761-4335-9011-2AB33916F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</p:spTree>
    <p:extLst>
      <p:ext uri="{BB962C8B-B14F-4D97-AF65-F5344CB8AC3E}">
        <p14:creationId xmlns:p14="http://schemas.microsoft.com/office/powerpoint/2010/main" val="36749635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7DA6373F-55D3-4D95-9F85-92AF9A7C5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EADB-D66F-4411-9108-D97F7F610197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AF3A7C03-DFC8-471C-BC8C-193068418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Оквир за текст 3">
            <a:extLst>
              <a:ext uri="{FF2B5EF4-FFF2-40B4-BE49-F238E27FC236}">
                <a16:creationId xmlns:a16="http://schemas.microsoft.com/office/drawing/2014/main" id="{C9F8ADD9-6B1E-43B2-A309-8C29EA297959}"/>
              </a:ext>
            </a:extLst>
          </p:cNvPr>
          <p:cNvSpPr txBox="1"/>
          <p:nvPr/>
        </p:nvSpPr>
        <p:spPr>
          <a:xfrm>
            <a:off x="949911" y="470517"/>
            <a:ext cx="973880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b="1" dirty="0">
                <a:latin typeface="Verdana" panose="020B0604030504040204" pitchFamily="34" charset="0"/>
                <a:ea typeface="Verdana" panose="020B0604030504040204" pitchFamily="34" charset="0"/>
              </a:rPr>
              <a:t>Свесна његове камене воље, ипак сам се понекад питала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lang="sr-Cyrl-RS" sz="2000" b="1" dirty="0"/>
              <a:t> када ће је прекинути,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sr-Cyrl-RS" sz="2000" b="1" dirty="0"/>
              <a:t> када ће наталожени гнев грунути,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r>
              <a:rPr lang="sr-Cyrl-RS" sz="2000" b="1" dirty="0"/>
              <a:t> када ће се брана пробити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  </a:t>
            </a:r>
          </a:p>
          <a:p>
            <a:r>
              <a:rPr lang="sr-Cyrl-RS" sz="2400" b="1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</a:t>
            </a:r>
            <a:r>
              <a:rPr lang="sr-Cyrl-RS" sz="2000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2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бујица потећи. | </a:t>
            </a:r>
            <a:r>
              <a:rPr lang="sr-Cyrl-R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sr-Cyrl-RS" sz="2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sr-Cyrl-RS" sz="2800" b="1" dirty="0"/>
          </a:p>
          <a:p>
            <a:r>
              <a:rPr lang="sr-Cyrl-RS" b="1" dirty="0"/>
              <a:t>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" name="Елипса 4">
            <a:extLst>
              <a:ext uri="{FF2B5EF4-FFF2-40B4-BE49-F238E27FC236}">
                <a16:creationId xmlns:a16="http://schemas.microsoft.com/office/drawing/2014/main" id="{CC0F451A-EFD5-4245-B642-74EE2CE4FA0F}"/>
              </a:ext>
            </a:extLst>
          </p:cNvPr>
          <p:cNvSpPr/>
          <p:nvPr/>
        </p:nvSpPr>
        <p:spPr>
          <a:xfrm>
            <a:off x="1800597" y="1493524"/>
            <a:ext cx="640080" cy="547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</a:t>
            </a:r>
          </a:p>
        </p:txBody>
      </p:sp>
      <p:sp>
        <p:nvSpPr>
          <p:cNvPr id="6" name="Елипса 5">
            <a:extLst>
              <a:ext uri="{FF2B5EF4-FFF2-40B4-BE49-F238E27FC236}">
                <a16:creationId xmlns:a16="http://schemas.microsoft.com/office/drawing/2014/main" id="{E71B17FD-6AD2-41FB-AD45-C8323A4AF23C}"/>
              </a:ext>
            </a:extLst>
          </p:cNvPr>
          <p:cNvSpPr/>
          <p:nvPr/>
        </p:nvSpPr>
        <p:spPr>
          <a:xfrm>
            <a:off x="1049258" y="2619876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Р2</a:t>
            </a:r>
          </a:p>
        </p:txBody>
      </p:sp>
      <p:sp>
        <p:nvSpPr>
          <p:cNvPr id="7" name="Елипса 6">
            <a:extLst>
              <a:ext uri="{FF2B5EF4-FFF2-40B4-BE49-F238E27FC236}">
                <a16:creationId xmlns:a16="http://schemas.microsoft.com/office/drawing/2014/main" id="{7EFFC975-14FD-478B-A937-489B762262FB}"/>
              </a:ext>
            </a:extLst>
          </p:cNvPr>
          <p:cNvSpPr/>
          <p:nvPr/>
        </p:nvSpPr>
        <p:spPr>
          <a:xfrm>
            <a:off x="2802306" y="2688670"/>
            <a:ext cx="640080" cy="507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Р4</a:t>
            </a:r>
          </a:p>
        </p:txBody>
      </p:sp>
      <p:sp>
        <p:nvSpPr>
          <p:cNvPr id="8" name="Елипса 7">
            <a:extLst>
              <a:ext uri="{FF2B5EF4-FFF2-40B4-BE49-F238E27FC236}">
                <a16:creationId xmlns:a16="http://schemas.microsoft.com/office/drawing/2014/main" id="{1ED10FFF-EC82-4954-9B11-23795DA91682}"/>
              </a:ext>
            </a:extLst>
          </p:cNvPr>
          <p:cNvSpPr/>
          <p:nvPr/>
        </p:nvSpPr>
        <p:spPr>
          <a:xfrm>
            <a:off x="1877434" y="2619876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Р3</a:t>
            </a:r>
          </a:p>
        </p:txBody>
      </p:sp>
      <p:cxnSp>
        <p:nvCxnSpPr>
          <p:cNvPr id="10" name="Права линија спајања 9">
            <a:extLst>
              <a:ext uri="{FF2B5EF4-FFF2-40B4-BE49-F238E27FC236}">
                <a16:creationId xmlns:a16="http://schemas.microsoft.com/office/drawing/2014/main" id="{5E9170B2-40F6-4889-933D-40374A719A1A}"/>
              </a:ext>
            </a:extLst>
          </p:cNvPr>
          <p:cNvCxnSpPr>
            <a:cxnSpLocks/>
            <a:stCxn id="5" idx="3"/>
            <a:endCxn id="6" idx="0"/>
          </p:cNvCxnSpPr>
          <p:nvPr/>
        </p:nvCxnSpPr>
        <p:spPr>
          <a:xfrm flipH="1">
            <a:off x="1369298" y="1961084"/>
            <a:ext cx="525037" cy="6587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ава линија спајања 11">
            <a:extLst>
              <a:ext uri="{FF2B5EF4-FFF2-40B4-BE49-F238E27FC236}">
                <a16:creationId xmlns:a16="http://schemas.microsoft.com/office/drawing/2014/main" id="{B4127019-E9E6-47D9-BAE2-F47EAAE7BC11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2398985" y="1942868"/>
            <a:ext cx="497059" cy="820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ава линија спајања 13">
            <a:extLst>
              <a:ext uri="{FF2B5EF4-FFF2-40B4-BE49-F238E27FC236}">
                <a16:creationId xmlns:a16="http://schemas.microsoft.com/office/drawing/2014/main" id="{8E909ABA-D04D-4BE4-B154-EC8D5E1713DE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2197474" y="2007228"/>
            <a:ext cx="0" cy="612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авоугаоник: са заобљеним угловима 14">
            <a:extLst>
              <a:ext uri="{FF2B5EF4-FFF2-40B4-BE49-F238E27FC236}">
                <a16:creationId xmlns:a16="http://schemas.microsoft.com/office/drawing/2014/main" id="{AD77A5F4-E8A1-427F-AFD2-5F7BC86B8FB2}"/>
              </a:ext>
            </a:extLst>
          </p:cNvPr>
          <p:cNvSpPr/>
          <p:nvPr/>
        </p:nvSpPr>
        <p:spPr>
          <a:xfrm>
            <a:off x="6663691" y="1322543"/>
            <a:ext cx="4828020" cy="2177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 – главна клауза;</a:t>
            </a:r>
          </a:p>
          <a:p>
            <a:pPr algn="ctr"/>
            <a:r>
              <a:rPr lang="sr-Cyrl-RS" dirty="0"/>
              <a:t>Р2, Р3, Р4 и Р5 – објекатске </a:t>
            </a:r>
            <a:r>
              <a:rPr lang="sr-Cyrl-RS" dirty="0" err="1"/>
              <a:t>зависноупитне</a:t>
            </a:r>
            <a:r>
              <a:rPr lang="sr-Cyrl-RS" dirty="0"/>
              <a:t>  клаузе, зависе од Р1, међусобно су у зависном односу.</a:t>
            </a:r>
          </a:p>
        </p:txBody>
      </p:sp>
      <p:sp>
        <p:nvSpPr>
          <p:cNvPr id="16" name="Оквир за текст 15">
            <a:extLst>
              <a:ext uri="{FF2B5EF4-FFF2-40B4-BE49-F238E27FC236}">
                <a16:creationId xmlns:a16="http://schemas.microsoft.com/office/drawing/2014/main" id="{1709D749-7BC4-433B-A2C8-42BFC62572ED}"/>
              </a:ext>
            </a:extLst>
          </p:cNvPr>
          <p:cNvSpPr txBox="1"/>
          <p:nvPr/>
        </p:nvSpPr>
        <p:spPr>
          <a:xfrm>
            <a:off x="2307533" y="3109663"/>
            <a:ext cx="83486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Р3</a:t>
            </a:r>
          </a:p>
          <a:p>
            <a:r>
              <a:rPr lang="sr-Cyrl-RS" i="1" dirty="0"/>
              <a:t>када</a:t>
            </a:r>
            <a:r>
              <a:rPr lang="sr-Cyrl-RS" dirty="0"/>
              <a:t> –везник/адвербијална одредба за </a:t>
            </a:r>
            <a:r>
              <a:rPr lang="sr-Cyrl-RS" dirty="0" err="1"/>
              <a:t>вријеме</a:t>
            </a:r>
            <a:r>
              <a:rPr lang="sr-Cyrl-RS" dirty="0"/>
              <a:t>;</a:t>
            </a:r>
          </a:p>
          <a:p>
            <a:r>
              <a:rPr lang="sr-Cyrl-RS" i="1" dirty="0"/>
              <a:t>ће грунути </a:t>
            </a:r>
            <a:r>
              <a:rPr lang="sr-Cyrl-RS" dirty="0"/>
              <a:t>– прости глаголски предикат;</a:t>
            </a:r>
          </a:p>
          <a:p>
            <a:r>
              <a:rPr lang="sr-Cyrl-RS" dirty="0"/>
              <a:t>наталожени гнев–синтагма у функцији </a:t>
            </a:r>
            <a:r>
              <a:rPr lang="sr-Cyrl-RS" dirty="0" err="1"/>
              <a:t>грамат</a:t>
            </a:r>
            <a:r>
              <a:rPr lang="sr-Cyrl-RS" dirty="0"/>
              <a:t>. субјекта;</a:t>
            </a:r>
          </a:p>
          <a:p>
            <a:r>
              <a:rPr lang="sr-Cyrl-RS" dirty="0"/>
              <a:t>Р4</a:t>
            </a:r>
          </a:p>
          <a:p>
            <a:r>
              <a:rPr lang="sr-Cyrl-RS" i="1" dirty="0"/>
              <a:t>када</a:t>
            </a:r>
            <a:r>
              <a:rPr lang="sr-Cyrl-RS" dirty="0"/>
              <a:t> – везник/адвербијална одредба за </a:t>
            </a:r>
            <a:r>
              <a:rPr lang="sr-Cyrl-RS" dirty="0" err="1"/>
              <a:t>вријеме</a:t>
            </a:r>
            <a:r>
              <a:rPr lang="sr-Cyrl-RS" dirty="0"/>
              <a:t>;</a:t>
            </a:r>
          </a:p>
          <a:p>
            <a:r>
              <a:rPr lang="sr-Cyrl-RS" i="1" dirty="0"/>
              <a:t>ће  се пробити</a:t>
            </a:r>
            <a:r>
              <a:rPr lang="sr-Cyrl-RS" dirty="0"/>
              <a:t>– прости </a:t>
            </a:r>
            <a:r>
              <a:rPr lang="sr-Cyrl-RS" dirty="0" err="1"/>
              <a:t>глаг</a:t>
            </a:r>
            <a:r>
              <a:rPr lang="sr-Cyrl-RS" dirty="0"/>
              <a:t>. предикат;</a:t>
            </a:r>
          </a:p>
          <a:p>
            <a:r>
              <a:rPr lang="sr-Cyrl-RS" i="1" dirty="0"/>
              <a:t>брана – </a:t>
            </a:r>
            <a:r>
              <a:rPr lang="sr-Cyrl-RS" dirty="0"/>
              <a:t>граматички субјекат</a:t>
            </a:r>
            <a:r>
              <a:rPr lang="sr-Cyrl-RS" i="1" dirty="0"/>
              <a:t>;</a:t>
            </a:r>
          </a:p>
          <a:p>
            <a:r>
              <a:rPr lang="sr-Cyrl-RS" dirty="0"/>
              <a:t>Р5</a:t>
            </a:r>
          </a:p>
          <a:p>
            <a:r>
              <a:rPr lang="sr-Cyrl-RS" i="1" dirty="0"/>
              <a:t>ће потећи - </a:t>
            </a:r>
            <a:r>
              <a:rPr lang="sr-Cyrl-RS" dirty="0"/>
              <a:t>прости </a:t>
            </a:r>
            <a:r>
              <a:rPr lang="sr-Cyrl-RS" dirty="0" err="1"/>
              <a:t>глаг</a:t>
            </a:r>
            <a:r>
              <a:rPr lang="sr-Cyrl-RS" dirty="0"/>
              <a:t>. предикат;</a:t>
            </a:r>
          </a:p>
          <a:p>
            <a:r>
              <a:rPr lang="sr-Cyrl-RS" i="1" dirty="0"/>
              <a:t>бујица – </a:t>
            </a:r>
            <a:r>
              <a:rPr lang="sr-Cyrl-RS" dirty="0"/>
              <a:t>граматички субјекат</a:t>
            </a:r>
            <a:r>
              <a:rPr lang="sr-Cyrl-RS" i="1" dirty="0"/>
              <a:t>.</a:t>
            </a:r>
          </a:p>
          <a:p>
            <a:endParaRPr lang="sr-Cyrl-RS" dirty="0"/>
          </a:p>
        </p:txBody>
      </p:sp>
      <p:sp>
        <p:nvSpPr>
          <p:cNvPr id="19" name="Елипса 18">
            <a:extLst>
              <a:ext uri="{FF2B5EF4-FFF2-40B4-BE49-F238E27FC236}">
                <a16:creationId xmlns:a16="http://schemas.microsoft.com/office/drawing/2014/main" id="{D8A9FF67-DF34-481B-9684-04AA2AEBD30A}"/>
              </a:ext>
            </a:extLst>
          </p:cNvPr>
          <p:cNvSpPr/>
          <p:nvPr/>
        </p:nvSpPr>
        <p:spPr>
          <a:xfrm>
            <a:off x="3793205" y="2619876"/>
            <a:ext cx="657775" cy="4897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</a:t>
            </a:r>
            <a:r>
              <a:rPr lang="sr-Cyrl-RS" sz="1400" dirty="0"/>
              <a:t>5</a:t>
            </a:r>
            <a:endParaRPr lang="sr-Cyrl-RS" dirty="0"/>
          </a:p>
        </p:txBody>
      </p:sp>
      <p:cxnSp>
        <p:nvCxnSpPr>
          <p:cNvPr id="21" name="Права линија спајања са стрелицом 20">
            <a:extLst>
              <a:ext uri="{FF2B5EF4-FFF2-40B4-BE49-F238E27FC236}">
                <a16:creationId xmlns:a16="http://schemas.microsoft.com/office/drawing/2014/main" id="{E7BA0F98-9AEC-4B68-9F79-5E5F26B5996D}"/>
              </a:ext>
            </a:extLst>
          </p:cNvPr>
          <p:cNvCxnSpPr>
            <a:cxnSpLocks/>
            <a:endCxn id="19" idx="1"/>
          </p:cNvCxnSpPr>
          <p:nvPr/>
        </p:nvCxnSpPr>
        <p:spPr>
          <a:xfrm>
            <a:off x="2440677" y="1849397"/>
            <a:ext cx="1448857" cy="8422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685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500"/>
                            </p:stCondLst>
                            <p:childTnLst>
                              <p:par>
                                <p:cTn id="44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35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000"/>
                            </p:stCondLst>
                            <p:childTnLst>
                              <p:par>
                                <p:cTn id="72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8000"/>
                            </p:stCondLst>
                            <p:childTnLst>
                              <p:par>
                                <p:cTn id="7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0"/>
                            </p:stCondLst>
                            <p:childTnLst>
                              <p:par>
                                <p:cTn id="8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2000"/>
                            </p:stCondLst>
                            <p:childTnLst>
                              <p:par>
                                <p:cTn id="9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4000"/>
                            </p:stCondLst>
                            <p:childTnLst>
                              <p:par>
                                <p:cTn id="96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0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15" grpId="0" build="p" animBg="1"/>
      <p:bldP spid="16" grpId="0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7DA6373F-55D3-4D95-9F85-92AF9A7C5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EADB-D66F-4411-9108-D97F7F610197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AF3A7C03-DFC8-471C-BC8C-193068418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Оквир за текст 3">
            <a:extLst>
              <a:ext uri="{FF2B5EF4-FFF2-40B4-BE49-F238E27FC236}">
                <a16:creationId xmlns:a16="http://schemas.microsoft.com/office/drawing/2014/main" id="{C9F8ADD9-6B1E-43B2-A309-8C29EA297959}"/>
              </a:ext>
            </a:extLst>
          </p:cNvPr>
          <p:cNvSpPr txBox="1"/>
          <p:nvPr/>
        </p:nvSpPr>
        <p:spPr>
          <a:xfrm>
            <a:off x="949911" y="470517"/>
            <a:ext cx="97388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600" b="1" dirty="0">
                <a:latin typeface="Verdana" panose="020B0604030504040204" pitchFamily="34" charset="0"/>
                <a:ea typeface="Verdana" panose="020B0604030504040204" pitchFamily="34" charset="0"/>
              </a:rPr>
              <a:t>8. </a:t>
            </a:r>
            <a:r>
              <a:rPr lang="sr-Cyrl-RS" sz="1600" b="1" dirty="0">
                <a:latin typeface="Verdana" panose="020B0604030504040204" pitchFamily="34" charset="0"/>
                <a:ea typeface="Verdana" panose="020B0604030504040204" pitchFamily="34" charset="0"/>
              </a:rPr>
              <a:t>У четвртастом, нагарављеном окну враћао му се само мутни одраз сопственог лица,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lang="sr-Cyrl-RS" sz="2000" b="1" dirty="0"/>
              <a:t> које је било толико измучено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sr-Cyrl-RS" sz="2000" b="1" dirty="0"/>
              <a:t> да му је изгледало готово туђе.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endParaRPr lang="sr-Cyrl-RS" b="1" dirty="0"/>
          </a:p>
        </p:txBody>
      </p:sp>
      <p:sp>
        <p:nvSpPr>
          <p:cNvPr id="5" name="Елипса 4">
            <a:extLst>
              <a:ext uri="{FF2B5EF4-FFF2-40B4-BE49-F238E27FC236}">
                <a16:creationId xmlns:a16="http://schemas.microsoft.com/office/drawing/2014/main" id="{CC0F451A-EFD5-4245-B642-74EE2CE4FA0F}"/>
              </a:ext>
            </a:extLst>
          </p:cNvPr>
          <p:cNvSpPr/>
          <p:nvPr/>
        </p:nvSpPr>
        <p:spPr>
          <a:xfrm>
            <a:off x="1197459" y="1395087"/>
            <a:ext cx="640080" cy="547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</a:t>
            </a:r>
          </a:p>
        </p:txBody>
      </p:sp>
      <p:sp>
        <p:nvSpPr>
          <p:cNvPr id="6" name="Елипса 5">
            <a:extLst>
              <a:ext uri="{FF2B5EF4-FFF2-40B4-BE49-F238E27FC236}">
                <a16:creationId xmlns:a16="http://schemas.microsoft.com/office/drawing/2014/main" id="{E71B17FD-6AD2-41FB-AD45-C8323A4AF23C}"/>
              </a:ext>
            </a:extLst>
          </p:cNvPr>
          <p:cNvSpPr/>
          <p:nvPr/>
        </p:nvSpPr>
        <p:spPr>
          <a:xfrm>
            <a:off x="1180870" y="2630788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Р2</a:t>
            </a:r>
          </a:p>
        </p:txBody>
      </p:sp>
      <p:sp>
        <p:nvSpPr>
          <p:cNvPr id="8" name="Елипса 7">
            <a:extLst>
              <a:ext uri="{FF2B5EF4-FFF2-40B4-BE49-F238E27FC236}">
                <a16:creationId xmlns:a16="http://schemas.microsoft.com/office/drawing/2014/main" id="{1ED10FFF-EC82-4954-9B11-23795DA91682}"/>
              </a:ext>
            </a:extLst>
          </p:cNvPr>
          <p:cNvSpPr/>
          <p:nvPr/>
        </p:nvSpPr>
        <p:spPr>
          <a:xfrm>
            <a:off x="1178864" y="3858005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Р3</a:t>
            </a:r>
          </a:p>
        </p:txBody>
      </p:sp>
      <p:cxnSp>
        <p:nvCxnSpPr>
          <p:cNvPr id="10" name="Права линија спајања 9">
            <a:extLst>
              <a:ext uri="{FF2B5EF4-FFF2-40B4-BE49-F238E27FC236}">
                <a16:creationId xmlns:a16="http://schemas.microsoft.com/office/drawing/2014/main" id="{5E9170B2-40F6-4889-933D-40374A719A1A}"/>
              </a:ext>
            </a:extLst>
          </p:cNvPr>
          <p:cNvCxnSpPr>
            <a:cxnSpLocks/>
            <a:stCxn id="5" idx="4"/>
          </p:cNvCxnSpPr>
          <p:nvPr/>
        </p:nvCxnSpPr>
        <p:spPr>
          <a:xfrm flipH="1">
            <a:off x="1498904" y="1942868"/>
            <a:ext cx="18595" cy="677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ава линија спајања 13">
            <a:extLst>
              <a:ext uri="{FF2B5EF4-FFF2-40B4-BE49-F238E27FC236}">
                <a16:creationId xmlns:a16="http://schemas.microsoft.com/office/drawing/2014/main" id="{8E909ABA-D04D-4BE4-B154-EC8D5E1713DE}"/>
              </a:ext>
            </a:extLst>
          </p:cNvPr>
          <p:cNvCxnSpPr>
            <a:cxnSpLocks/>
            <a:stCxn id="6" idx="4"/>
            <a:endCxn id="8" idx="0"/>
          </p:cNvCxnSpPr>
          <p:nvPr/>
        </p:nvCxnSpPr>
        <p:spPr>
          <a:xfrm flipH="1">
            <a:off x="1498904" y="3206860"/>
            <a:ext cx="2006" cy="651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авоугаоник: са заобљеним угловима 14">
            <a:extLst>
              <a:ext uri="{FF2B5EF4-FFF2-40B4-BE49-F238E27FC236}">
                <a16:creationId xmlns:a16="http://schemas.microsoft.com/office/drawing/2014/main" id="{AD77A5F4-E8A1-427F-AFD2-5F7BC86B8FB2}"/>
              </a:ext>
            </a:extLst>
          </p:cNvPr>
          <p:cNvSpPr/>
          <p:nvPr/>
        </p:nvSpPr>
        <p:spPr>
          <a:xfrm>
            <a:off x="4874680" y="1251313"/>
            <a:ext cx="6206252" cy="13794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 – главна клауза;</a:t>
            </a:r>
          </a:p>
          <a:p>
            <a:pPr algn="ctr"/>
            <a:r>
              <a:rPr lang="sr-Cyrl-RS" dirty="0"/>
              <a:t>Р2- релативна </a:t>
            </a:r>
            <a:r>
              <a:rPr lang="sr-Cyrl-RS" dirty="0" err="1"/>
              <a:t>нерестриктивна</a:t>
            </a:r>
            <a:r>
              <a:rPr lang="sr-Cyrl-RS" dirty="0"/>
              <a:t> клауза с општим значењем;</a:t>
            </a:r>
          </a:p>
          <a:p>
            <a:pPr algn="ctr"/>
            <a:r>
              <a:rPr lang="sr-Cyrl-RS" dirty="0"/>
              <a:t> Р3 – посљедична клауза, зависи од Р2.</a:t>
            </a:r>
          </a:p>
        </p:txBody>
      </p:sp>
      <p:sp>
        <p:nvSpPr>
          <p:cNvPr id="16" name="Оквир за текст 15">
            <a:extLst>
              <a:ext uri="{FF2B5EF4-FFF2-40B4-BE49-F238E27FC236}">
                <a16:creationId xmlns:a16="http://schemas.microsoft.com/office/drawing/2014/main" id="{1709D749-7BC4-433B-A2C8-42BFC62572ED}"/>
              </a:ext>
            </a:extLst>
          </p:cNvPr>
          <p:cNvSpPr txBox="1"/>
          <p:nvPr/>
        </p:nvSpPr>
        <p:spPr>
          <a:xfrm>
            <a:off x="2041202" y="2534435"/>
            <a:ext cx="83486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Р1</a:t>
            </a:r>
          </a:p>
          <a:p>
            <a:r>
              <a:rPr lang="sr-Cyrl-RS" i="1" dirty="0"/>
              <a:t>враћао се</a:t>
            </a:r>
            <a:r>
              <a:rPr lang="sr-Cyrl-RS" dirty="0"/>
              <a:t> –прости глаголски предикат;</a:t>
            </a:r>
          </a:p>
          <a:p>
            <a:r>
              <a:rPr lang="sr-Cyrl-RS" i="1" dirty="0"/>
              <a:t>му </a:t>
            </a:r>
            <a:r>
              <a:rPr lang="sr-Cyrl-RS" dirty="0"/>
              <a:t>– даљи објекат;</a:t>
            </a:r>
          </a:p>
          <a:p>
            <a:r>
              <a:rPr lang="sr-Cyrl-RS" i="1" dirty="0"/>
              <a:t>само</a:t>
            </a:r>
            <a:r>
              <a:rPr lang="sr-Cyrl-RS" dirty="0"/>
              <a:t>–</a:t>
            </a:r>
            <a:r>
              <a:rPr lang="sr-Cyrl-RS" dirty="0" err="1"/>
              <a:t>градуативна</a:t>
            </a:r>
            <a:r>
              <a:rPr lang="sr-Cyrl-RS" dirty="0"/>
              <a:t> партикула (рестриктивна);</a:t>
            </a:r>
          </a:p>
          <a:p>
            <a:r>
              <a:rPr lang="sr-Cyrl-RS" i="1" dirty="0"/>
              <a:t>мутни одраз сопственог лица – </a:t>
            </a:r>
            <a:r>
              <a:rPr lang="sr-Cyrl-RS" dirty="0"/>
              <a:t>синтагма у функцији граматичког субјекта</a:t>
            </a:r>
            <a:r>
              <a:rPr lang="sr-Cyrl-RS" i="1" dirty="0"/>
              <a:t>;</a:t>
            </a:r>
          </a:p>
          <a:p>
            <a:r>
              <a:rPr lang="sr-Cyrl-RS" i="1" dirty="0"/>
              <a:t>У четвртастом, нагарављеном окну – </a:t>
            </a:r>
            <a:r>
              <a:rPr lang="sr-Cyrl-RS" dirty="0"/>
              <a:t>адвербијална одредба за </a:t>
            </a:r>
            <a:r>
              <a:rPr lang="sr-Cyrl-RS" dirty="0" err="1"/>
              <a:t>мјесто</a:t>
            </a:r>
            <a:r>
              <a:rPr lang="sr-Cyrl-RS" i="1" dirty="0"/>
              <a:t>.</a:t>
            </a:r>
          </a:p>
          <a:p>
            <a:r>
              <a:rPr lang="sr-Cyrl-RS" dirty="0"/>
              <a:t>Р2</a:t>
            </a:r>
          </a:p>
          <a:p>
            <a:r>
              <a:rPr lang="sr-Cyrl-RS" i="1" dirty="0"/>
              <a:t>које</a:t>
            </a:r>
            <a:r>
              <a:rPr lang="sr-Cyrl-RS" dirty="0"/>
              <a:t>  – везник/граматички субјекат;</a:t>
            </a:r>
          </a:p>
          <a:p>
            <a:r>
              <a:rPr lang="sr-Cyrl-RS" i="1" dirty="0"/>
              <a:t>је било толико измучено</a:t>
            </a:r>
            <a:r>
              <a:rPr lang="sr-Cyrl-RS" dirty="0"/>
              <a:t>– именски предикат;</a:t>
            </a:r>
          </a:p>
          <a:p>
            <a:r>
              <a:rPr lang="sr-Cyrl-RS" i="1" dirty="0"/>
              <a:t>брана – </a:t>
            </a:r>
            <a:r>
              <a:rPr lang="sr-Cyrl-RS" dirty="0"/>
              <a:t>граматички субјекат</a:t>
            </a:r>
            <a:r>
              <a:rPr lang="sr-Cyrl-RS" i="1" dirty="0"/>
              <a:t>;</a:t>
            </a:r>
          </a:p>
          <a:p>
            <a:r>
              <a:rPr lang="sr-Cyrl-RS" dirty="0"/>
              <a:t>Р3</a:t>
            </a:r>
          </a:p>
          <a:p>
            <a:r>
              <a:rPr lang="sr-Cyrl-RS" i="1" dirty="0"/>
              <a:t>је изгледало туђе</a:t>
            </a:r>
            <a:r>
              <a:rPr lang="sr-Cyrl-RS" dirty="0"/>
              <a:t> –именски предикат;</a:t>
            </a:r>
          </a:p>
          <a:p>
            <a:r>
              <a:rPr lang="sr-Cyrl-RS" i="1" dirty="0"/>
              <a:t>готово </a:t>
            </a:r>
            <a:r>
              <a:rPr lang="sr-Cyrl-RS" dirty="0"/>
              <a:t>– адвербијална одредба за </a:t>
            </a:r>
            <a:r>
              <a:rPr lang="sr-Cyrl-RS" dirty="0" err="1"/>
              <a:t>мјеру</a:t>
            </a:r>
            <a:r>
              <a:rPr lang="sr-Cyrl-RS" dirty="0"/>
              <a:t>;</a:t>
            </a:r>
          </a:p>
          <a:p>
            <a:r>
              <a:rPr lang="sr-Cyrl-RS" i="1" dirty="0"/>
              <a:t>му</a:t>
            </a:r>
            <a:r>
              <a:rPr lang="sr-Cyrl-RS" dirty="0"/>
              <a:t>–даљи објекат</a:t>
            </a:r>
            <a:r>
              <a:rPr lang="sr-Cyrl-RS" i="1" dirty="0"/>
              <a:t>.</a:t>
            </a:r>
          </a:p>
          <a:p>
            <a:endParaRPr lang="sr-Cyrl-RS" dirty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02672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0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5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35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7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500"/>
                            </p:stCondLst>
                            <p:childTnLst>
                              <p:par>
                                <p:cTn id="68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400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75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10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450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800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1500"/>
                            </p:stCondLst>
                            <p:childTnLst>
                              <p:par>
                                <p:cTn id="104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5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7000"/>
                            </p:stCondLst>
                            <p:childTnLst>
                              <p:par>
                                <p:cTn id="116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9000"/>
                            </p:stCondLst>
                            <p:childTnLst>
                              <p:par>
                                <p:cTn id="12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61000"/>
                            </p:stCondLst>
                            <p:childTnLst>
                              <p:par>
                                <p:cTn id="12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63000"/>
                            </p:stCondLst>
                            <p:childTnLst>
                              <p:par>
                                <p:cTn id="13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 animBg="1"/>
      <p:bldP spid="15" grpId="0" animBg="1"/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7DA6373F-55D3-4D95-9F85-92AF9A7C5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EADB-D66F-4411-9108-D97F7F610197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AF3A7C03-DFC8-471C-BC8C-193068418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Оквир за текст 3">
            <a:extLst>
              <a:ext uri="{FF2B5EF4-FFF2-40B4-BE49-F238E27FC236}">
                <a16:creationId xmlns:a16="http://schemas.microsoft.com/office/drawing/2014/main" id="{C9F8ADD9-6B1E-43B2-A309-8C29EA297959}"/>
              </a:ext>
            </a:extLst>
          </p:cNvPr>
          <p:cNvSpPr txBox="1"/>
          <p:nvPr/>
        </p:nvSpPr>
        <p:spPr>
          <a:xfrm>
            <a:off x="949911" y="470517"/>
            <a:ext cx="100446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600" b="1" dirty="0">
                <a:latin typeface="Verdana" panose="020B0604030504040204" pitchFamily="34" charset="0"/>
                <a:ea typeface="Verdana" panose="020B0604030504040204" pitchFamily="34" charset="0"/>
              </a:rPr>
              <a:t>9. </a:t>
            </a:r>
            <a:r>
              <a:rPr lang="sr-Cyrl-RS" sz="1600" b="1" dirty="0">
                <a:latin typeface="Verdana" panose="020B0604030504040204" pitchFamily="34" charset="0"/>
                <a:ea typeface="Verdana" panose="020B0604030504040204" pitchFamily="34" charset="0"/>
              </a:rPr>
              <a:t>Слала је послугу,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lang="sr-Cyrl-RS" sz="2000" b="1" dirty="0"/>
              <a:t> да се распитује на </a:t>
            </a:r>
            <a:r>
              <a:rPr lang="sr-Cyrl-RS" sz="2000" b="1" dirty="0" err="1"/>
              <a:t>жељезничкој</a:t>
            </a:r>
            <a:r>
              <a:rPr lang="sr-Cyrl-RS" sz="2000" b="1" dirty="0"/>
              <a:t> станици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sr-Cyrl-RS" sz="2000" b="1" dirty="0"/>
              <a:t> и један машиновођа рекао је њеном слузи 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r>
              <a:rPr lang="sr-Cyrl-RS" sz="2000" b="1" dirty="0"/>
              <a:t>  да је он неког путника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 </a:t>
            </a:r>
            <a:r>
              <a:rPr lang="sr-Cyrl-RS" sz="2000" b="1" dirty="0"/>
              <a:t>који се лечио блатом 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</a:t>
            </a:r>
            <a:r>
              <a:rPr lang="sr-Cyrl-RS" sz="2000" b="1" dirty="0"/>
              <a:t> чуо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</a:t>
            </a:r>
            <a:r>
              <a:rPr lang="sr-Cyrl-RS" sz="2000" b="1" dirty="0"/>
              <a:t>  да се распитује за такво место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6 </a:t>
            </a:r>
            <a:r>
              <a:rPr lang="sr-Cyrl-RS" sz="2000" b="1" dirty="0"/>
              <a:t>и да је потом отпутовао у правцу Пеште.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  </a:t>
            </a:r>
            <a:endParaRPr lang="sr-Cyrl-RS" b="1" dirty="0"/>
          </a:p>
        </p:txBody>
      </p:sp>
      <p:sp>
        <p:nvSpPr>
          <p:cNvPr id="5" name="Елипса 4">
            <a:extLst>
              <a:ext uri="{FF2B5EF4-FFF2-40B4-BE49-F238E27FC236}">
                <a16:creationId xmlns:a16="http://schemas.microsoft.com/office/drawing/2014/main" id="{CC0F451A-EFD5-4245-B642-74EE2CE4FA0F}"/>
              </a:ext>
            </a:extLst>
          </p:cNvPr>
          <p:cNvSpPr/>
          <p:nvPr/>
        </p:nvSpPr>
        <p:spPr>
          <a:xfrm>
            <a:off x="1197459" y="1395087"/>
            <a:ext cx="640080" cy="547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</a:t>
            </a:r>
          </a:p>
        </p:txBody>
      </p:sp>
      <p:sp>
        <p:nvSpPr>
          <p:cNvPr id="6" name="Елипса 5">
            <a:extLst>
              <a:ext uri="{FF2B5EF4-FFF2-40B4-BE49-F238E27FC236}">
                <a16:creationId xmlns:a16="http://schemas.microsoft.com/office/drawing/2014/main" id="{E71B17FD-6AD2-41FB-AD45-C8323A4AF23C}"/>
              </a:ext>
            </a:extLst>
          </p:cNvPr>
          <p:cNvSpPr/>
          <p:nvPr/>
        </p:nvSpPr>
        <p:spPr>
          <a:xfrm>
            <a:off x="1178864" y="2261671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Р2</a:t>
            </a:r>
          </a:p>
        </p:txBody>
      </p:sp>
      <p:sp>
        <p:nvSpPr>
          <p:cNvPr id="8" name="Елипса 7">
            <a:extLst>
              <a:ext uri="{FF2B5EF4-FFF2-40B4-BE49-F238E27FC236}">
                <a16:creationId xmlns:a16="http://schemas.microsoft.com/office/drawing/2014/main" id="{1ED10FFF-EC82-4954-9B11-23795DA91682}"/>
              </a:ext>
            </a:extLst>
          </p:cNvPr>
          <p:cNvSpPr/>
          <p:nvPr/>
        </p:nvSpPr>
        <p:spPr>
          <a:xfrm>
            <a:off x="2201068" y="1380941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Р3</a:t>
            </a:r>
          </a:p>
        </p:txBody>
      </p:sp>
      <p:cxnSp>
        <p:nvCxnSpPr>
          <p:cNvPr id="10" name="Права линија спајања 9">
            <a:extLst>
              <a:ext uri="{FF2B5EF4-FFF2-40B4-BE49-F238E27FC236}">
                <a16:creationId xmlns:a16="http://schemas.microsoft.com/office/drawing/2014/main" id="{5E9170B2-40F6-4889-933D-40374A719A1A}"/>
              </a:ext>
            </a:extLst>
          </p:cNvPr>
          <p:cNvCxnSpPr>
            <a:cxnSpLocks/>
            <a:stCxn id="5" idx="4"/>
          </p:cNvCxnSpPr>
          <p:nvPr/>
        </p:nvCxnSpPr>
        <p:spPr>
          <a:xfrm flipH="1">
            <a:off x="1498904" y="1942868"/>
            <a:ext cx="18595" cy="677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ава линија спајања са стрелицом 22">
            <a:extLst>
              <a:ext uri="{FF2B5EF4-FFF2-40B4-BE49-F238E27FC236}">
                <a16:creationId xmlns:a16="http://schemas.microsoft.com/office/drawing/2014/main" id="{5FB34A09-0492-4578-A49A-B7B84560BFA7}"/>
              </a:ext>
            </a:extLst>
          </p:cNvPr>
          <p:cNvCxnSpPr>
            <a:stCxn id="5" idx="6"/>
            <a:endCxn id="8" idx="2"/>
          </p:cNvCxnSpPr>
          <p:nvPr/>
        </p:nvCxnSpPr>
        <p:spPr>
          <a:xfrm flipV="1">
            <a:off x="1837539" y="1668977"/>
            <a:ext cx="36352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Елипса 24">
            <a:extLst>
              <a:ext uri="{FF2B5EF4-FFF2-40B4-BE49-F238E27FC236}">
                <a16:creationId xmlns:a16="http://schemas.microsoft.com/office/drawing/2014/main" id="{65132D61-68E8-45F6-95F3-EE76D2B8F68A}"/>
              </a:ext>
            </a:extLst>
          </p:cNvPr>
          <p:cNvSpPr/>
          <p:nvPr/>
        </p:nvSpPr>
        <p:spPr>
          <a:xfrm>
            <a:off x="2201068" y="2261671"/>
            <a:ext cx="701088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Р4</a:t>
            </a:r>
          </a:p>
        </p:txBody>
      </p:sp>
      <p:cxnSp>
        <p:nvCxnSpPr>
          <p:cNvPr id="27" name="Права линија спајања са стрелицом 26">
            <a:extLst>
              <a:ext uri="{FF2B5EF4-FFF2-40B4-BE49-F238E27FC236}">
                <a16:creationId xmlns:a16="http://schemas.microsoft.com/office/drawing/2014/main" id="{7C62A151-EE27-49AD-84AB-21DE189BAC89}"/>
              </a:ext>
            </a:extLst>
          </p:cNvPr>
          <p:cNvCxnSpPr>
            <a:cxnSpLocks/>
            <a:stCxn id="8" idx="4"/>
          </p:cNvCxnSpPr>
          <p:nvPr/>
        </p:nvCxnSpPr>
        <p:spPr>
          <a:xfrm>
            <a:off x="2521108" y="1957013"/>
            <a:ext cx="0" cy="304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Елипса 29">
            <a:extLst>
              <a:ext uri="{FF2B5EF4-FFF2-40B4-BE49-F238E27FC236}">
                <a16:creationId xmlns:a16="http://schemas.microsoft.com/office/drawing/2014/main" id="{7789994B-BC40-4C73-BE37-653B2759BD84}"/>
              </a:ext>
            </a:extLst>
          </p:cNvPr>
          <p:cNvSpPr/>
          <p:nvPr/>
        </p:nvSpPr>
        <p:spPr>
          <a:xfrm>
            <a:off x="1430770" y="3156034"/>
            <a:ext cx="638965" cy="6524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Р5</a:t>
            </a:r>
          </a:p>
        </p:txBody>
      </p:sp>
      <p:sp>
        <p:nvSpPr>
          <p:cNvPr id="31" name="Елипса 30">
            <a:extLst>
              <a:ext uri="{FF2B5EF4-FFF2-40B4-BE49-F238E27FC236}">
                <a16:creationId xmlns:a16="http://schemas.microsoft.com/office/drawing/2014/main" id="{682016D6-BF16-43BC-9C99-1CDECF5F5A78}"/>
              </a:ext>
            </a:extLst>
          </p:cNvPr>
          <p:cNvSpPr/>
          <p:nvPr/>
        </p:nvSpPr>
        <p:spPr>
          <a:xfrm>
            <a:off x="2260279" y="3202518"/>
            <a:ext cx="701088" cy="6060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Р6</a:t>
            </a:r>
          </a:p>
        </p:txBody>
      </p:sp>
      <p:sp>
        <p:nvSpPr>
          <p:cNvPr id="32" name="Елипса 31">
            <a:extLst>
              <a:ext uri="{FF2B5EF4-FFF2-40B4-BE49-F238E27FC236}">
                <a16:creationId xmlns:a16="http://schemas.microsoft.com/office/drawing/2014/main" id="{5456A462-F4CF-4673-B18D-E753480CA923}"/>
              </a:ext>
            </a:extLst>
          </p:cNvPr>
          <p:cNvSpPr/>
          <p:nvPr/>
        </p:nvSpPr>
        <p:spPr>
          <a:xfrm>
            <a:off x="3182034" y="3200197"/>
            <a:ext cx="701088" cy="6060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Р7</a:t>
            </a:r>
          </a:p>
        </p:txBody>
      </p:sp>
      <p:cxnSp>
        <p:nvCxnSpPr>
          <p:cNvPr id="34" name="Права линија спајања са стрелицом 33">
            <a:extLst>
              <a:ext uri="{FF2B5EF4-FFF2-40B4-BE49-F238E27FC236}">
                <a16:creationId xmlns:a16="http://schemas.microsoft.com/office/drawing/2014/main" id="{937934B4-B8D2-438F-B307-3C6BC07F47E0}"/>
              </a:ext>
            </a:extLst>
          </p:cNvPr>
          <p:cNvCxnSpPr>
            <a:stCxn id="25" idx="3"/>
          </p:cNvCxnSpPr>
          <p:nvPr/>
        </p:nvCxnSpPr>
        <p:spPr>
          <a:xfrm flipH="1">
            <a:off x="1837539" y="2753379"/>
            <a:ext cx="466201" cy="4026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ава линија спајања са стрелицом 35">
            <a:extLst>
              <a:ext uri="{FF2B5EF4-FFF2-40B4-BE49-F238E27FC236}">
                <a16:creationId xmlns:a16="http://schemas.microsoft.com/office/drawing/2014/main" id="{B28162FF-886E-4BEB-81A6-ED8C0954D562}"/>
              </a:ext>
            </a:extLst>
          </p:cNvPr>
          <p:cNvCxnSpPr>
            <a:stCxn id="25" idx="4"/>
            <a:endCxn id="31" idx="0"/>
          </p:cNvCxnSpPr>
          <p:nvPr/>
        </p:nvCxnSpPr>
        <p:spPr>
          <a:xfrm>
            <a:off x="2551612" y="2837743"/>
            <a:ext cx="59211" cy="364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ава линија спајања са стрелицом 37">
            <a:extLst>
              <a:ext uri="{FF2B5EF4-FFF2-40B4-BE49-F238E27FC236}">
                <a16:creationId xmlns:a16="http://schemas.microsoft.com/office/drawing/2014/main" id="{FD778FB0-F5C5-4A53-B60E-849276FFA21C}"/>
              </a:ext>
            </a:extLst>
          </p:cNvPr>
          <p:cNvCxnSpPr>
            <a:stCxn id="25" idx="5"/>
            <a:endCxn id="32" idx="1"/>
          </p:cNvCxnSpPr>
          <p:nvPr/>
        </p:nvCxnSpPr>
        <p:spPr>
          <a:xfrm>
            <a:off x="2799484" y="2753379"/>
            <a:ext cx="485222" cy="535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ава линија спајања са стрелицом 39">
            <a:extLst>
              <a:ext uri="{FF2B5EF4-FFF2-40B4-BE49-F238E27FC236}">
                <a16:creationId xmlns:a16="http://schemas.microsoft.com/office/drawing/2014/main" id="{B05EAFC0-67BF-40E9-8BB1-7CEFD8039473}"/>
              </a:ext>
            </a:extLst>
          </p:cNvPr>
          <p:cNvCxnSpPr>
            <a:stCxn id="31" idx="6"/>
            <a:endCxn id="32" idx="2"/>
          </p:cNvCxnSpPr>
          <p:nvPr/>
        </p:nvCxnSpPr>
        <p:spPr>
          <a:xfrm flipV="1">
            <a:off x="2961367" y="3503198"/>
            <a:ext cx="220667" cy="2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квир за текст 40">
            <a:extLst>
              <a:ext uri="{FF2B5EF4-FFF2-40B4-BE49-F238E27FC236}">
                <a16:creationId xmlns:a16="http://schemas.microsoft.com/office/drawing/2014/main" id="{70E6788C-480C-44FB-A516-AB7D887A2DFB}"/>
              </a:ext>
            </a:extLst>
          </p:cNvPr>
          <p:cNvSpPr txBox="1"/>
          <p:nvPr/>
        </p:nvSpPr>
        <p:spPr>
          <a:xfrm>
            <a:off x="4980362" y="1465714"/>
            <a:ext cx="6445188" cy="230832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dirty="0"/>
              <a:t>Р1 и Р</a:t>
            </a:r>
            <a:r>
              <a:rPr lang="sr-Cyrl-RS" sz="1400" dirty="0"/>
              <a:t>3</a:t>
            </a:r>
            <a:r>
              <a:rPr lang="sr-Cyrl-RS" dirty="0"/>
              <a:t> – клаузе у саставном односу, главне клаузе:</a:t>
            </a:r>
          </a:p>
          <a:p>
            <a:r>
              <a:rPr lang="sr-Cyrl-RS" dirty="0"/>
              <a:t>Р2 – </a:t>
            </a:r>
            <a:r>
              <a:rPr lang="sr-Cyrl-RS" dirty="0" err="1"/>
              <a:t>намјерна</a:t>
            </a:r>
            <a:r>
              <a:rPr lang="sr-Cyrl-RS" dirty="0"/>
              <a:t> клауза, зависи од Р1;</a:t>
            </a:r>
          </a:p>
          <a:p>
            <a:r>
              <a:rPr lang="sr-Cyrl-RS" dirty="0"/>
              <a:t>Р4 – објекатска изрична клауза, зависи од Р3;</a:t>
            </a:r>
          </a:p>
          <a:p>
            <a:r>
              <a:rPr lang="sr-Cyrl-RS" dirty="0"/>
              <a:t>Р5 – релативна рестриктивна клауза са општим значењем, зависи од Р4;</a:t>
            </a:r>
          </a:p>
          <a:p>
            <a:r>
              <a:rPr lang="sr-Cyrl-RS" dirty="0"/>
              <a:t>Р6 – објекатска клауза с </a:t>
            </a:r>
            <a:r>
              <a:rPr lang="sr-Cyrl-RS" dirty="0" err="1"/>
              <a:t>пролептичким</a:t>
            </a:r>
            <a:r>
              <a:rPr lang="sr-Cyrl-RS" dirty="0"/>
              <a:t> објектом (изрично-</a:t>
            </a:r>
            <a:r>
              <a:rPr lang="sr-Cyrl-RS" dirty="0" err="1"/>
              <a:t>адјективна</a:t>
            </a:r>
            <a:r>
              <a:rPr lang="sr-Cyrl-RS" dirty="0"/>
              <a:t>), зависи од Р4;</a:t>
            </a:r>
          </a:p>
          <a:p>
            <a:r>
              <a:rPr lang="sr-Cyrl-RS" dirty="0"/>
              <a:t>Р7 – објекатска клауза, зависи од Р3, у саставном односу са Р6.</a:t>
            </a:r>
          </a:p>
        </p:txBody>
      </p:sp>
      <p:sp>
        <p:nvSpPr>
          <p:cNvPr id="42" name="Оквир за текст 41">
            <a:extLst>
              <a:ext uri="{FF2B5EF4-FFF2-40B4-BE49-F238E27FC236}">
                <a16:creationId xmlns:a16="http://schemas.microsoft.com/office/drawing/2014/main" id="{53A05126-151A-4B96-A242-6B72ED761108}"/>
              </a:ext>
            </a:extLst>
          </p:cNvPr>
          <p:cNvSpPr txBox="1"/>
          <p:nvPr/>
        </p:nvSpPr>
        <p:spPr>
          <a:xfrm>
            <a:off x="1178864" y="4065973"/>
            <a:ext cx="76100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Р1</a:t>
            </a:r>
          </a:p>
          <a:p>
            <a:r>
              <a:rPr lang="sr-Cyrl-RS" i="1" dirty="0"/>
              <a:t>слала је – </a:t>
            </a:r>
            <a:r>
              <a:rPr lang="sr-Cyrl-RS" dirty="0"/>
              <a:t>прости глаголски предикат;</a:t>
            </a:r>
          </a:p>
          <a:p>
            <a:r>
              <a:rPr lang="sr-Cyrl-RS" i="1" dirty="0"/>
              <a:t>послугу</a:t>
            </a:r>
            <a:r>
              <a:rPr lang="sr-Cyrl-RS" dirty="0"/>
              <a:t> – ближи објекат;</a:t>
            </a:r>
          </a:p>
          <a:p>
            <a:r>
              <a:rPr lang="sr-Cyrl-RS" dirty="0"/>
              <a:t>Р2</a:t>
            </a:r>
          </a:p>
          <a:p>
            <a:r>
              <a:rPr lang="sr-Cyrl-RS" i="1" dirty="0"/>
              <a:t>се распитује </a:t>
            </a:r>
            <a:r>
              <a:rPr lang="sr-Cyrl-RS" dirty="0"/>
              <a:t>– прости глаголски предикат;</a:t>
            </a:r>
          </a:p>
          <a:p>
            <a:r>
              <a:rPr lang="sr-Cyrl-RS" i="1" dirty="0"/>
              <a:t>на железничкој станици </a:t>
            </a:r>
            <a:r>
              <a:rPr lang="sr-Cyrl-RS" dirty="0"/>
              <a:t>– адвербијална одредба за </a:t>
            </a:r>
            <a:r>
              <a:rPr lang="sr-Cyrl-RS" dirty="0" err="1"/>
              <a:t>мјесто</a:t>
            </a:r>
            <a:r>
              <a:rPr lang="sr-Cyrl-RS" dirty="0"/>
              <a:t>;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9172037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000"/>
                            </p:stCondLst>
                            <p:childTnLst>
                              <p:par>
                                <p:cTn id="4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10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4000"/>
                            </p:stCondLst>
                            <p:childTnLst>
                              <p:par>
                                <p:cTn id="52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900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100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3000"/>
                            </p:stCondLst>
                            <p:childTnLst>
                              <p:par>
                                <p:cTn id="76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5000"/>
                            </p:stCondLst>
                            <p:childTnLst>
                              <p:par>
                                <p:cTn id="8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7000"/>
                            </p:stCondLst>
                            <p:childTnLst>
                              <p:par>
                                <p:cTn id="8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90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1000"/>
                            </p:stCondLst>
                            <p:childTnLst>
                              <p:par>
                                <p:cTn id="10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30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5000"/>
                            </p:stCondLst>
                            <p:childTnLst>
                              <p:par>
                                <p:cTn id="112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7000"/>
                            </p:stCondLst>
                            <p:childTnLst>
                              <p:par>
                                <p:cTn id="11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9000"/>
                            </p:stCondLst>
                            <p:childTnLst>
                              <p:par>
                                <p:cTn id="12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100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3500"/>
                            </p:stCondLst>
                            <p:childTnLst>
                              <p:par>
                                <p:cTn id="136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8" grpId="0" animBg="1"/>
      <p:bldP spid="25" grpId="0" animBg="1"/>
      <p:bldP spid="30" grpId="0" animBg="1"/>
      <p:bldP spid="31" grpId="0" animBg="1"/>
      <p:bldP spid="32" grpId="0" animBg="1"/>
      <p:bldP spid="41" grpId="0" build="p" animBg="1"/>
      <p:bldP spid="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7DA6373F-55D3-4D95-9F85-92AF9A7C5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EADB-D66F-4411-9108-D97F7F610197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AF3A7C03-DFC8-471C-BC8C-193068418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Оквир за текст 3">
            <a:extLst>
              <a:ext uri="{FF2B5EF4-FFF2-40B4-BE49-F238E27FC236}">
                <a16:creationId xmlns:a16="http://schemas.microsoft.com/office/drawing/2014/main" id="{C9F8ADD9-6B1E-43B2-A309-8C29EA297959}"/>
              </a:ext>
            </a:extLst>
          </p:cNvPr>
          <p:cNvSpPr txBox="1"/>
          <p:nvPr/>
        </p:nvSpPr>
        <p:spPr>
          <a:xfrm>
            <a:off x="949911" y="470517"/>
            <a:ext cx="97920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b="1" dirty="0">
                <a:latin typeface="Verdana" panose="020B0604030504040204" pitchFamily="34" charset="0"/>
                <a:ea typeface="Verdana" panose="020B0604030504040204" pitchFamily="34" charset="0"/>
              </a:rPr>
              <a:t>Слала је послугу,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lang="sr-Cyrl-RS" sz="2000" b="1" dirty="0"/>
              <a:t> да се распитује на </a:t>
            </a:r>
            <a:r>
              <a:rPr lang="sr-Cyrl-RS" sz="2000" b="1" dirty="0" err="1"/>
              <a:t>жељезничкој</a:t>
            </a:r>
            <a:r>
              <a:rPr lang="sr-Cyrl-RS" sz="2000" b="1" dirty="0"/>
              <a:t> станици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sr-Cyrl-RS" sz="2000" b="1" dirty="0"/>
              <a:t> и један машиновођа рекао је њеном слузи 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r>
              <a:rPr lang="sr-Cyrl-RS" sz="2000" b="1" dirty="0"/>
              <a:t>  да је он неког путника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 </a:t>
            </a:r>
            <a:r>
              <a:rPr lang="sr-Cyrl-RS" sz="2000" b="1" dirty="0"/>
              <a:t>који се лечио блатом 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5</a:t>
            </a:r>
            <a:r>
              <a:rPr lang="sr-Cyrl-RS" sz="2000" b="1" dirty="0"/>
              <a:t> чуо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</a:t>
            </a:r>
            <a:r>
              <a:rPr lang="sr-Cyrl-RS" sz="2000" b="1" dirty="0"/>
              <a:t>  да се распитује за такво место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6 </a:t>
            </a:r>
            <a:r>
              <a:rPr lang="sr-Cyrl-RS" sz="2000" b="1" dirty="0"/>
              <a:t>и да је потом отпутовао у правцу Пеште.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  </a:t>
            </a:r>
            <a:endParaRPr lang="sr-Cyrl-RS" b="1" dirty="0"/>
          </a:p>
        </p:txBody>
      </p:sp>
      <p:sp>
        <p:nvSpPr>
          <p:cNvPr id="5" name="Елипса 4">
            <a:extLst>
              <a:ext uri="{FF2B5EF4-FFF2-40B4-BE49-F238E27FC236}">
                <a16:creationId xmlns:a16="http://schemas.microsoft.com/office/drawing/2014/main" id="{CC0F451A-EFD5-4245-B642-74EE2CE4FA0F}"/>
              </a:ext>
            </a:extLst>
          </p:cNvPr>
          <p:cNvSpPr/>
          <p:nvPr/>
        </p:nvSpPr>
        <p:spPr>
          <a:xfrm>
            <a:off x="1197459" y="1395087"/>
            <a:ext cx="640080" cy="547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</a:t>
            </a:r>
          </a:p>
        </p:txBody>
      </p:sp>
      <p:sp>
        <p:nvSpPr>
          <p:cNvPr id="6" name="Елипса 5">
            <a:extLst>
              <a:ext uri="{FF2B5EF4-FFF2-40B4-BE49-F238E27FC236}">
                <a16:creationId xmlns:a16="http://schemas.microsoft.com/office/drawing/2014/main" id="{E71B17FD-6AD2-41FB-AD45-C8323A4AF23C}"/>
              </a:ext>
            </a:extLst>
          </p:cNvPr>
          <p:cNvSpPr/>
          <p:nvPr/>
        </p:nvSpPr>
        <p:spPr>
          <a:xfrm>
            <a:off x="1178864" y="2261671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Р2</a:t>
            </a:r>
          </a:p>
        </p:txBody>
      </p:sp>
      <p:sp>
        <p:nvSpPr>
          <p:cNvPr id="8" name="Елипса 7">
            <a:extLst>
              <a:ext uri="{FF2B5EF4-FFF2-40B4-BE49-F238E27FC236}">
                <a16:creationId xmlns:a16="http://schemas.microsoft.com/office/drawing/2014/main" id="{1ED10FFF-EC82-4954-9B11-23795DA91682}"/>
              </a:ext>
            </a:extLst>
          </p:cNvPr>
          <p:cNvSpPr/>
          <p:nvPr/>
        </p:nvSpPr>
        <p:spPr>
          <a:xfrm>
            <a:off x="2201068" y="1380941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Р3</a:t>
            </a:r>
          </a:p>
        </p:txBody>
      </p:sp>
      <p:cxnSp>
        <p:nvCxnSpPr>
          <p:cNvPr id="10" name="Права линија спајања 9">
            <a:extLst>
              <a:ext uri="{FF2B5EF4-FFF2-40B4-BE49-F238E27FC236}">
                <a16:creationId xmlns:a16="http://schemas.microsoft.com/office/drawing/2014/main" id="{5E9170B2-40F6-4889-933D-40374A719A1A}"/>
              </a:ext>
            </a:extLst>
          </p:cNvPr>
          <p:cNvCxnSpPr>
            <a:cxnSpLocks/>
            <a:stCxn id="5" idx="4"/>
          </p:cNvCxnSpPr>
          <p:nvPr/>
        </p:nvCxnSpPr>
        <p:spPr>
          <a:xfrm flipH="1">
            <a:off x="1498904" y="1942868"/>
            <a:ext cx="18595" cy="677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ава линија спајања са стрелицом 22">
            <a:extLst>
              <a:ext uri="{FF2B5EF4-FFF2-40B4-BE49-F238E27FC236}">
                <a16:creationId xmlns:a16="http://schemas.microsoft.com/office/drawing/2014/main" id="{5FB34A09-0492-4578-A49A-B7B84560BFA7}"/>
              </a:ext>
            </a:extLst>
          </p:cNvPr>
          <p:cNvCxnSpPr>
            <a:stCxn id="5" idx="6"/>
            <a:endCxn id="8" idx="2"/>
          </p:cNvCxnSpPr>
          <p:nvPr/>
        </p:nvCxnSpPr>
        <p:spPr>
          <a:xfrm flipV="1">
            <a:off x="1837539" y="1668977"/>
            <a:ext cx="36352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Елипса 24">
            <a:extLst>
              <a:ext uri="{FF2B5EF4-FFF2-40B4-BE49-F238E27FC236}">
                <a16:creationId xmlns:a16="http://schemas.microsoft.com/office/drawing/2014/main" id="{65132D61-68E8-45F6-95F3-EE76D2B8F68A}"/>
              </a:ext>
            </a:extLst>
          </p:cNvPr>
          <p:cNvSpPr/>
          <p:nvPr/>
        </p:nvSpPr>
        <p:spPr>
          <a:xfrm>
            <a:off x="2201068" y="2261671"/>
            <a:ext cx="701088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Р4</a:t>
            </a:r>
          </a:p>
        </p:txBody>
      </p:sp>
      <p:cxnSp>
        <p:nvCxnSpPr>
          <p:cNvPr id="27" name="Права линија спајања са стрелицом 26">
            <a:extLst>
              <a:ext uri="{FF2B5EF4-FFF2-40B4-BE49-F238E27FC236}">
                <a16:creationId xmlns:a16="http://schemas.microsoft.com/office/drawing/2014/main" id="{7C62A151-EE27-49AD-84AB-21DE189BAC89}"/>
              </a:ext>
            </a:extLst>
          </p:cNvPr>
          <p:cNvCxnSpPr>
            <a:cxnSpLocks/>
            <a:stCxn id="8" idx="4"/>
          </p:cNvCxnSpPr>
          <p:nvPr/>
        </p:nvCxnSpPr>
        <p:spPr>
          <a:xfrm>
            <a:off x="2521108" y="1957013"/>
            <a:ext cx="0" cy="304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Елипса 29">
            <a:extLst>
              <a:ext uri="{FF2B5EF4-FFF2-40B4-BE49-F238E27FC236}">
                <a16:creationId xmlns:a16="http://schemas.microsoft.com/office/drawing/2014/main" id="{7789994B-BC40-4C73-BE37-653B2759BD84}"/>
              </a:ext>
            </a:extLst>
          </p:cNvPr>
          <p:cNvSpPr/>
          <p:nvPr/>
        </p:nvSpPr>
        <p:spPr>
          <a:xfrm>
            <a:off x="1430770" y="3156034"/>
            <a:ext cx="638965" cy="6524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Р5</a:t>
            </a:r>
          </a:p>
        </p:txBody>
      </p:sp>
      <p:sp>
        <p:nvSpPr>
          <p:cNvPr id="31" name="Елипса 30">
            <a:extLst>
              <a:ext uri="{FF2B5EF4-FFF2-40B4-BE49-F238E27FC236}">
                <a16:creationId xmlns:a16="http://schemas.microsoft.com/office/drawing/2014/main" id="{682016D6-BF16-43BC-9C99-1CDECF5F5A78}"/>
              </a:ext>
            </a:extLst>
          </p:cNvPr>
          <p:cNvSpPr/>
          <p:nvPr/>
        </p:nvSpPr>
        <p:spPr>
          <a:xfrm>
            <a:off x="2260279" y="3202518"/>
            <a:ext cx="701088" cy="6060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Р6</a:t>
            </a:r>
          </a:p>
        </p:txBody>
      </p:sp>
      <p:sp>
        <p:nvSpPr>
          <p:cNvPr id="32" name="Елипса 31">
            <a:extLst>
              <a:ext uri="{FF2B5EF4-FFF2-40B4-BE49-F238E27FC236}">
                <a16:creationId xmlns:a16="http://schemas.microsoft.com/office/drawing/2014/main" id="{5456A462-F4CF-4673-B18D-E753480CA923}"/>
              </a:ext>
            </a:extLst>
          </p:cNvPr>
          <p:cNvSpPr/>
          <p:nvPr/>
        </p:nvSpPr>
        <p:spPr>
          <a:xfrm>
            <a:off x="3182034" y="3200197"/>
            <a:ext cx="701088" cy="6060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Р7</a:t>
            </a:r>
          </a:p>
        </p:txBody>
      </p:sp>
      <p:cxnSp>
        <p:nvCxnSpPr>
          <p:cNvPr id="34" name="Права линија спајања са стрелицом 33">
            <a:extLst>
              <a:ext uri="{FF2B5EF4-FFF2-40B4-BE49-F238E27FC236}">
                <a16:creationId xmlns:a16="http://schemas.microsoft.com/office/drawing/2014/main" id="{937934B4-B8D2-438F-B307-3C6BC07F47E0}"/>
              </a:ext>
            </a:extLst>
          </p:cNvPr>
          <p:cNvCxnSpPr>
            <a:stCxn id="25" idx="3"/>
          </p:cNvCxnSpPr>
          <p:nvPr/>
        </p:nvCxnSpPr>
        <p:spPr>
          <a:xfrm flipH="1">
            <a:off x="1837539" y="2753379"/>
            <a:ext cx="466201" cy="4026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ава линија спајања са стрелицом 35">
            <a:extLst>
              <a:ext uri="{FF2B5EF4-FFF2-40B4-BE49-F238E27FC236}">
                <a16:creationId xmlns:a16="http://schemas.microsoft.com/office/drawing/2014/main" id="{B28162FF-886E-4BEB-81A6-ED8C0954D562}"/>
              </a:ext>
            </a:extLst>
          </p:cNvPr>
          <p:cNvCxnSpPr>
            <a:stCxn id="25" idx="4"/>
            <a:endCxn id="31" idx="0"/>
          </p:cNvCxnSpPr>
          <p:nvPr/>
        </p:nvCxnSpPr>
        <p:spPr>
          <a:xfrm>
            <a:off x="2551612" y="2837743"/>
            <a:ext cx="59211" cy="3647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ава линија спајања са стрелицом 37">
            <a:extLst>
              <a:ext uri="{FF2B5EF4-FFF2-40B4-BE49-F238E27FC236}">
                <a16:creationId xmlns:a16="http://schemas.microsoft.com/office/drawing/2014/main" id="{FD778FB0-F5C5-4A53-B60E-849276FFA21C}"/>
              </a:ext>
            </a:extLst>
          </p:cNvPr>
          <p:cNvCxnSpPr>
            <a:stCxn id="25" idx="5"/>
            <a:endCxn id="32" idx="1"/>
          </p:cNvCxnSpPr>
          <p:nvPr/>
        </p:nvCxnSpPr>
        <p:spPr>
          <a:xfrm>
            <a:off x="2799484" y="2753379"/>
            <a:ext cx="485222" cy="535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ава линија спајања са стрелицом 39">
            <a:extLst>
              <a:ext uri="{FF2B5EF4-FFF2-40B4-BE49-F238E27FC236}">
                <a16:creationId xmlns:a16="http://schemas.microsoft.com/office/drawing/2014/main" id="{B05EAFC0-67BF-40E9-8BB1-7CEFD8039473}"/>
              </a:ext>
            </a:extLst>
          </p:cNvPr>
          <p:cNvCxnSpPr>
            <a:stCxn id="31" idx="6"/>
            <a:endCxn id="32" idx="2"/>
          </p:cNvCxnSpPr>
          <p:nvPr/>
        </p:nvCxnSpPr>
        <p:spPr>
          <a:xfrm flipV="1">
            <a:off x="2961367" y="3503198"/>
            <a:ext cx="220667" cy="23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Оквир за текст 40">
            <a:extLst>
              <a:ext uri="{FF2B5EF4-FFF2-40B4-BE49-F238E27FC236}">
                <a16:creationId xmlns:a16="http://schemas.microsoft.com/office/drawing/2014/main" id="{70E6788C-480C-44FB-A516-AB7D887A2DFB}"/>
              </a:ext>
            </a:extLst>
          </p:cNvPr>
          <p:cNvSpPr txBox="1"/>
          <p:nvPr/>
        </p:nvSpPr>
        <p:spPr>
          <a:xfrm>
            <a:off x="4980362" y="1465714"/>
            <a:ext cx="6445188" cy="2308324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dirty="0"/>
              <a:t>Р1 и Р</a:t>
            </a:r>
            <a:r>
              <a:rPr lang="sr-Cyrl-RS" sz="1400" dirty="0"/>
              <a:t>3</a:t>
            </a:r>
            <a:r>
              <a:rPr lang="sr-Cyrl-RS" dirty="0"/>
              <a:t> – клаузе у саставном односу, главне клаузе:</a:t>
            </a:r>
          </a:p>
          <a:p>
            <a:r>
              <a:rPr lang="sr-Cyrl-RS" dirty="0"/>
              <a:t>Р2 – </a:t>
            </a:r>
            <a:r>
              <a:rPr lang="sr-Cyrl-RS" dirty="0" err="1"/>
              <a:t>намјерна</a:t>
            </a:r>
            <a:r>
              <a:rPr lang="sr-Cyrl-RS" dirty="0"/>
              <a:t> клауза, зависи од Р1;</a:t>
            </a:r>
          </a:p>
          <a:p>
            <a:r>
              <a:rPr lang="sr-Cyrl-RS" dirty="0"/>
              <a:t>Р4 – објекатска изрична клауза, зависи од Р3;</a:t>
            </a:r>
          </a:p>
          <a:p>
            <a:r>
              <a:rPr lang="sr-Cyrl-RS" dirty="0"/>
              <a:t>Р5 – релативна рестриктивна клауза са општим значењем, зависи од Р4;</a:t>
            </a:r>
          </a:p>
          <a:p>
            <a:r>
              <a:rPr lang="sr-Cyrl-RS" dirty="0"/>
              <a:t>Р6 – објекатска клауза с </a:t>
            </a:r>
            <a:r>
              <a:rPr lang="sr-Cyrl-RS" dirty="0" err="1"/>
              <a:t>пролептичким</a:t>
            </a:r>
            <a:r>
              <a:rPr lang="sr-Cyrl-RS" dirty="0"/>
              <a:t> објектом (изрично-</a:t>
            </a:r>
            <a:r>
              <a:rPr lang="sr-Cyrl-RS" dirty="0" err="1"/>
              <a:t>адјективна</a:t>
            </a:r>
            <a:r>
              <a:rPr lang="sr-Cyrl-RS" dirty="0"/>
              <a:t>), зависи од Р4;</a:t>
            </a:r>
          </a:p>
          <a:p>
            <a:r>
              <a:rPr lang="sr-Cyrl-RS" dirty="0"/>
              <a:t>Р7 – </a:t>
            </a:r>
            <a:r>
              <a:rPr lang="sr-Cyrl-RS" dirty="0" err="1"/>
              <a:t>објекаска</a:t>
            </a:r>
            <a:r>
              <a:rPr lang="sr-Cyrl-RS" dirty="0"/>
              <a:t> клауза, зависи од Р3, у саставном односу са Р6.</a:t>
            </a:r>
          </a:p>
        </p:txBody>
      </p:sp>
      <p:sp>
        <p:nvSpPr>
          <p:cNvPr id="42" name="Оквир за текст 41">
            <a:extLst>
              <a:ext uri="{FF2B5EF4-FFF2-40B4-BE49-F238E27FC236}">
                <a16:creationId xmlns:a16="http://schemas.microsoft.com/office/drawing/2014/main" id="{53A05126-151A-4B96-A242-6B72ED761108}"/>
              </a:ext>
            </a:extLst>
          </p:cNvPr>
          <p:cNvSpPr txBox="1"/>
          <p:nvPr/>
        </p:nvSpPr>
        <p:spPr>
          <a:xfrm>
            <a:off x="1178864" y="4065973"/>
            <a:ext cx="76100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Р3</a:t>
            </a:r>
          </a:p>
          <a:p>
            <a:r>
              <a:rPr lang="sr-Cyrl-RS" i="1" dirty="0"/>
              <a:t>Један машиновођа – </a:t>
            </a:r>
            <a:r>
              <a:rPr lang="sr-Cyrl-RS" dirty="0"/>
              <a:t>синтагма у функцији граматичког субјекта;</a:t>
            </a:r>
          </a:p>
          <a:p>
            <a:r>
              <a:rPr lang="sr-Cyrl-RS" i="1" dirty="0"/>
              <a:t>рекао је </a:t>
            </a:r>
            <a:r>
              <a:rPr lang="sr-Cyrl-RS" dirty="0"/>
              <a:t> – прости глаголски предикат;</a:t>
            </a:r>
          </a:p>
          <a:p>
            <a:r>
              <a:rPr lang="sr-Cyrl-RS" i="1" dirty="0"/>
              <a:t>њеноме слузи </a:t>
            </a:r>
            <a:r>
              <a:rPr lang="sr-Cyrl-RS" dirty="0"/>
              <a:t>– даљи објекат;</a:t>
            </a:r>
          </a:p>
          <a:p>
            <a:r>
              <a:rPr lang="sr-Cyrl-RS" dirty="0"/>
              <a:t>Р2</a:t>
            </a:r>
          </a:p>
          <a:p>
            <a:r>
              <a:rPr lang="sr-Cyrl-RS" i="1" dirty="0"/>
              <a:t>се распитује </a:t>
            </a:r>
            <a:r>
              <a:rPr lang="sr-Cyrl-RS" dirty="0"/>
              <a:t>– прости глаголски предикат;</a:t>
            </a:r>
          </a:p>
          <a:p>
            <a:r>
              <a:rPr lang="sr-Cyrl-RS" i="1" dirty="0"/>
              <a:t>на железничкој станици </a:t>
            </a:r>
            <a:r>
              <a:rPr lang="sr-Cyrl-RS" dirty="0"/>
              <a:t>– адвербијална одредба за </a:t>
            </a:r>
            <a:r>
              <a:rPr lang="sr-Cyrl-RS" dirty="0" err="1"/>
              <a:t>мјесто</a:t>
            </a:r>
            <a:r>
              <a:rPr lang="sr-Cyrl-RS" dirty="0"/>
              <a:t>;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55334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1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7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90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10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3000"/>
                            </p:stCondLst>
                            <p:childTnLst>
                              <p:par>
                                <p:cTn id="77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5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7500"/>
                            </p:stCondLst>
                            <p:childTnLst>
                              <p:par>
                                <p:cTn id="8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9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1500"/>
                            </p:stCondLst>
                            <p:childTnLst>
                              <p:par>
                                <p:cTn id="10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3500"/>
                            </p:stCondLst>
                            <p:childTnLst>
                              <p:par>
                                <p:cTn id="10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5500"/>
                            </p:stCondLst>
                            <p:childTnLst>
                              <p:par>
                                <p:cTn id="11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75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9500"/>
                            </p:stCondLst>
                            <p:childTnLst>
                              <p:par>
                                <p:cTn id="12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1500"/>
                            </p:stCondLst>
                            <p:childTnLst>
                              <p:par>
                                <p:cTn id="13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3500"/>
                            </p:stCondLst>
                            <p:childTnLst>
                              <p:par>
                                <p:cTn id="13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  <p:bldP spid="8" grpId="0" animBg="1"/>
      <p:bldP spid="25" grpId="0" animBg="1"/>
      <p:bldP spid="30" grpId="0" animBg="1"/>
      <p:bldP spid="31" grpId="0" animBg="1"/>
      <p:bldP spid="32" grpId="0" animBg="1"/>
      <p:bldP spid="41" grpId="0" build="p" animBg="1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EA28F3AF-A432-4DF9-AFCA-8BADAB301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EADB-D66F-4411-9108-D97F7F610197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3E5C2091-8EAC-416C-89AF-C26055632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Оквир за текст 3">
            <a:extLst>
              <a:ext uri="{FF2B5EF4-FFF2-40B4-BE49-F238E27FC236}">
                <a16:creationId xmlns:a16="http://schemas.microsoft.com/office/drawing/2014/main" id="{8DD8D64B-5093-46C6-9C6E-53F7F620FDE9}"/>
              </a:ext>
            </a:extLst>
          </p:cNvPr>
          <p:cNvSpPr txBox="1"/>
          <p:nvPr/>
        </p:nvSpPr>
        <p:spPr>
          <a:xfrm>
            <a:off x="1142996" y="701336"/>
            <a:ext cx="98209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1.У собу</a:t>
            </a:r>
            <a:r>
              <a:rPr lang="sr-Cyrl-RS" sz="2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|</a:t>
            </a:r>
            <a:r>
              <a:rPr lang="sr-Cyrl-RS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</a:t>
            </a: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којој седи газда Јеврем</a:t>
            </a:r>
            <a:r>
              <a:rPr lang="sr-Cyrl-RS" sz="2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|</a:t>
            </a:r>
            <a:r>
              <a:rPr lang="sr-Cyrl-RS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sr-Cyrl-RS" b="1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допире ни оскудица ни сива чамотиња претпролећног времена.</a:t>
            </a:r>
            <a:r>
              <a:rPr lang="sr-Cyrl-RS" sz="28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|</a:t>
            </a:r>
            <a:r>
              <a:rPr lang="sr-Cyrl-RS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endParaRPr lang="sr-Cyrl-R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R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И.Андрић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Немирна година)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Елипса 5">
            <a:extLst>
              <a:ext uri="{FF2B5EF4-FFF2-40B4-BE49-F238E27FC236}">
                <a16:creationId xmlns:a16="http://schemas.microsoft.com/office/drawing/2014/main" id="{8117D916-5AE4-445F-97BE-FA8E275F7734}"/>
              </a:ext>
            </a:extLst>
          </p:cNvPr>
          <p:cNvSpPr/>
          <p:nvPr/>
        </p:nvSpPr>
        <p:spPr>
          <a:xfrm>
            <a:off x="1074197" y="2086331"/>
            <a:ext cx="665825" cy="5059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</a:t>
            </a:r>
          </a:p>
        </p:txBody>
      </p:sp>
      <p:sp>
        <p:nvSpPr>
          <p:cNvPr id="7" name="Елипса 6">
            <a:extLst>
              <a:ext uri="{FF2B5EF4-FFF2-40B4-BE49-F238E27FC236}">
                <a16:creationId xmlns:a16="http://schemas.microsoft.com/office/drawing/2014/main" id="{CE8F227F-4B35-4083-A8C1-B20257B30010}"/>
              </a:ext>
            </a:extLst>
          </p:cNvPr>
          <p:cNvSpPr/>
          <p:nvPr/>
        </p:nvSpPr>
        <p:spPr>
          <a:xfrm>
            <a:off x="1074197" y="2965377"/>
            <a:ext cx="665825" cy="5059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Р2</a:t>
            </a:r>
          </a:p>
        </p:txBody>
      </p:sp>
      <p:cxnSp>
        <p:nvCxnSpPr>
          <p:cNvPr id="10" name="Права линија спајања 9">
            <a:extLst>
              <a:ext uri="{FF2B5EF4-FFF2-40B4-BE49-F238E27FC236}">
                <a16:creationId xmlns:a16="http://schemas.microsoft.com/office/drawing/2014/main" id="{31E755B0-2FC7-41B4-A037-26F6F9A22EA1}"/>
              </a:ext>
            </a:extLst>
          </p:cNvPr>
          <p:cNvCxnSpPr>
            <a:endCxn id="7" idx="0"/>
          </p:cNvCxnSpPr>
          <p:nvPr/>
        </p:nvCxnSpPr>
        <p:spPr>
          <a:xfrm flipH="1">
            <a:off x="1407110" y="2592280"/>
            <a:ext cx="4440" cy="373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квир за текст 10">
            <a:extLst>
              <a:ext uri="{FF2B5EF4-FFF2-40B4-BE49-F238E27FC236}">
                <a16:creationId xmlns:a16="http://schemas.microsoft.com/office/drawing/2014/main" id="{25F4649A-7213-4307-A478-50157FC38157}"/>
              </a:ext>
            </a:extLst>
          </p:cNvPr>
          <p:cNvSpPr txBox="1"/>
          <p:nvPr/>
        </p:nvSpPr>
        <p:spPr>
          <a:xfrm>
            <a:off x="2450237" y="2086331"/>
            <a:ext cx="6041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Р1 - главна клауза;</a:t>
            </a:r>
          </a:p>
          <a:p>
            <a:r>
              <a:rPr lang="sr-Cyrl-RS" dirty="0"/>
              <a:t>Р2 – релативна рестриктивна клауза с </a:t>
            </a:r>
            <a:r>
              <a:rPr lang="sr-Cyrl-RS" dirty="0" err="1"/>
              <a:t>мјесним</a:t>
            </a:r>
            <a:r>
              <a:rPr lang="sr-Cyrl-RS" dirty="0"/>
              <a:t> значењем</a:t>
            </a:r>
          </a:p>
        </p:txBody>
      </p:sp>
      <p:sp>
        <p:nvSpPr>
          <p:cNvPr id="12" name="Оквир за текст 11">
            <a:extLst>
              <a:ext uri="{FF2B5EF4-FFF2-40B4-BE49-F238E27FC236}">
                <a16:creationId xmlns:a16="http://schemas.microsoft.com/office/drawing/2014/main" id="{534C9413-81C2-45C0-AF16-502A7DBA6EAE}"/>
              </a:ext>
            </a:extLst>
          </p:cNvPr>
          <p:cNvSpPr txBox="1"/>
          <p:nvPr/>
        </p:nvSpPr>
        <p:spPr>
          <a:xfrm>
            <a:off x="778598" y="3471326"/>
            <a:ext cx="100317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/>
              <a:t>Р1</a:t>
            </a:r>
            <a:r>
              <a:rPr lang="sr-Cyrl-RS" dirty="0"/>
              <a:t> </a:t>
            </a:r>
          </a:p>
          <a:p>
            <a:r>
              <a:rPr lang="sr-Cyrl-RS" b="1" i="1" dirty="0"/>
              <a:t>у собу</a:t>
            </a:r>
            <a:r>
              <a:rPr lang="sr-Cyrl-RS" dirty="0"/>
              <a:t>-адвербијална одредба за </a:t>
            </a:r>
            <a:r>
              <a:rPr lang="sr-Cyrl-RS" dirty="0" err="1"/>
              <a:t>мјесто</a:t>
            </a:r>
            <a:r>
              <a:rPr lang="sr-Cyrl-RS" dirty="0"/>
              <a:t>;</a:t>
            </a:r>
          </a:p>
          <a:p>
            <a:r>
              <a:rPr lang="sr-Cyrl-RS" b="1" i="1" dirty="0"/>
              <a:t>не допире </a:t>
            </a:r>
            <a:r>
              <a:rPr lang="sr-Cyrl-RS" dirty="0"/>
              <a:t>– прости глаголски предикат;</a:t>
            </a:r>
          </a:p>
          <a:p>
            <a:r>
              <a:rPr lang="sr-Cyrl-RS" b="1" i="1" dirty="0"/>
              <a:t>ни оскудица ни сива чамотиња претпролећног времена </a:t>
            </a:r>
            <a:r>
              <a:rPr lang="sr-Cyrl-RS" dirty="0"/>
              <a:t>– напоредна синтагма у функцији граматичког субјекта;</a:t>
            </a:r>
          </a:p>
          <a:p>
            <a:r>
              <a:rPr lang="sr-Cyrl-RS" b="1" i="1" dirty="0"/>
              <a:t>оскудица и чамотиња</a:t>
            </a:r>
            <a:r>
              <a:rPr lang="sr-Cyrl-RS" b="1" dirty="0"/>
              <a:t> </a:t>
            </a:r>
            <a:r>
              <a:rPr lang="sr-Cyrl-RS" dirty="0"/>
              <a:t>су управни чланови синтагме;</a:t>
            </a:r>
          </a:p>
          <a:p>
            <a:r>
              <a:rPr lang="sr-Cyrl-RS" i="1" dirty="0"/>
              <a:t>сива </a:t>
            </a:r>
            <a:r>
              <a:rPr lang="sr-Cyrl-RS" dirty="0"/>
              <a:t>је конгруентни атрибут у односу на субјекат </a:t>
            </a:r>
            <a:r>
              <a:rPr lang="sr-Cyrl-RS" i="1" dirty="0" err="1"/>
              <a:t>чамотиња</a:t>
            </a:r>
            <a:r>
              <a:rPr lang="sr-Cyrl-RS" dirty="0" err="1"/>
              <a:t>;а</a:t>
            </a:r>
            <a:r>
              <a:rPr lang="sr-Cyrl-RS" dirty="0"/>
              <a:t> синтагма претпролећног времена  представља </a:t>
            </a:r>
            <a:r>
              <a:rPr lang="sr-Cyrl-RS" dirty="0" err="1"/>
              <a:t>неконгруентни</a:t>
            </a:r>
            <a:r>
              <a:rPr lang="sr-Cyrl-RS" dirty="0"/>
              <a:t> атрибут у односу на субјекат чамотиња; </a:t>
            </a:r>
            <a:r>
              <a:rPr lang="sr-Cyrl-RS" i="1" dirty="0"/>
              <a:t>претпролећног</a:t>
            </a:r>
            <a:r>
              <a:rPr lang="sr-Cyrl-RS" dirty="0"/>
              <a:t> представља конгруентни атрибут у односу на управни члан синтагме </a:t>
            </a:r>
            <a:r>
              <a:rPr lang="sr-Cyrl-RS" i="1" dirty="0"/>
              <a:t>времена</a:t>
            </a:r>
            <a:r>
              <a:rPr lang="sr-Cyrl-RS" dirty="0"/>
              <a:t>; прво </a:t>
            </a:r>
            <a:r>
              <a:rPr lang="sr-Cyrl-RS" b="1" i="1" dirty="0"/>
              <a:t>ни</a:t>
            </a:r>
            <a:r>
              <a:rPr lang="sr-Cyrl-RS" dirty="0"/>
              <a:t> је </a:t>
            </a:r>
            <a:r>
              <a:rPr lang="sr-Cyrl-RS" dirty="0" err="1"/>
              <a:t>градуативна</a:t>
            </a:r>
            <a:r>
              <a:rPr lang="sr-Cyrl-RS" dirty="0"/>
              <a:t> партикула, а друго </a:t>
            </a:r>
            <a:r>
              <a:rPr lang="sr-Cyrl-RS" b="1" i="1" dirty="0"/>
              <a:t>ни</a:t>
            </a:r>
            <a:r>
              <a:rPr lang="sr-Cyrl-RS" dirty="0"/>
              <a:t> је синтагматски везник;</a:t>
            </a:r>
          </a:p>
          <a:p>
            <a:endParaRPr lang="sr-Cyrl-RS" dirty="0"/>
          </a:p>
          <a:p>
            <a:endParaRPr lang="sr-Cyrl-RS" i="1" dirty="0"/>
          </a:p>
          <a:p>
            <a:endParaRPr lang="sr-Cyrl-RS" dirty="0"/>
          </a:p>
        </p:txBody>
      </p:sp>
      <p:sp>
        <p:nvSpPr>
          <p:cNvPr id="13" name="Стрелица: надесно 12">
            <a:extLst>
              <a:ext uri="{FF2B5EF4-FFF2-40B4-BE49-F238E27FC236}">
                <a16:creationId xmlns:a16="http://schemas.microsoft.com/office/drawing/2014/main" id="{914A8DDF-1DFC-4104-A967-759C31008751}"/>
              </a:ext>
            </a:extLst>
          </p:cNvPr>
          <p:cNvSpPr/>
          <p:nvPr/>
        </p:nvSpPr>
        <p:spPr>
          <a:xfrm>
            <a:off x="10514441" y="6223828"/>
            <a:ext cx="898961" cy="2213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217060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53" presetClass="entr" presetSubtype="52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1500"/>
                            </p:stCondLst>
                            <p:childTnLst>
                              <p:par>
                                <p:cTn id="36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6000"/>
                            </p:stCondLst>
                            <p:childTnLst>
                              <p:par>
                                <p:cTn id="48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500"/>
                            </p:stCondLst>
                            <p:childTnLst>
                              <p:par>
                                <p:cTn id="65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00"/>
                            </p:stCondLst>
                            <p:childTnLst>
                              <p:par>
                                <p:cTn id="82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9500"/>
                            </p:stCondLst>
                            <p:childTnLst>
                              <p:par>
                                <p:cTn id="99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4000"/>
                            </p:stCondLst>
                            <p:childTnLst>
                              <p:par>
                                <p:cTn id="116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8500"/>
                            </p:stCondLst>
                            <p:childTnLst>
                              <p:par>
                                <p:cTn id="133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43000"/>
                            </p:stCondLst>
                            <p:childTnLst>
                              <p:par>
                                <p:cTn id="150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 animBg="1"/>
      <p:bldP spid="7" grpId="0" animBg="1"/>
      <p:bldP spid="11" grpId="0" build="p"/>
      <p:bldP spid="12" grpId="0" build="p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C8BF5E62-4D5B-43A2-8499-AF4C6C7FC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EADB-D66F-4411-9108-D97F7F610197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5299D261-495F-457D-AFE8-AF9421AF7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Оквир за текст 3">
            <a:extLst>
              <a:ext uri="{FF2B5EF4-FFF2-40B4-BE49-F238E27FC236}">
                <a16:creationId xmlns:a16="http://schemas.microsoft.com/office/drawing/2014/main" id="{9DC24B56-FCB1-4A38-8095-EEAD42125FEC}"/>
              </a:ext>
            </a:extLst>
          </p:cNvPr>
          <p:cNvSpPr txBox="1"/>
          <p:nvPr/>
        </p:nvSpPr>
        <p:spPr>
          <a:xfrm>
            <a:off x="528219" y="513631"/>
            <a:ext cx="103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/>
              <a:t>Р2 </a:t>
            </a:r>
            <a:endParaRPr lang="sr-Cyrl-RS" dirty="0"/>
          </a:p>
          <a:p>
            <a:r>
              <a:rPr lang="sr-Cyrl-RS" dirty="0"/>
              <a:t>у којој – везник/адвербијална одредба за </a:t>
            </a:r>
            <a:r>
              <a:rPr lang="sr-Cyrl-RS" dirty="0" err="1"/>
              <a:t>мјесто</a:t>
            </a:r>
            <a:r>
              <a:rPr lang="sr-Cyrl-RS" dirty="0"/>
              <a:t>;</a:t>
            </a:r>
          </a:p>
          <a:p>
            <a:r>
              <a:rPr lang="sr-Cyrl-RS" dirty="0"/>
              <a:t>седи – прости глаголски предикат;</a:t>
            </a:r>
          </a:p>
          <a:p>
            <a:r>
              <a:rPr lang="sr-Cyrl-RS" dirty="0"/>
              <a:t>газда Јеврем – синтагма у функцији граматичког субјекта; Јеврем – управни члан синтагме;</a:t>
            </a:r>
          </a:p>
          <a:p>
            <a:r>
              <a:rPr lang="sr-Cyrl-RS" dirty="0"/>
              <a:t>газда – </a:t>
            </a:r>
            <a:r>
              <a:rPr lang="sr-Cyrl-RS" dirty="0" err="1"/>
              <a:t>атрибутив</a:t>
            </a:r>
            <a:r>
              <a:rPr lang="sr-Cyrl-RS" dirty="0"/>
              <a:t> уз субјекат.</a:t>
            </a:r>
          </a:p>
        </p:txBody>
      </p:sp>
      <p:sp>
        <p:nvSpPr>
          <p:cNvPr id="5" name="Оквир за текст 4">
            <a:extLst>
              <a:ext uri="{FF2B5EF4-FFF2-40B4-BE49-F238E27FC236}">
                <a16:creationId xmlns:a16="http://schemas.microsoft.com/office/drawing/2014/main" id="{4C20BA4D-9CCF-449E-8E1E-61E8F0236596}"/>
              </a:ext>
            </a:extLst>
          </p:cNvPr>
          <p:cNvSpPr txBox="1"/>
          <p:nvPr/>
        </p:nvSpPr>
        <p:spPr>
          <a:xfrm>
            <a:off x="612560" y="2131759"/>
            <a:ext cx="111858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 је потпуно смирен и опуштен, </a:t>
            </a:r>
            <a:r>
              <a:rPr lang="sr-Cyrl-RS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sr-Cyrl-RS" sz="2000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јер је већ веровао</a:t>
            </a:r>
            <a:r>
              <a:rPr lang="sr-Cyrl-RS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|</a:t>
            </a:r>
            <a:r>
              <a:rPr lang="sr-Cyrl-RS" sz="24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је спасен </a:t>
            </a:r>
            <a:r>
              <a:rPr lang="sr-Cyrl-RS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|</a:t>
            </a:r>
            <a:r>
              <a:rPr lang="sr-Cyrl-RS" sz="24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да ће живети!</a:t>
            </a:r>
            <a:r>
              <a:rPr lang="sr-Cyrl-RS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|</a:t>
            </a:r>
            <a:r>
              <a:rPr lang="sr-Cyrl-RS" sz="24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                                                                                                                                      </a:t>
            </a:r>
            <a:r>
              <a:rPr lang="sr-Cyrl-R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sr-Cyrl-RS" sz="2400" baseline="30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Б.Шћепановић</a:t>
            </a:r>
            <a:r>
              <a:rPr lang="sr-Cyrl-R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Уста пуна земље)</a:t>
            </a:r>
            <a:endParaRPr lang="sr-Cyrl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Елипса 5">
            <a:extLst>
              <a:ext uri="{FF2B5EF4-FFF2-40B4-BE49-F238E27FC236}">
                <a16:creationId xmlns:a16="http://schemas.microsoft.com/office/drawing/2014/main" id="{A241E581-14C4-44E5-AD9F-360F66525297}"/>
              </a:ext>
            </a:extLst>
          </p:cNvPr>
          <p:cNvSpPr/>
          <p:nvPr/>
        </p:nvSpPr>
        <p:spPr>
          <a:xfrm>
            <a:off x="1935332" y="3577701"/>
            <a:ext cx="630315" cy="5060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</a:t>
            </a:r>
          </a:p>
        </p:txBody>
      </p:sp>
      <p:sp>
        <p:nvSpPr>
          <p:cNvPr id="7" name="Елипса 6">
            <a:extLst>
              <a:ext uri="{FF2B5EF4-FFF2-40B4-BE49-F238E27FC236}">
                <a16:creationId xmlns:a16="http://schemas.microsoft.com/office/drawing/2014/main" id="{4EC444BB-4A29-4AEF-9040-FF43BE5D2474}"/>
              </a:ext>
            </a:extLst>
          </p:cNvPr>
          <p:cNvSpPr/>
          <p:nvPr/>
        </p:nvSpPr>
        <p:spPr>
          <a:xfrm>
            <a:off x="1935331" y="4503697"/>
            <a:ext cx="630315" cy="5060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Р2</a:t>
            </a:r>
          </a:p>
        </p:txBody>
      </p:sp>
      <p:sp>
        <p:nvSpPr>
          <p:cNvPr id="8" name="Елипса 7">
            <a:extLst>
              <a:ext uri="{FF2B5EF4-FFF2-40B4-BE49-F238E27FC236}">
                <a16:creationId xmlns:a16="http://schemas.microsoft.com/office/drawing/2014/main" id="{631F72A7-8372-4DCA-8A81-3C9A5B10E1CD}"/>
              </a:ext>
            </a:extLst>
          </p:cNvPr>
          <p:cNvSpPr/>
          <p:nvPr/>
        </p:nvSpPr>
        <p:spPr>
          <a:xfrm>
            <a:off x="1429305" y="5503573"/>
            <a:ext cx="630314" cy="5060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Р3</a:t>
            </a:r>
          </a:p>
        </p:txBody>
      </p:sp>
      <p:sp>
        <p:nvSpPr>
          <p:cNvPr id="9" name="Елипса 8">
            <a:extLst>
              <a:ext uri="{FF2B5EF4-FFF2-40B4-BE49-F238E27FC236}">
                <a16:creationId xmlns:a16="http://schemas.microsoft.com/office/drawing/2014/main" id="{17B0825C-25BA-417E-A28A-F1A388078446}"/>
              </a:ext>
            </a:extLst>
          </p:cNvPr>
          <p:cNvSpPr/>
          <p:nvPr/>
        </p:nvSpPr>
        <p:spPr>
          <a:xfrm>
            <a:off x="2681056" y="5514669"/>
            <a:ext cx="630314" cy="4838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Р4</a:t>
            </a:r>
          </a:p>
        </p:txBody>
      </p:sp>
      <p:cxnSp>
        <p:nvCxnSpPr>
          <p:cNvPr id="11" name="Права линија спајања 10">
            <a:extLst>
              <a:ext uri="{FF2B5EF4-FFF2-40B4-BE49-F238E27FC236}">
                <a16:creationId xmlns:a16="http://schemas.microsoft.com/office/drawing/2014/main" id="{9A6204F3-7B8A-41F0-ADF3-2999FD2DE631}"/>
              </a:ext>
            </a:extLst>
          </p:cNvPr>
          <p:cNvCxnSpPr>
            <a:stCxn id="6" idx="4"/>
            <a:endCxn id="7" idx="0"/>
          </p:cNvCxnSpPr>
          <p:nvPr/>
        </p:nvCxnSpPr>
        <p:spPr>
          <a:xfrm flipH="1">
            <a:off x="2250489" y="4083728"/>
            <a:ext cx="1" cy="419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ава линија спајања 12">
            <a:extLst>
              <a:ext uri="{FF2B5EF4-FFF2-40B4-BE49-F238E27FC236}">
                <a16:creationId xmlns:a16="http://schemas.microsoft.com/office/drawing/2014/main" id="{6DB84D72-F4C7-4C8D-AADE-20939CCDE86D}"/>
              </a:ext>
            </a:extLst>
          </p:cNvPr>
          <p:cNvCxnSpPr>
            <a:cxnSpLocks/>
          </p:cNvCxnSpPr>
          <p:nvPr/>
        </p:nvCxnSpPr>
        <p:spPr>
          <a:xfrm flipH="1">
            <a:off x="1864311" y="5009724"/>
            <a:ext cx="244135" cy="5049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ава линија спајања 14">
            <a:extLst>
              <a:ext uri="{FF2B5EF4-FFF2-40B4-BE49-F238E27FC236}">
                <a16:creationId xmlns:a16="http://schemas.microsoft.com/office/drawing/2014/main" id="{AFE7079D-6E1F-4ECE-9C0E-949B3832D8EC}"/>
              </a:ext>
            </a:extLst>
          </p:cNvPr>
          <p:cNvCxnSpPr>
            <a:stCxn id="7" idx="5"/>
            <a:endCxn id="9" idx="0"/>
          </p:cNvCxnSpPr>
          <p:nvPr/>
        </p:nvCxnSpPr>
        <p:spPr>
          <a:xfrm>
            <a:off x="2473339" y="4935618"/>
            <a:ext cx="522874" cy="5790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ава линија спајања 18">
            <a:extLst>
              <a:ext uri="{FF2B5EF4-FFF2-40B4-BE49-F238E27FC236}">
                <a16:creationId xmlns:a16="http://schemas.microsoft.com/office/drawing/2014/main" id="{F3800DFC-79D2-401F-BEFB-380D96166155}"/>
              </a:ext>
            </a:extLst>
          </p:cNvPr>
          <p:cNvCxnSpPr>
            <a:stCxn id="8" idx="6"/>
            <a:endCxn id="9" idx="2"/>
          </p:cNvCxnSpPr>
          <p:nvPr/>
        </p:nvCxnSpPr>
        <p:spPr>
          <a:xfrm flipV="1">
            <a:off x="2059619" y="5756586"/>
            <a:ext cx="62143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квир за текст 19">
            <a:extLst>
              <a:ext uri="{FF2B5EF4-FFF2-40B4-BE49-F238E27FC236}">
                <a16:creationId xmlns:a16="http://schemas.microsoft.com/office/drawing/2014/main" id="{BE3B1BF6-B2B5-4D22-8822-82BAEC984470}"/>
              </a:ext>
            </a:extLst>
          </p:cNvPr>
          <p:cNvSpPr txBox="1"/>
          <p:nvPr/>
        </p:nvSpPr>
        <p:spPr>
          <a:xfrm>
            <a:off x="3653160" y="3312609"/>
            <a:ext cx="3710861" cy="2031325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RS" dirty="0"/>
              <a:t>Р1 – главна клауза;</a:t>
            </a:r>
          </a:p>
          <a:p>
            <a:r>
              <a:rPr lang="sr-Cyrl-RS" dirty="0"/>
              <a:t>Р2 – узрочна клауза, зависи од Р1</a:t>
            </a:r>
          </a:p>
          <a:p>
            <a:r>
              <a:rPr lang="sr-Cyrl-RS" dirty="0"/>
              <a:t>Р3- објекатска изрична клауза, зависи од Р2</a:t>
            </a:r>
          </a:p>
          <a:p>
            <a:r>
              <a:rPr lang="sr-Cyrl-RS" dirty="0"/>
              <a:t>Р4 – објекатска изрична клауза, зависи од Р2, у саставном односу са Р3.</a:t>
            </a:r>
          </a:p>
        </p:txBody>
      </p:sp>
      <p:sp>
        <p:nvSpPr>
          <p:cNvPr id="21" name="Оквир за текст 20">
            <a:extLst>
              <a:ext uri="{FF2B5EF4-FFF2-40B4-BE49-F238E27FC236}">
                <a16:creationId xmlns:a16="http://schemas.microsoft.com/office/drawing/2014/main" id="{7C83E8D1-04EA-4C39-9E12-349570284BB7}"/>
              </a:ext>
            </a:extLst>
          </p:cNvPr>
          <p:cNvSpPr txBox="1"/>
          <p:nvPr/>
        </p:nvSpPr>
        <p:spPr>
          <a:xfrm>
            <a:off x="7364022" y="3155568"/>
            <a:ext cx="426572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Р1  </a:t>
            </a:r>
          </a:p>
          <a:p>
            <a:r>
              <a:rPr lang="sr-Cyrl-RS" b="1" i="1" dirty="0"/>
              <a:t>био је потпуно смирен и опуштен </a:t>
            </a:r>
            <a:r>
              <a:rPr lang="sr-Cyrl-RS" dirty="0"/>
              <a:t>– именски додатак;</a:t>
            </a:r>
          </a:p>
          <a:p>
            <a:r>
              <a:rPr lang="sr-Cyrl-RS" b="1" i="1" dirty="0"/>
              <a:t>потпуно</a:t>
            </a:r>
            <a:r>
              <a:rPr lang="sr-Cyrl-RS" dirty="0"/>
              <a:t> – адвербијална одредба за </a:t>
            </a:r>
            <a:r>
              <a:rPr lang="sr-Cyrl-RS" dirty="0" err="1"/>
              <a:t>мјеру</a:t>
            </a:r>
            <a:r>
              <a:rPr lang="sr-Cyrl-RS" dirty="0"/>
              <a:t>, која се односи на </a:t>
            </a:r>
            <a:r>
              <a:rPr lang="sr-Cyrl-RS" dirty="0" err="1"/>
              <a:t>придјевске</a:t>
            </a:r>
            <a:r>
              <a:rPr lang="sr-Cyrl-RS" dirty="0"/>
              <a:t> </a:t>
            </a:r>
            <a:r>
              <a:rPr lang="sr-Cyrl-RS" dirty="0" err="1"/>
              <a:t>ријечи</a:t>
            </a:r>
            <a:r>
              <a:rPr lang="sr-Cyrl-RS" dirty="0"/>
              <a:t> у позицији </a:t>
            </a:r>
            <a:r>
              <a:rPr lang="sr-Cyrl-RS" dirty="0" err="1"/>
              <a:t>предикатива</a:t>
            </a:r>
            <a:r>
              <a:rPr lang="sr-Cyrl-RS" dirty="0"/>
              <a:t>.</a:t>
            </a:r>
          </a:p>
          <a:p>
            <a:r>
              <a:rPr lang="sr-Cyrl-RS" dirty="0"/>
              <a:t>Р2 </a:t>
            </a:r>
          </a:p>
          <a:p>
            <a:r>
              <a:rPr lang="sr-Cyrl-RS" dirty="0"/>
              <a:t> </a:t>
            </a:r>
            <a:r>
              <a:rPr lang="sr-Cyrl-RS" b="1" i="1" dirty="0"/>
              <a:t>је </a:t>
            </a:r>
            <a:r>
              <a:rPr lang="sr-Cyrl-RS" b="1" i="1" dirty="0" err="1"/>
              <a:t>вјеровао</a:t>
            </a:r>
            <a:r>
              <a:rPr lang="sr-Cyrl-RS" b="1" i="1" dirty="0"/>
              <a:t> </a:t>
            </a:r>
            <a:r>
              <a:rPr lang="sr-Cyrl-RS" dirty="0"/>
              <a:t>– прости гл. предикат;</a:t>
            </a:r>
          </a:p>
          <a:p>
            <a:r>
              <a:rPr lang="sr-Cyrl-RS" dirty="0"/>
              <a:t>Р3</a:t>
            </a:r>
          </a:p>
          <a:p>
            <a:r>
              <a:rPr lang="sr-Cyrl-RS" b="1" i="1" dirty="0"/>
              <a:t>је спасен </a:t>
            </a:r>
            <a:r>
              <a:rPr lang="sr-Cyrl-RS" dirty="0"/>
              <a:t>– прости </a:t>
            </a:r>
            <a:r>
              <a:rPr lang="sr-Cyrl-RS" dirty="0" err="1"/>
              <a:t>гл.предикат</a:t>
            </a:r>
            <a:r>
              <a:rPr lang="sr-Cyrl-RS" dirty="0"/>
              <a:t>;</a:t>
            </a:r>
          </a:p>
          <a:p>
            <a:r>
              <a:rPr lang="sr-Cyrl-RS" dirty="0"/>
              <a:t>Р4</a:t>
            </a:r>
          </a:p>
          <a:p>
            <a:r>
              <a:rPr lang="sr-Cyrl-RS" b="1" i="1" dirty="0"/>
              <a:t>ће живети </a:t>
            </a:r>
            <a:r>
              <a:rPr lang="sr-Cyrl-RS" dirty="0"/>
              <a:t>– прости глаголски предикат.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80224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0"/>
                            </p:stCondLst>
                            <p:childTnLst>
                              <p:par>
                                <p:cTn id="43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500"/>
                            </p:stCondLst>
                            <p:childTnLst>
                              <p:par>
                                <p:cTn id="49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8500"/>
                            </p:stCondLst>
                            <p:childTnLst>
                              <p:par>
                                <p:cTn id="55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1500"/>
                            </p:stCondLst>
                            <p:childTnLst>
                              <p:par>
                                <p:cTn id="72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4500"/>
                            </p:stCondLst>
                            <p:childTnLst>
                              <p:par>
                                <p:cTn id="8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7500"/>
                            </p:stCondLst>
                            <p:childTnLst>
                              <p:par>
                                <p:cTn id="106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500"/>
                            </p:stCondLst>
                            <p:childTnLst>
                              <p:par>
                                <p:cTn id="12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3500"/>
                            </p:stCondLst>
                            <p:childTnLst>
                              <p:par>
                                <p:cTn id="140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6500"/>
                            </p:stCondLst>
                            <p:childTnLst>
                              <p:par>
                                <p:cTn id="157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9500"/>
                            </p:stCondLst>
                            <p:childTnLst>
                              <p:par>
                                <p:cTn id="174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42500"/>
                            </p:stCondLst>
                            <p:childTnLst>
                              <p:par>
                                <p:cTn id="191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45500"/>
                            </p:stCondLst>
                            <p:childTnLst>
                              <p:par>
                                <p:cTn id="20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48500"/>
                            </p:stCondLst>
                            <p:childTnLst>
                              <p:par>
                                <p:cTn id="21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500"/>
                            </p:stCondLst>
                            <p:childTnLst>
                              <p:par>
                                <p:cTn id="22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2500"/>
                            </p:stCondLst>
                            <p:childTnLst>
                              <p:par>
                                <p:cTn id="226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4500"/>
                            </p:stCondLst>
                            <p:childTnLst>
                              <p:par>
                                <p:cTn id="232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7000"/>
                            </p:stCondLst>
                            <p:childTnLst>
                              <p:par>
                                <p:cTn id="23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59000"/>
                            </p:stCondLst>
                            <p:childTnLst>
                              <p:par>
                                <p:cTn id="24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61000"/>
                            </p:stCondLst>
                            <p:childTnLst>
                              <p:par>
                                <p:cTn id="25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animBg="1"/>
      <p:bldP spid="7" grpId="0" animBg="1"/>
      <p:bldP spid="8" grpId="0" animBg="1"/>
      <p:bldP spid="9" grpId="0" animBg="1"/>
      <p:bldP spid="20" grpId="0" build="p"/>
      <p:bldP spid="2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4A6FBC46-55CA-435B-9E09-069712AD4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EADB-D66F-4411-9108-D97F7F610197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F31704A4-B596-4247-8622-2F8CF5FDA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Оквир за текст 3">
            <a:extLst>
              <a:ext uri="{FF2B5EF4-FFF2-40B4-BE49-F238E27FC236}">
                <a16:creationId xmlns:a16="http://schemas.microsoft.com/office/drawing/2014/main" id="{20934C54-48FE-42E8-B73F-8B74E83219D9}"/>
              </a:ext>
            </a:extLst>
          </p:cNvPr>
          <p:cNvSpPr txBox="1"/>
          <p:nvPr/>
        </p:nvSpPr>
        <p:spPr>
          <a:xfrm>
            <a:off x="727969" y="701336"/>
            <a:ext cx="11034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sr-Cyrl-R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Даниел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Атијас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је отишао,</a:t>
            </a:r>
            <a:r>
              <a:rPr lang="sr-Cyrl-RS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|</a:t>
            </a:r>
            <a:r>
              <a:rPr lang="sr-Cyrl-R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lang="sr-Cyrl-RS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ја сам остао</a:t>
            </a:r>
            <a:r>
              <a:rPr lang="sr-Cyrl-RS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|</a:t>
            </a:r>
            <a:r>
              <a:rPr lang="sr-Cyrl-R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sr-Cyrl-RS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се гушим у осећањима</a:t>
            </a:r>
            <a:r>
              <a:rPr lang="sr-Cyrl-RS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|</a:t>
            </a:r>
            <a:r>
              <a:rPr lang="sr-Cyrl-R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endParaRPr lang="sr-Cyrl-R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која сам одавно престао да верујем.</a:t>
            </a:r>
            <a:r>
              <a:rPr lang="sr-Cyrl-RS" sz="24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|</a:t>
            </a:r>
            <a:r>
              <a:rPr lang="sr-Cyrl-R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</a:t>
            </a:r>
            <a:endParaRPr lang="sr-Cyrl-R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(Д. Албахари, Светски путник)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авоугаоник: са заобљеним угловима 4">
            <a:extLst>
              <a:ext uri="{FF2B5EF4-FFF2-40B4-BE49-F238E27FC236}">
                <a16:creationId xmlns:a16="http://schemas.microsoft.com/office/drawing/2014/main" id="{4718056A-F837-4F4D-B72D-51CF8BADD43A}"/>
              </a:ext>
            </a:extLst>
          </p:cNvPr>
          <p:cNvSpPr/>
          <p:nvPr/>
        </p:nvSpPr>
        <p:spPr>
          <a:xfrm>
            <a:off x="3031724" y="1890084"/>
            <a:ext cx="7862780" cy="1092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 и Р2 су у супротном односу, главне клаузе;</a:t>
            </a:r>
          </a:p>
          <a:p>
            <a:pPr algn="ctr"/>
            <a:r>
              <a:rPr lang="sr-Cyrl-RS" dirty="0"/>
              <a:t>Р3  </a:t>
            </a:r>
            <a:r>
              <a:rPr lang="sr-Cyrl-RS" dirty="0" err="1"/>
              <a:t>псеудофинална</a:t>
            </a:r>
            <a:r>
              <a:rPr lang="sr-Cyrl-RS" dirty="0"/>
              <a:t> клауза, зависи од Р2;</a:t>
            </a:r>
          </a:p>
          <a:p>
            <a:pPr algn="ctr"/>
            <a:r>
              <a:rPr lang="sr-Cyrl-RS" dirty="0"/>
              <a:t>Р4 – релативна рестриктивна клауза с општим значењем, зависи од Р3;</a:t>
            </a:r>
          </a:p>
        </p:txBody>
      </p:sp>
      <p:sp>
        <p:nvSpPr>
          <p:cNvPr id="6" name="Елипса 5">
            <a:extLst>
              <a:ext uri="{FF2B5EF4-FFF2-40B4-BE49-F238E27FC236}">
                <a16:creationId xmlns:a16="http://schemas.microsoft.com/office/drawing/2014/main" id="{FBE4DD47-027E-4149-BA6A-E6EA3D459238}"/>
              </a:ext>
            </a:extLst>
          </p:cNvPr>
          <p:cNvSpPr/>
          <p:nvPr/>
        </p:nvSpPr>
        <p:spPr>
          <a:xfrm>
            <a:off x="985421" y="2210540"/>
            <a:ext cx="674703" cy="6036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</a:t>
            </a:r>
          </a:p>
        </p:txBody>
      </p:sp>
      <p:sp>
        <p:nvSpPr>
          <p:cNvPr id="7" name="Елипса 6">
            <a:extLst>
              <a:ext uri="{FF2B5EF4-FFF2-40B4-BE49-F238E27FC236}">
                <a16:creationId xmlns:a16="http://schemas.microsoft.com/office/drawing/2014/main" id="{7BCBC3E1-9D7D-4B3D-B9C0-EFBABDD5A903}"/>
              </a:ext>
            </a:extLst>
          </p:cNvPr>
          <p:cNvSpPr/>
          <p:nvPr/>
        </p:nvSpPr>
        <p:spPr>
          <a:xfrm>
            <a:off x="1979720" y="2210540"/>
            <a:ext cx="674703" cy="6036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Р2</a:t>
            </a:r>
          </a:p>
        </p:txBody>
      </p:sp>
      <p:sp>
        <p:nvSpPr>
          <p:cNvPr id="8" name="Елипса 7">
            <a:extLst>
              <a:ext uri="{FF2B5EF4-FFF2-40B4-BE49-F238E27FC236}">
                <a16:creationId xmlns:a16="http://schemas.microsoft.com/office/drawing/2014/main" id="{FC88123D-66B2-45AB-A079-521B18BEB39F}"/>
              </a:ext>
            </a:extLst>
          </p:cNvPr>
          <p:cNvSpPr/>
          <p:nvPr/>
        </p:nvSpPr>
        <p:spPr>
          <a:xfrm>
            <a:off x="1997475" y="3160451"/>
            <a:ext cx="674703" cy="603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Р3</a:t>
            </a:r>
          </a:p>
        </p:txBody>
      </p:sp>
      <p:sp>
        <p:nvSpPr>
          <p:cNvPr id="9" name="Елипса 8">
            <a:extLst>
              <a:ext uri="{FF2B5EF4-FFF2-40B4-BE49-F238E27FC236}">
                <a16:creationId xmlns:a16="http://schemas.microsoft.com/office/drawing/2014/main" id="{9883294F-1AC1-452A-8228-A01AA7EBAD07}"/>
              </a:ext>
            </a:extLst>
          </p:cNvPr>
          <p:cNvSpPr/>
          <p:nvPr/>
        </p:nvSpPr>
        <p:spPr>
          <a:xfrm>
            <a:off x="1979720" y="4110363"/>
            <a:ext cx="701336" cy="6036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Р4</a:t>
            </a:r>
          </a:p>
        </p:txBody>
      </p:sp>
      <p:cxnSp>
        <p:nvCxnSpPr>
          <p:cNvPr id="11" name="Права линија спајања са стрелицом 10">
            <a:extLst>
              <a:ext uri="{FF2B5EF4-FFF2-40B4-BE49-F238E27FC236}">
                <a16:creationId xmlns:a16="http://schemas.microsoft.com/office/drawing/2014/main" id="{D204F532-4054-44C9-A090-79CEF0E02E78}"/>
              </a:ext>
            </a:extLst>
          </p:cNvPr>
          <p:cNvCxnSpPr>
            <a:cxnSpLocks/>
            <a:stCxn id="6" idx="6"/>
          </p:cNvCxnSpPr>
          <p:nvPr/>
        </p:nvCxnSpPr>
        <p:spPr>
          <a:xfrm>
            <a:off x="1660124" y="2512381"/>
            <a:ext cx="1775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ава линија спајања са стрелицом 12">
            <a:extLst>
              <a:ext uri="{FF2B5EF4-FFF2-40B4-BE49-F238E27FC236}">
                <a16:creationId xmlns:a16="http://schemas.microsoft.com/office/drawing/2014/main" id="{90515314-D48B-4D92-82C5-1E72418AB882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1837678" y="2512381"/>
            <a:ext cx="1420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ава линија спајања 16">
            <a:extLst>
              <a:ext uri="{FF2B5EF4-FFF2-40B4-BE49-F238E27FC236}">
                <a16:creationId xmlns:a16="http://schemas.microsoft.com/office/drawing/2014/main" id="{5042323B-E762-4D67-82F8-5E290BB3E34D}"/>
              </a:ext>
            </a:extLst>
          </p:cNvPr>
          <p:cNvCxnSpPr>
            <a:cxnSpLocks/>
            <a:stCxn id="7" idx="4"/>
          </p:cNvCxnSpPr>
          <p:nvPr/>
        </p:nvCxnSpPr>
        <p:spPr>
          <a:xfrm flipH="1">
            <a:off x="2307533" y="2814221"/>
            <a:ext cx="9539" cy="308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ава линија спајања 20">
            <a:extLst>
              <a:ext uri="{FF2B5EF4-FFF2-40B4-BE49-F238E27FC236}">
                <a16:creationId xmlns:a16="http://schemas.microsoft.com/office/drawing/2014/main" id="{44862661-1A60-4326-B015-B2A6BB85BF75}"/>
              </a:ext>
            </a:extLst>
          </p:cNvPr>
          <p:cNvCxnSpPr>
            <a:stCxn id="8" idx="4"/>
            <a:endCxn id="9" idx="0"/>
          </p:cNvCxnSpPr>
          <p:nvPr/>
        </p:nvCxnSpPr>
        <p:spPr>
          <a:xfrm flipH="1">
            <a:off x="2330388" y="3764133"/>
            <a:ext cx="4439" cy="3462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квир за текст 22">
            <a:extLst>
              <a:ext uri="{FF2B5EF4-FFF2-40B4-BE49-F238E27FC236}">
                <a16:creationId xmlns:a16="http://schemas.microsoft.com/office/drawing/2014/main" id="{40B73B0E-A0F0-4026-A9CA-8F2CFF750909}"/>
              </a:ext>
            </a:extLst>
          </p:cNvPr>
          <p:cNvSpPr txBox="1"/>
          <p:nvPr/>
        </p:nvSpPr>
        <p:spPr>
          <a:xfrm>
            <a:off x="3008869" y="2982897"/>
            <a:ext cx="86335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Р1</a:t>
            </a:r>
          </a:p>
          <a:p>
            <a:r>
              <a:rPr lang="sr-Cyrl-RS" i="1" dirty="0" err="1"/>
              <a:t>Даниел</a:t>
            </a:r>
            <a:r>
              <a:rPr lang="sr-Cyrl-RS" i="1" dirty="0"/>
              <a:t> </a:t>
            </a:r>
            <a:r>
              <a:rPr lang="sr-Cyrl-RS" i="1" dirty="0" err="1"/>
              <a:t>Атијас</a:t>
            </a:r>
            <a:r>
              <a:rPr lang="sr-Cyrl-RS" i="1" dirty="0"/>
              <a:t> </a:t>
            </a:r>
            <a:r>
              <a:rPr lang="sr-Cyrl-RS" dirty="0"/>
              <a:t>– граматички субјекат; </a:t>
            </a:r>
          </a:p>
          <a:p>
            <a:r>
              <a:rPr lang="sr-Cyrl-RS" i="1" dirty="0"/>
              <a:t>је отишао </a:t>
            </a:r>
            <a:r>
              <a:rPr lang="sr-Cyrl-RS" dirty="0"/>
              <a:t>– прости глаголски предикат;</a:t>
            </a:r>
          </a:p>
          <a:p>
            <a:r>
              <a:rPr lang="sr-Cyrl-RS" dirty="0"/>
              <a:t>Р2</a:t>
            </a:r>
          </a:p>
          <a:p>
            <a:r>
              <a:rPr lang="sr-Cyrl-RS" i="1" dirty="0"/>
              <a:t>ја</a:t>
            </a:r>
            <a:r>
              <a:rPr lang="sr-Cyrl-RS" dirty="0"/>
              <a:t> – граматички субјекат;</a:t>
            </a:r>
          </a:p>
          <a:p>
            <a:r>
              <a:rPr lang="sr-Cyrl-RS" i="1" dirty="0"/>
              <a:t>сам остао </a:t>
            </a:r>
            <a:r>
              <a:rPr lang="sr-Cyrl-RS" dirty="0"/>
              <a:t>– прости глаголски предикат;</a:t>
            </a:r>
          </a:p>
          <a:p>
            <a:r>
              <a:rPr lang="sr-Cyrl-RS" dirty="0"/>
              <a:t>Р3</a:t>
            </a:r>
          </a:p>
          <a:p>
            <a:r>
              <a:rPr lang="sr-Cyrl-RS" i="1" dirty="0"/>
              <a:t>се гушим </a:t>
            </a:r>
            <a:r>
              <a:rPr lang="sr-Cyrl-RS" dirty="0"/>
              <a:t>– прости глаголски предикат;</a:t>
            </a:r>
          </a:p>
          <a:p>
            <a:r>
              <a:rPr lang="sr-Cyrl-RS" i="1" dirty="0"/>
              <a:t>у осећањима </a:t>
            </a:r>
            <a:r>
              <a:rPr lang="sr-Cyrl-RS" dirty="0"/>
              <a:t>– адвербијална одредба за узрок;</a:t>
            </a:r>
          </a:p>
          <a:p>
            <a:r>
              <a:rPr lang="sr-Cyrl-RS" dirty="0"/>
              <a:t>Р4</a:t>
            </a:r>
          </a:p>
          <a:p>
            <a:r>
              <a:rPr lang="sr-Cyrl-RS" i="1" dirty="0"/>
              <a:t>у која </a:t>
            </a:r>
            <a:r>
              <a:rPr lang="sr-Cyrl-RS" dirty="0"/>
              <a:t>– везник/даљи објекат;</a:t>
            </a:r>
          </a:p>
          <a:p>
            <a:r>
              <a:rPr lang="sr-Cyrl-RS" i="1" dirty="0"/>
              <a:t>сам престао да </a:t>
            </a:r>
            <a:r>
              <a:rPr lang="sr-Cyrl-RS" i="1" dirty="0" err="1"/>
              <a:t>вјерујем</a:t>
            </a:r>
            <a:r>
              <a:rPr lang="sr-Cyrl-RS" dirty="0"/>
              <a:t> – сложени глаголски предикат;</a:t>
            </a:r>
          </a:p>
          <a:p>
            <a:r>
              <a:rPr lang="sr-Cyrl-RS" i="1" dirty="0"/>
              <a:t>одавно</a:t>
            </a:r>
            <a:r>
              <a:rPr lang="sr-Cyrl-RS" dirty="0"/>
              <a:t> – адвербијална одредба за </a:t>
            </a:r>
            <a:r>
              <a:rPr lang="sr-Cyrl-RS" dirty="0" err="1"/>
              <a:t>вријеме</a:t>
            </a:r>
            <a:r>
              <a:rPr lang="sr-Cyrl-RS" dirty="0"/>
              <a:t>.</a:t>
            </a:r>
          </a:p>
          <a:p>
            <a:endParaRPr lang="sr-Cyrl-RS" dirty="0"/>
          </a:p>
          <a:p>
            <a:endParaRPr lang="sr-Cyrl-RS" dirty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86819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0"/>
                            </p:stCondLst>
                            <p:childTnLst>
                              <p:par>
                                <p:cTn id="42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500"/>
                            </p:stCondLst>
                            <p:childTnLst>
                              <p:par>
                                <p:cTn id="59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2000"/>
                            </p:stCondLst>
                            <p:childTnLst>
                              <p:par>
                                <p:cTn id="76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500"/>
                            </p:stCondLst>
                            <p:childTnLst>
                              <p:par>
                                <p:cTn id="93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9000"/>
                            </p:stCondLst>
                            <p:childTnLst>
                              <p:par>
                                <p:cTn id="110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2500"/>
                            </p:stCondLst>
                            <p:childTnLst>
                              <p:par>
                                <p:cTn id="127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36000"/>
                            </p:stCondLst>
                            <p:childTnLst>
                              <p:par>
                                <p:cTn id="144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39500"/>
                            </p:stCondLst>
                            <p:childTnLst>
                              <p:par>
                                <p:cTn id="161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43000"/>
                            </p:stCondLst>
                            <p:childTnLst>
                              <p:par>
                                <p:cTn id="178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6500"/>
                            </p:stCondLst>
                            <p:childTnLst>
                              <p:par>
                                <p:cTn id="195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00"/>
                            </p:stCondLst>
                            <p:childTnLst>
                              <p:par>
                                <p:cTn id="212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3500"/>
                            </p:stCondLst>
                            <p:childTnLst>
                              <p:par>
                                <p:cTn id="229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57000"/>
                            </p:stCondLst>
                            <p:childTnLst>
                              <p:par>
                                <p:cTn id="246" presetID="26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>
                            <p:stCondLst>
                              <p:cond delay="60500"/>
                            </p:stCondLst>
                            <p:childTnLst>
                              <p:par>
                                <p:cTn id="263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62500"/>
                            </p:stCondLst>
                            <p:childTnLst>
                              <p:par>
                                <p:cTn id="26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64500"/>
                            </p:stCondLst>
                            <p:childTnLst>
                              <p:par>
                                <p:cTn id="27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66500"/>
                            </p:stCondLst>
                            <p:childTnLst>
                              <p:par>
                                <p:cTn id="28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68500"/>
                            </p:stCondLst>
                            <p:childTnLst>
                              <p:par>
                                <p:cTn id="28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2" fill="hold">
                            <p:stCondLst>
                              <p:cond delay="70500"/>
                            </p:stCondLst>
                            <p:childTnLst>
                              <p:par>
                                <p:cTn id="293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72500"/>
                            </p:stCondLst>
                            <p:childTnLst>
                              <p:par>
                                <p:cTn id="29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4" fill="hold">
                            <p:stCondLst>
                              <p:cond delay="74500"/>
                            </p:stCondLst>
                            <p:childTnLst>
                              <p:par>
                                <p:cTn id="30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 animBg="1"/>
      <p:bldP spid="6" grpId="0" animBg="1"/>
      <p:bldP spid="7" grpId="0" animBg="1"/>
      <p:bldP spid="8" grpId="0" animBg="1"/>
      <p:bldP spid="9" grpId="0" animBg="1"/>
      <p:bldP spid="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66B5FF0D-60F2-4A74-9A6E-954BE451B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EADB-D66F-4411-9108-D97F7F610197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9A81B197-2A43-428D-8E2B-02038396D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Оквир за текст 3">
            <a:extLst>
              <a:ext uri="{FF2B5EF4-FFF2-40B4-BE49-F238E27FC236}">
                <a16:creationId xmlns:a16="http://schemas.microsoft.com/office/drawing/2014/main" id="{7E479E2F-6245-43D5-B77F-9AED5D62A24E}"/>
              </a:ext>
            </a:extLst>
          </p:cNvPr>
          <p:cNvSpPr txBox="1"/>
          <p:nvPr/>
        </p:nvSpPr>
        <p:spPr>
          <a:xfrm>
            <a:off x="843379" y="488272"/>
            <a:ext cx="935706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/>
              <a:t>4</a:t>
            </a:r>
            <a:r>
              <a:rPr lang="sr-Latn-RS" sz="2000" b="1" dirty="0"/>
              <a:t>. </a:t>
            </a:r>
            <a:r>
              <a:rPr lang="sr-Cyrl-RS" sz="2000" b="1" dirty="0"/>
              <a:t>Да смо на његовом лицу могли открити радозналост или страх или бол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lang="sr-Cyrl-RS" sz="2000" b="1" dirty="0"/>
              <a:t> – можда би нам било мање неугодно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sr-Cyrl-RS" sz="2000" b="1" dirty="0"/>
              <a:t> да му приђемо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r>
              <a:rPr lang="sr-Cyrl-RS" sz="2000" b="1" dirty="0"/>
              <a:t>.                                                   </a:t>
            </a:r>
          </a:p>
          <a:p>
            <a:r>
              <a:rPr lang="sr-Cyrl-RS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              </a:t>
            </a:r>
            <a:r>
              <a:rPr lang="sr-Cyrl-R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sr-Cyrl-RS" sz="1800" baseline="30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Б.Шћепановић</a:t>
            </a:r>
            <a:r>
              <a:rPr lang="sr-Cyrl-R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Уста пуна земље)</a:t>
            </a:r>
            <a:r>
              <a:rPr lang="sr-Cyrl-RS" b="1" dirty="0"/>
              <a:t>                                      </a:t>
            </a:r>
          </a:p>
        </p:txBody>
      </p:sp>
      <p:sp>
        <p:nvSpPr>
          <p:cNvPr id="5" name="Елипса 4">
            <a:extLst>
              <a:ext uri="{FF2B5EF4-FFF2-40B4-BE49-F238E27FC236}">
                <a16:creationId xmlns:a16="http://schemas.microsoft.com/office/drawing/2014/main" id="{3AB5623D-06CF-4889-90EF-1DA6C3424425}"/>
              </a:ext>
            </a:extLst>
          </p:cNvPr>
          <p:cNvSpPr/>
          <p:nvPr/>
        </p:nvSpPr>
        <p:spPr>
          <a:xfrm>
            <a:off x="1349405" y="1500326"/>
            <a:ext cx="656947" cy="5060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Р2</a:t>
            </a:r>
          </a:p>
        </p:txBody>
      </p:sp>
      <p:sp>
        <p:nvSpPr>
          <p:cNvPr id="6" name="Елипса 5">
            <a:extLst>
              <a:ext uri="{FF2B5EF4-FFF2-40B4-BE49-F238E27FC236}">
                <a16:creationId xmlns:a16="http://schemas.microsoft.com/office/drawing/2014/main" id="{2229404E-34CD-4AAE-9833-2B310E2E9D5F}"/>
              </a:ext>
            </a:extLst>
          </p:cNvPr>
          <p:cNvSpPr/>
          <p:nvPr/>
        </p:nvSpPr>
        <p:spPr>
          <a:xfrm>
            <a:off x="692459" y="2295360"/>
            <a:ext cx="656947" cy="5366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</a:t>
            </a:r>
          </a:p>
        </p:txBody>
      </p:sp>
      <p:sp>
        <p:nvSpPr>
          <p:cNvPr id="7" name="Елипса 6">
            <a:extLst>
              <a:ext uri="{FF2B5EF4-FFF2-40B4-BE49-F238E27FC236}">
                <a16:creationId xmlns:a16="http://schemas.microsoft.com/office/drawing/2014/main" id="{D4AF76C5-2428-4FA0-8A8E-964BB8E74B6B}"/>
              </a:ext>
            </a:extLst>
          </p:cNvPr>
          <p:cNvSpPr/>
          <p:nvPr/>
        </p:nvSpPr>
        <p:spPr>
          <a:xfrm>
            <a:off x="1925794" y="2325950"/>
            <a:ext cx="656948" cy="5060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Р3</a:t>
            </a:r>
          </a:p>
        </p:txBody>
      </p:sp>
      <p:cxnSp>
        <p:nvCxnSpPr>
          <p:cNvPr id="9" name="Права линија спајања 8">
            <a:extLst>
              <a:ext uri="{FF2B5EF4-FFF2-40B4-BE49-F238E27FC236}">
                <a16:creationId xmlns:a16="http://schemas.microsoft.com/office/drawing/2014/main" id="{C9608A16-6EC8-4FFC-B4FF-C466A14984AA}"/>
              </a:ext>
            </a:extLst>
          </p:cNvPr>
          <p:cNvCxnSpPr>
            <a:stCxn id="5" idx="3"/>
          </p:cNvCxnSpPr>
          <p:nvPr/>
        </p:nvCxnSpPr>
        <p:spPr>
          <a:xfrm flipH="1">
            <a:off x="1142996" y="1932247"/>
            <a:ext cx="302617" cy="363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ава линија спајања 10">
            <a:extLst>
              <a:ext uri="{FF2B5EF4-FFF2-40B4-BE49-F238E27FC236}">
                <a16:creationId xmlns:a16="http://schemas.microsoft.com/office/drawing/2014/main" id="{4034BAB3-69C6-49AB-9E8C-C5EC76A3AA17}"/>
              </a:ext>
            </a:extLst>
          </p:cNvPr>
          <p:cNvCxnSpPr>
            <a:stCxn id="5" idx="5"/>
          </p:cNvCxnSpPr>
          <p:nvPr/>
        </p:nvCxnSpPr>
        <p:spPr>
          <a:xfrm>
            <a:off x="1910144" y="1932247"/>
            <a:ext cx="282640" cy="3937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авоугаоник: са заобљеним угловима 11">
            <a:extLst>
              <a:ext uri="{FF2B5EF4-FFF2-40B4-BE49-F238E27FC236}">
                <a16:creationId xmlns:a16="http://schemas.microsoft.com/office/drawing/2014/main" id="{1D20BCF7-05EC-4CDC-B68C-8D92CD01F6FB}"/>
              </a:ext>
            </a:extLst>
          </p:cNvPr>
          <p:cNvSpPr/>
          <p:nvPr/>
        </p:nvSpPr>
        <p:spPr>
          <a:xfrm>
            <a:off x="3266982" y="1384917"/>
            <a:ext cx="7128769" cy="11185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Р2  - главна клауза;</a:t>
            </a:r>
          </a:p>
          <a:p>
            <a:pPr algn="ctr"/>
            <a:r>
              <a:rPr lang="sr-Cyrl-RS" dirty="0"/>
              <a:t>Р1- условна клауза(иреална), зависи од Р2;</a:t>
            </a:r>
          </a:p>
          <a:p>
            <a:pPr algn="ctr"/>
            <a:r>
              <a:rPr lang="sr-Cyrl-RS" dirty="0"/>
              <a:t>Р3 – </a:t>
            </a:r>
            <a:r>
              <a:rPr lang="sr-Cyrl-RS" dirty="0" err="1"/>
              <a:t>субјекатска</a:t>
            </a:r>
            <a:r>
              <a:rPr lang="sr-Cyrl-RS" dirty="0"/>
              <a:t> изрична клауза, зависи од Р2;</a:t>
            </a:r>
          </a:p>
          <a:p>
            <a:pPr algn="ctr"/>
            <a:endParaRPr lang="sr-Cyrl-RS" dirty="0"/>
          </a:p>
        </p:txBody>
      </p:sp>
      <p:sp>
        <p:nvSpPr>
          <p:cNvPr id="13" name="Оквир за текст 12">
            <a:extLst>
              <a:ext uri="{FF2B5EF4-FFF2-40B4-BE49-F238E27FC236}">
                <a16:creationId xmlns:a16="http://schemas.microsoft.com/office/drawing/2014/main" id="{AB70779D-20C4-4AB6-87F8-5086EAC04CB5}"/>
              </a:ext>
            </a:extLst>
          </p:cNvPr>
          <p:cNvSpPr txBox="1"/>
          <p:nvPr/>
        </p:nvSpPr>
        <p:spPr>
          <a:xfrm>
            <a:off x="3120660" y="2610683"/>
            <a:ext cx="87178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Р1</a:t>
            </a:r>
          </a:p>
          <a:p>
            <a:r>
              <a:rPr lang="sr-Cyrl-RS" i="1" dirty="0"/>
              <a:t>смо могли открити </a:t>
            </a:r>
            <a:r>
              <a:rPr lang="sr-Cyrl-RS" dirty="0"/>
              <a:t>– сложени глаголски предикат;</a:t>
            </a:r>
          </a:p>
          <a:p>
            <a:r>
              <a:rPr lang="sr-Cyrl-RS" i="1" dirty="0"/>
              <a:t>на његовом лицу </a:t>
            </a:r>
            <a:r>
              <a:rPr lang="sr-Cyrl-RS" dirty="0"/>
              <a:t>– адвербијална одредба за </a:t>
            </a:r>
            <a:r>
              <a:rPr lang="sr-Cyrl-RS" dirty="0" err="1"/>
              <a:t>мјесто</a:t>
            </a:r>
            <a:r>
              <a:rPr lang="sr-Cyrl-RS" dirty="0"/>
              <a:t>; </a:t>
            </a:r>
          </a:p>
          <a:p>
            <a:r>
              <a:rPr lang="sr-Cyrl-RS" i="1" dirty="0"/>
              <a:t>његовом</a:t>
            </a:r>
            <a:r>
              <a:rPr lang="sr-Cyrl-RS" dirty="0"/>
              <a:t> – конгруентни атрибут у односу на управни члан синтагме (</a:t>
            </a:r>
            <a:r>
              <a:rPr lang="sr-Cyrl-RS" i="1" dirty="0"/>
              <a:t>на) лицу</a:t>
            </a:r>
            <a:r>
              <a:rPr lang="sr-Cyrl-RS" dirty="0"/>
              <a:t>;</a:t>
            </a:r>
          </a:p>
          <a:p>
            <a:r>
              <a:rPr lang="sr-Cyrl-RS" i="1" dirty="0"/>
              <a:t>радозналост или страх или бол </a:t>
            </a:r>
            <a:r>
              <a:rPr lang="sr-Cyrl-RS" dirty="0"/>
              <a:t>– напоредна синтагма у функцији ближег објекта.</a:t>
            </a:r>
          </a:p>
          <a:p>
            <a:r>
              <a:rPr lang="sr-Cyrl-RS" dirty="0"/>
              <a:t>Р2</a:t>
            </a:r>
          </a:p>
          <a:p>
            <a:r>
              <a:rPr lang="sr-Cyrl-RS" i="1" dirty="0"/>
              <a:t>можда</a:t>
            </a:r>
            <a:r>
              <a:rPr lang="sr-Cyrl-RS" dirty="0"/>
              <a:t> – модална партикула;</a:t>
            </a:r>
          </a:p>
          <a:p>
            <a:r>
              <a:rPr lang="sr-Cyrl-RS" i="1" dirty="0"/>
              <a:t>би било мање нелагодно </a:t>
            </a:r>
            <a:r>
              <a:rPr lang="sr-Cyrl-RS" dirty="0"/>
              <a:t>– прилошки предикат; у оквиру </a:t>
            </a:r>
            <a:r>
              <a:rPr lang="sr-Cyrl-RS" dirty="0" err="1"/>
              <a:t>предикатива</a:t>
            </a:r>
            <a:r>
              <a:rPr lang="sr-Cyrl-RS" dirty="0"/>
              <a:t> мање нелагодно;</a:t>
            </a:r>
          </a:p>
          <a:p>
            <a:r>
              <a:rPr lang="sr-Cyrl-RS" i="1" dirty="0"/>
              <a:t>мање</a:t>
            </a:r>
            <a:r>
              <a:rPr lang="sr-Cyrl-RS" dirty="0"/>
              <a:t> – адвербијална одредба за </a:t>
            </a:r>
            <a:r>
              <a:rPr lang="sr-Cyrl-RS" dirty="0" err="1"/>
              <a:t>мјеру</a:t>
            </a:r>
            <a:r>
              <a:rPr lang="sr-Cyrl-RS" dirty="0"/>
              <a:t> у односу на управни члан нелагодно;</a:t>
            </a:r>
          </a:p>
          <a:p>
            <a:r>
              <a:rPr lang="sr-Cyrl-RS" i="1" dirty="0"/>
              <a:t>нам </a:t>
            </a:r>
            <a:r>
              <a:rPr lang="sr-Cyrl-RS" dirty="0"/>
              <a:t>– логички субјекат.</a:t>
            </a:r>
          </a:p>
          <a:p>
            <a:r>
              <a:rPr lang="sr-Cyrl-RS" dirty="0"/>
              <a:t>Р3</a:t>
            </a:r>
          </a:p>
          <a:p>
            <a:r>
              <a:rPr lang="sr-Cyrl-RS" i="1" dirty="0"/>
              <a:t>приђемо</a:t>
            </a:r>
            <a:r>
              <a:rPr lang="sr-Cyrl-RS" dirty="0"/>
              <a:t> – прости глаголски предикат;</a:t>
            </a:r>
          </a:p>
          <a:p>
            <a:r>
              <a:rPr lang="sr-Cyrl-RS" i="1" dirty="0"/>
              <a:t>му</a:t>
            </a:r>
            <a:r>
              <a:rPr lang="sr-Cyrl-RS" dirty="0"/>
              <a:t> – даљи објекат.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0236431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1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00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800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1000"/>
                            </p:stCondLst>
                            <p:childTnLst>
                              <p:par>
                                <p:cTn id="7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4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7000"/>
                            </p:stCondLst>
                            <p:childTnLst>
                              <p:par>
                                <p:cTn id="84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0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3000"/>
                            </p:stCondLst>
                            <p:childTnLst>
                              <p:par>
                                <p:cTn id="9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6000"/>
                            </p:stCondLst>
                            <p:childTnLst>
                              <p:par>
                                <p:cTn id="10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9000"/>
                            </p:stCondLst>
                            <p:childTnLst>
                              <p:par>
                                <p:cTn id="108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2000"/>
                            </p:stCondLst>
                            <p:childTnLst>
                              <p:par>
                                <p:cTn id="114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45000"/>
                            </p:stCondLst>
                            <p:childTnLst>
                              <p:par>
                                <p:cTn id="12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7000"/>
                            </p:stCondLst>
                            <p:childTnLst>
                              <p:par>
                                <p:cTn id="126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9000"/>
                            </p:stCondLst>
                            <p:childTnLst>
                              <p:par>
                                <p:cTn id="13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1000"/>
                            </p:stCondLst>
                            <p:childTnLst>
                              <p:par>
                                <p:cTn id="13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3000"/>
                            </p:stCondLst>
                            <p:childTnLst>
                              <p:par>
                                <p:cTn id="14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  <p:bldP spid="7" grpId="0" animBg="1"/>
      <p:bldP spid="12" grpId="0" animBg="1"/>
      <p:bldP spid="1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7DA6373F-55D3-4D95-9F85-92AF9A7C5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EADB-D66F-4411-9108-D97F7F610197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AF3A7C03-DFC8-471C-BC8C-193068418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Оквир за текст 3">
            <a:extLst>
              <a:ext uri="{FF2B5EF4-FFF2-40B4-BE49-F238E27FC236}">
                <a16:creationId xmlns:a16="http://schemas.microsoft.com/office/drawing/2014/main" id="{C9F8ADD9-6B1E-43B2-A309-8C29EA297959}"/>
              </a:ext>
            </a:extLst>
          </p:cNvPr>
          <p:cNvSpPr txBox="1"/>
          <p:nvPr/>
        </p:nvSpPr>
        <p:spPr>
          <a:xfrm>
            <a:off x="949911" y="470517"/>
            <a:ext cx="973880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b="1" dirty="0"/>
              <a:t>5</a:t>
            </a:r>
            <a:r>
              <a:rPr lang="sr-Latn-RS" sz="2000" b="1" dirty="0"/>
              <a:t>.</a:t>
            </a:r>
            <a:r>
              <a:rPr lang="sr-Cyrl-RS" sz="2000" b="1" dirty="0"/>
              <a:t>Да ми није толико личио на човека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lang="sr-Cyrl-RS" sz="2000" b="1" dirty="0"/>
              <a:t> који не луди тако лако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sr-Cyrl-RS" sz="2000" b="1" dirty="0"/>
              <a:t>, доиста бих помислио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r>
              <a:rPr lang="sr-Cyrl-RS" sz="2000" b="1" dirty="0"/>
              <a:t> да је полудео.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</a:t>
            </a:r>
            <a:endParaRPr lang="sr-Cyrl-RS" sz="2000" b="1" dirty="0"/>
          </a:p>
          <a:p>
            <a:r>
              <a:rPr lang="sr-Cyrl-RS" b="1" dirty="0"/>
              <a:t>                                                                                                                               </a:t>
            </a:r>
            <a:r>
              <a:rPr lang="sr-Cyrl-R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(Д. Албахари, Светски путник)</a:t>
            </a:r>
            <a:r>
              <a:rPr lang="sr-Cyrl-RS" b="1" dirty="0"/>
              <a:t>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" name="Елипса 4">
            <a:extLst>
              <a:ext uri="{FF2B5EF4-FFF2-40B4-BE49-F238E27FC236}">
                <a16:creationId xmlns:a16="http://schemas.microsoft.com/office/drawing/2014/main" id="{CC0F451A-EFD5-4245-B642-74EE2CE4FA0F}"/>
              </a:ext>
            </a:extLst>
          </p:cNvPr>
          <p:cNvSpPr/>
          <p:nvPr/>
        </p:nvSpPr>
        <p:spPr>
          <a:xfrm>
            <a:off x="1463036" y="1553867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Р3</a:t>
            </a:r>
          </a:p>
        </p:txBody>
      </p:sp>
      <p:sp>
        <p:nvSpPr>
          <p:cNvPr id="6" name="Елипса 5">
            <a:extLst>
              <a:ext uri="{FF2B5EF4-FFF2-40B4-BE49-F238E27FC236}">
                <a16:creationId xmlns:a16="http://schemas.microsoft.com/office/drawing/2014/main" id="{E71B17FD-6AD2-41FB-AD45-C8323A4AF23C}"/>
              </a:ext>
            </a:extLst>
          </p:cNvPr>
          <p:cNvSpPr/>
          <p:nvPr/>
        </p:nvSpPr>
        <p:spPr>
          <a:xfrm>
            <a:off x="822956" y="2404872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</a:t>
            </a:r>
          </a:p>
        </p:txBody>
      </p:sp>
      <p:sp>
        <p:nvSpPr>
          <p:cNvPr id="7" name="Елипса 6">
            <a:extLst>
              <a:ext uri="{FF2B5EF4-FFF2-40B4-BE49-F238E27FC236}">
                <a16:creationId xmlns:a16="http://schemas.microsoft.com/office/drawing/2014/main" id="{7EFFC975-14FD-478B-A937-489B762262FB}"/>
              </a:ext>
            </a:extLst>
          </p:cNvPr>
          <p:cNvSpPr/>
          <p:nvPr/>
        </p:nvSpPr>
        <p:spPr>
          <a:xfrm>
            <a:off x="2103116" y="2404872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Р4</a:t>
            </a:r>
          </a:p>
        </p:txBody>
      </p:sp>
      <p:sp>
        <p:nvSpPr>
          <p:cNvPr id="8" name="Елипса 7">
            <a:extLst>
              <a:ext uri="{FF2B5EF4-FFF2-40B4-BE49-F238E27FC236}">
                <a16:creationId xmlns:a16="http://schemas.microsoft.com/office/drawing/2014/main" id="{1ED10FFF-EC82-4954-9B11-23795DA91682}"/>
              </a:ext>
            </a:extLst>
          </p:cNvPr>
          <p:cNvSpPr/>
          <p:nvPr/>
        </p:nvSpPr>
        <p:spPr>
          <a:xfrm>
            <a:off x="822956" y="3429000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Р2</a:t>
            </a:r>
          </a:p>
        </p:txBody>
      </p:sp>
      <p:cxnSp>
        <p:nvCxnSpPr>
          <p:cNvPr id="10" name="Права линија спајања 9">
            <a:extLst>
              <a:ext uri="{FF2B5EF4-FFF2-40B4-BE49-F238E27FC236}">
                <a16:creationId xmlns:a16="http://schemas.microsoft.com/office/drawing/2014/main" id="{5E9170B2-40F6-4889-933D-40374A719A1A}"/>
              </a:ext>
            </a:extLst>
          </p:cNvPr>
          <p:cNvCxnSpPr>
            <a:stCxn id="5" idx="3"/>
          </p:cNvCxnSpPr>
          <p:nvPr/>
        </p:nvCxnSpPr>
        <p:spPr>
          <a:xfrm flipH="1">
            <a:off x="1325880" y="2045575"/>
            <a:ext cx="230894" cy="359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ава линија спајања 11">
            <a:extLst>
              <a:ext uri="{FF2B5EF4-FFF2-40B4-BE49-F238E27FC236}">
                <a16:creationId xmlns:a16="http://schemas.microsoft.com/office/drawing/2014/main" id="{B4127019-E9E6-47D9-BAE2-F47EAAE7BC11}"/>
              </a:ext>
            </a:extLst>
          </p:cNvPr>
          <p:cNvCxnSpPr>
            <a:stCxn id="5" idx="5"/>
          </p:cNvCxnSpPr>
          <p:nvPr/>
        </p:nvCxnSpPr>
        <p:spPr>
          <a:xfrm>
            <a:off x="2009378" y="2045575"/>
            <a:ext cx="298155" cy="359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ава линија спајања 13">
            <a:extLst>
              <a:ext uri="{FF2B5EF4-FFF2-40B4-BE49-F238E27FC236}">
                <a16:creationId xmlns:a16="http://schemas.microsoft.com/office/drawing/2014/main" id="{8E909ABA-D04D-4BE4-B154-EC8D5E1713DE}"/>
              </a:ext>
            </a:extLst>
          </p:cNvPr>
          <p:cNvCxnSpPr>
            <a:stCxn id="6" idx="4"/>
            <a:endCxn id="8" idx="0"/>
          </p:cNvCxnSpPr>
          <p:nvPr/>
        </p:nvCxnSpPr>
        <p:spPr>
          <a:xfrm>
            <a:off x="1142996" y="2980944"/>
            <a:ext cx="0" cy="448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авоугаоник: са заобљеним угловима 14">
            <a:extLst>
              <a:ext uri="{FF2B5EF4-FFF2-40B4-BE49-F238E27FC236}">
                <a16:creationId xmlns:a16="http://schemas.microsoft.com/office/drawing/2014/main" id="{AD77A5F4-E8A1-427F-AFD2-5F7BC86B8FB2}"/>
              </a:ext>
            </a:extLst>
          </p:cNvPr>
          <p:cNvSpPr/>
          <p:nvPr/>
        </p:nvSpPr>
        <p:spPr>
          <a:xfrm>
            <a:off x="3250711" y="1421279"/>
            <a:ext cx="4828020" cy="1417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Р3 – главна клауза;</a:t>
            </a:r>
          </a:p>
          <a:p>
            <a:pPr algn="ctr"/>
            <a:r>
              <a:rPr lang="sr-Cyrl-RS" dirty="0"/>
              <a:t>Р1 – условна клауза (иреална), зависи од Р3;</a:t>
            </a:r>
          </a:p>
          <a:p>
            <a:pPr algn="ctr"/>
            <a:r>
              <a:rPr lang="sr-Cyrl-RS" dirty="0"/>
              <a:t>Р2 – релативна рестриктивна клауза с општим значењем, зависи од Р1;</a:t>
            </a:r>
          </a:p>
          <a:p>
            <a:pPr algn="ctr"/>
            <a:r>
              <a:rPr lang="sr-Cyrl-RS" dirty="0"/>
              <a:t>Р4 – објекатска изрична клауза, зависи од Р3.</a:t>
            </a:r>
          </a:p>
        </p:txBody>
      </p:sp>
      <p:sp>
        <p:nvSpPr>
          <p:cNvPr id="16" name="Оквир за текст 15">
            <a:extLst>
              <a:ext uri="{FF2B5EF4-FFF2-40B4-BE49-F238E27FC236}">
                <a16:creationId xmlns:a16="http://schemas.microsoft.com/office/drawing/2014/main" id="{1709D749-7BC4-433B-A2C8-42BFC62572ED}"/>
              </a:ext>
            </a:extLst>
          </p:cNvPr>
          <p:cNvSpPr txBox="1"/>
          <p:nvPr/>
        </p:nvSpPr>
        <p:spPr>
          <a:xfrm>
            <a:off x="2836934" y="2763379"/>
            <a:ext cx="82936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Р1</a:t>
            </a:r>
          </a:p>
          <a:p>
            <a:r>
              <a:rPr lang="sr-Cyrl-RS" i="1" dirty="0"/>
              <a:t>није личио </a:t>
            </a:r>
            <a:r>
              <a:rPr lang="sr-Cyrl-RS" dirty="0"/>
              <a:t>– прости глаголски предикат;</a:t>
            </a:r>
          </a:p>
          <a:p>
            <a:r>
              <a:rPr lang="sr-Cyrl-RS" i="1" dirty="0"/>
              <a:t>на човека </a:t>
            </a:r>
            <a:r>
              <a:rPr lang="sr-Cyrl-RS" dirty="0"/>
              <a:t>– даљи објекат;</a:t>
            </a:r>
          </a:p>
          <a:p>
            <a:r>
              <a:rPr lang="sr-Cyrl-RS" i="1" dirty="0"/>
              <a:t>ми</a:t>
            </a:r>
            <a:r>
              <a:rPr lang="sr-Cyrl-RS" dirty="0"/>
              <a:t> – даљи објекат;</a:t>
            </a:r>
          </a:p>
          <a:p>
            <a:r>
              <a:rPr lang="sr-Cyrl-RS" i="1" dirty="0"/>
              <a:t>толико</a:t>
            </a:r>
            <a:r>
              <a:rPr lang="sr-Cyrl-RS" dirty="0"/>
              <a:t> – адвербијална одредба за </a:t>
            </a:r>
            <a:r>
              <a:rPr lang="sr-Cyrl-RS" dirty="0" err="1"/>
              <a:t>мјеру</a:t>
            </a:r>
            <a:r>
              <a:rPr lang="sr-Cyrl-RS" dirty="0"/>
              <a:t>.</a:t>
            </a:r>
          </a:p>
          <a:p>
            <a:r>
              <a:rPr lang="sr-Cyrl-RS" dirty="0"/>
              <a:t>Р2</a:t>
            </a:r>
          </a:p>
          <a:p>
            <a:r>
              <a:rPr lang="sr-Cyrl-RS" i="1" dirty="0"/>
              <a:t>који</a:t>
            </a:r>
            <a:r>
              <a:rPr lang="sr-Cyrl-RS" dirty="0"/>
              <a:t> – везник/граматички субјекат;</a:t>
            </a:r>
          </a:p>
          <a:p>
            <a:r>
              <a:rPr lang="sr-Cyrl-RS" i="1" dirty="0"/>
              <a:t>не луди </a:t>
            </a:r>
            <a:r>
              <a:rPr lang="sr-Cyrl-RS" dirty="0"/>
              <a:t>– прости глаголски предикат;</a:t>
            </a:r>
          </a:p>
          <a:p>
            <a:r>
              <a:rPr lang="sr-Cyrl-RS" i="1" dirty="0"/>
              <a:t>тако лако </a:t>
            </a:r>
            <a:r>
              <a:rPr lang="sr-Cyrl-RS" dirty="0"/>
              <a:t>– синтагма у функцији адвербијалне одредбе за начин,;</a:t>
            </a:r>
          </a:p>
          <a:p>
            <a:r>
              <a:rPr lang="sr-Cyrl-RS" dirty="0"/>
              <a:t>Р3</a:t>
            </a:r>
          </a:p>
          <a:p>
            <a:r>
              <a:rPr lang="sr-Cyrl-RS" i="1" dirty="0"/>
              <a:t>бих помислио </a:t>
            </a:r>
            <a:r>
              <a:rPr lang="sr-Cyrl-RS" dirty="0"/>
              <a:t>– прости глаголски предикат;</a:t>
            </a:r>
          </a:p>
          <a:p>
            <a:r>
              <a:rPr lang="sr-Cyrl-RS" i="1" dirty="0"/>
              <a:t>доиста –</a:t>
            </a:r>
            <a:r>
              <a:rPr lang="sr-Cyrl-RS" dirty="0"/>
              <a:t> модална партикула;</a:t>
            </a:r>
          </a:p>
          <a:p>
            <a:r>
              <a:rPr lang="sr-Cyrl-RS" dirty="0"/>
              <a:t>Р4</a:t>
            </a:r>
          </a:p>
          <a:p>
            <a:r>
              <a:rPr lang="sr-Cyrl-RS" i="1" dirty="0"/>
              <a:t>је полудео </a:t>
            </a:r>
            <a:r>
              <a:rPr lang="sr-Cyrl-RS" dirty="0"/>
              <a:t>– прости глаголски предикат.</a:t>
            </a:r>
          </a:p>
        </p:txBody>
      </p:sp>
    </p:spTree>
    <p:extLst>
      <p:ext uri="{BB962C8B-B14F-4D97-AF65-F5344CB8AC3E}">
        <p14:creationId xmlns:p14="http://schemas.microsoft.com/office/powerpoint/2010/main" val="4166119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000"/>
                            </p:stCondLst>
                            <p:childTnLst>
                              <p:par>
                                <p:cTn id="39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3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7000"/>
                            </p:stCondLst>
                            <p:childTnLst>
                              <p:par>
                                <p:cTn id="6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9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1000"/>
                            </p:stCondLst>
                            <p:childTnLst>
                              <p:par>
                                <p:cTn id="7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30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15" grpId="0" build="p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7DA6373F-55D3-4D95-9F85-92AF9A7C5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EADB-D66F-4411-9108-D97F7F610197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AF3A7C03-DFC8-471C-BC8C-193068418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Оквир за текст 3">
            <a:extLst>
              <a:ext uri="{FF2B5EF4-FFF2-40B4-BE49-F238E27FC236}">
                <a16:creationId xmlns:a16="http://schemas.microsoft.com/office/drawing/2014/main" id="{C9F8ADD9-6B1E-43B2-A309-8C29EA297959}"/>
              </a:ext>
            </a:extLst>
          </p:cNvPr>
          <p:cNvSpPr txBox="1"/>
          <p:nvPr/>
        </p:nvSpPr>
        <p:spPr>
          <a:xfrm>
            <a:off x="949911" y="470517"/>
            <a:ext cx="97388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sr-Latn-RS" sz="1600" b="1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sr-Cyrl-RS" sz="1600" b="1" dirty="0">
                <a:latin typeface="Verdana" panose="020B0604030504040204" pitchFamily="34" charset="0"/>
                <a:ea typeface="Verdana" panose="020B0604030504040204" pitchFamily="34" charset="0"/>
              </a:rPr>
              <a:t>Један шашави Француз рекао је тада и то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lang="sr-Cyrl-RS" sz="2000" b="1" dirty="0"/>
              <a:t> да Британија на географским картама личи на фигуру неке старе, отмене и накинђурене даме,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sr-Cyrl-RS" sz="2000" b="1" dirty="0"/>
              <a:t> која има велики шешир на глави,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r>
              <a:rPr lang="sr-Cyrl-RS" sz="2000" b="1" dirty="0"/>
              <a:t> а корача према мору.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</a:t>
            </a:r>
            <a:endParaRPr lang="sr-Cyrl-RS" sz="2000" b="1" dirty="0"/>
          </a:p>
          <a:p>
            <a:r>
              <a:rPr lang="sr-Cyrl-RS" b="1" dirty="0"/>
              <a:t>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" name="Елипса 4">
            <a:extLst>
              <a:ext uri="{FF2B5EF4-FFF2-40B4-BE49-F238E27FC236}">
                <a16:creationId xmlns:a16="http://schemas.microsoft.com/office/drawing/2014/main" id="{CC0F451A-EFD5-4245-B642-74EE2CE4FA0F}"/>
              </a:ext>
            </a:extLst>
          </p:cNvPr>
          <p:cNvSpPr/>
          <p:nvPr/>
        </p:nvSpPr>
        <p:spPr>
          <a:xfrm>
            <a:off x="1049258" y="1541646"/>
            <a:ext cx="640080" cy="547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</a:t>
            </a:r>
          </a:p>
        </p:txBody>
      </p:sp>
      <p:sp>
        <p:nvSpPr>
          <p:cNvPr id="6" name="Елипса 5">
            <a:extLst>
              <a:ext uri="{FF2B5EF4-FFF2-40B4-BE49-F238E27FC236}">
                <a16:creationId xmlns:a16="http://schemas.microsoft.com/office/drawing/2014/main" id="{E71B17FD-6AD2-41FB-AD45-C8323A4AF23C}"/>
              </a:ext>
            </a:extLst>
          </p:cNvPr>
          <p:cNvSpPr/>
          <p:nvPr/>
        </p:nvSpPr>
        <p:spPr>
          <a:xfrm>
            <a:off x="1049258" y="2619876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Р2</a:t>
            </a:r>
          </a:p>
        </p:txBody>
      </p:sp>
      <p:sp>
        <p:nvSpPr>
          <p:cNvPr id="7" name="Елипса 6">
            <a:extLst>
              <a:ext uri="{FF2B5EF4-FFF2-40B4-BE49-F238E27FC236}">
                <a16:creationId xmlns:a16="http://schemas.microsoft.com/office/drawing/2014/main" id="{7EFFC975-14FD-478B-A937-489B762262FB}"/>
              </a:ext>
            </a:extLst>
          </p:cNvPr>
          <p:cNvSpPr/>
          <p:nvPr/>
        </p:nvSpPr>
        <p:spPr>
          <a:xfrm>
            <a:off x="1502442" y="3555245"/>
            <a:ext cx="640080" cy="507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Р4</a:t>
            </a:r>
          </a:p>
        </p:txBody>
      </p:sp>
      <p:sp>
        <p:nvSpPr>
          <p:cNvPr id="8" name="Елипса 7">
            <a:extLst>
              <a:ext uri="{FF2B5EF4-FFF2-40B4-BE49-F238E27FC236}">
                <a16:creationId xmlns:a16="http://schemas.microsoft.com/office/drawing/2014/main" id="{1ED10FFF-EC82-4954-9B11-23795DA91682}"/>
              </a:ext>
            </a:extLst>
          </p:cNvPr>
          <p:cNvSpPr/>
          <p:nvPr/>
        </p:nvSpPr>
        <p:spPr>
          <a:xfrm>
            <a:off x="329458" y="3470362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Р3</a:t>
            </a:r>
          </a:p>
        </p:txBody>
      </p:sp>
      <p:cxnSp>
        <p:nvCxnSpPr>
          <p:cNvPr id="10" name="Права линија спајања 9">
            <a:extLst>
              <a:ext uri="{FF2B5EF4-FFF2-40B4-BE49-F238E27FC236}">
                <a16:creationId xmlns:a16="http://schemas.microsoft.com/office/drawing/2014/main" id="{5E9170B2-40F6-4889-933D-40374A719A1A}"/>
              </a:ext>
            </a:extLst>
          </p:cNvPr>
          <p:cNvCxnSpPr>
            <a:cxnSpLocks/>
            <a:stCxn id="5" idx="4"/>
            <a:endCxn id="6" idx="0"/>
          </p:cNvCxnSpPr>
          <p:nvPr/>
        </p:nvCxnSpPr>
        <p:spPr>
          <a:xfrm>
            <a:off x="1369298" y="2089427"/>
            <a:ext cx="0" cy="5304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ава линија спајања 11">
            <a:extLst>
              <a:ext uri="{FF2B5EF4-FFF2-40B4-BE49-F238E27FC236}">
                <a16:creationId xmlns:a16="http://schemas.microsoft.com/office/drawing/2014/main" id="{B4127019-E9E6-47D9-BAE2-F47EAAE7BC11}"/>
              </a:ext>
            </a:extLst>
          </p:cNvPr>
          <p:cNvCxnSpPr>
            <a:cxnSpLocks/>
          </p:cNvCxnSpPr>
          <p:nvPr/>
        </p:nvCxnSpPr>
        <p:spPr>
          <a:xfrm>
            <a:off x="1502442" y="3195948"/>
            <a:ext cx="298155" cy="359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ава линија спајања 13">
            <a:extLst>
              <a:ext uri="{FF2B5EF4-FFF2-40B4-BE49-F238E27FC236}">
                <a16:creationId xmlns:a16="http://schemas.microsoft.com/office/drawing/2014/main" id="{8E909ABA-D04D-4BE4-B154-EC8D5E1713DE}"/>
              </a:ext>
            </a:extLst>
          </p:cNvPr>
          <p:cNvCxnSpPr>
            <a:cxnSpLocks/>
            <a:stCxn id="6" idx="3"/>
            <a:endCxn id="8" idx="0"/>
          </p:cNvCxnSpPr>
          <p:nvPr/>
        </p:nvCxnSpPr>
        <p:spPr>
          <a:xfrm flipH="1">
            <a:off x="649498" y="3111584"/>
            <a:ext cx="493498" cy="35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авоугаоник: са заобљеним угловима 14">
            <a:extLst>
              <a:ext uri="{FF2B5EF4-FFF2-40B4-BE49-F238E27FC236}">
                <a16:creationId xmlns:a16="http://schemas.microsoft.com/office/drawing/2014/main" id="{AD77A5F4-E8A1-427F-AFD2-5F7BC86B8FB2}"/>
              </a:ext>
            </a:extLst>
          </p:cNvPr>
          <p:cNvSpPr/>
          <p:nvPr/>
        </p:nvSpPr>
        <p:spPr>
          <a:xfrm>
            <a:off x="6907531" y="1199108"/>
            <a:ext cx="4828020" cy="2177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 – главна клауза;</a:t>
            </a:r>
          </a:p>
          <a:p>
            <a:pPr algn="ctr"/>
            <a:r>
              <a:rPr lang="sr-Cyrl-RS" dirty="0"/>
              <a:t>Р2 – атрибутска допунска клауза, зависи </a:t>
            </a:r>
            <a:r>
              <a:rPr lang="sr-Cyrl-RS"/>
              <a:t>од Р1;</a:t>
            </a:r>
            <a:endParaRPr lang="sr-Cyrl-RS" dirty="0"/>
          </a:p>
          <a:p>
            <a:pPr algn="ctr"/>
            <a:r>
              <a:rPr lang="sr-Cyrl-RS" dirty="0"/>
              <a:t>Р3 – релативна </a:t>
            </a:r>
            <a:r>
              <a:rPr lang="sr-Cyrl-RS" dirty="0" err="1"/>
              <a:t>нерестриктивна</a:t>
            </a:r>
            <a:r>
              <a:rPr lang="sr-Cyrl-RS" dirty="0"/>
              <a:t> клауза с општим значењем, зависи од Р2;</a:t>
            </a:r>
          </a:p>
          <a:p>
            <a:pPr algn="ctr"/>
            <a:r>
              <a:rPr lang="sr-Cyrl-RS" dirty="0"/>
              <a:t>Р4 – релативна </a:t>
            </a:r>
            <a:r>
              <a:rPr lang="sr-Cyrl-RS" dirty="0" err="1"/>
              <a:t>нерестриктивна</a:t>
            </a:r>
            <a:r>
              <a:rPr lang="sr-Cyrl-RS" dirty="0"/>
              <a:t> клауза с општим значењем, зависи од Р3.</a:t>
            </a:r>
          </a:p>
        </p:txBody>
      </p:sp>
      <p:sp>
        <p:nvSpPr>
          <p:cNvPr id="16" name="Оквир за текст 15">
            <a:extLst>
              <a:ext uri="{FF2B5EF4-FFF2-40B4-BE49-F238E27FC236}">
                <a16:creationId xmlns:a16="http://schemas.microsoft.com/office/drawing/2014/main" id="{1709D749-7BC4-433B-A2C8-42BFC62572ED}"/>
              </a:ext>
            </a:extLst>
          </p:cNvPr>
          <p:cNvSpPr txBox="1"/>
          <p:nvPr/>
        </p:nvSpPr>
        <p:spPr>
          <a:xfrm>
            <a:off x="2307533" y="3109663"/>
            <a:ext cx="834863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Р1</a:t>
            </a:r>
          </a:p>
          <a:p>
            <a:r>
              <a:rPr lang="sr-Cyrl-RS" i="1" dirty="0"/>
              <a:t>Један шашави Француз</a:t>
            </a:r>
            <a:r>
              <a:rPr lang="sr-Cyrl-RS" dirty="0"/>
              <a:t>–синтагма у функцији грам. субјекта;</a:t>
            </a:r>
          </a:p>
          <a:p>
            <a:r>
              <a:rPr lang="sr-Cyrl-RS" i="1" dirty="0"/>
              <a:t>рекао је </a:t>
            </a:r>
            <a:r>
              <a:rPr lang="sr-Cyrl-RS" dirty="0"/>
              <a:t>– прости глаголски предикат;</a:t>
            </a:r>
          </a:p>
          <a:p>
            <a:r>
              <a:rPr lang="sr-Cyrl-RS" i="1" dirty="0"/>
              <a:t>тада</a:t>
            </a:r>
            <a:r>
              <a:rPr lang="sr-Cyrl-RS" dirty="0"/>
              <a:t>–адвербијална одредба времена;</a:t>
            </a:r>
          </a:p>
          <a:p>
            <a:r>
              <a:rPr lang="sr-Cyrl-RS" i="1" dirty="0"/>
              <a:t>то</a:t>
            </a:r>
            <a:r>
              <a:rPr lang="sr-Cyrl-RS" dirty="0"/>
              <a:t>–ближи објекат;</a:t>
            </a:r>
          </a:p>
          <a:p>
            <a:r>
              <a:rPr lang="sr-Cyrl-RS" dirty="0"/>
              <a:t>и – </a:t>
            </a:r>
            <a:r>
              <a:rPr lang="sr-Cyrl-RS" dirty="0" err="1"/>
              <a:t>градуативна</a:t>
            </a:r>
            <a:r>
              <a:rPr lang="sr-Cyrl-RS" dirty="0"/>
              <a:t> партикула.</a:t>
            </a:r>
          </a:p>
          <a:p>
            <a:r>
              <a:rPr lang="sr-Cyrl-RS" dirty="0"/>
              <a:t>Р2</a:t>
            </a:r>
          </a:p>
          <a:p>
            <a:r>
              <a:rPr lang="sr-Cyrl-RS" i="1" dirty="0"/>
              <a:t>Британија</a:t>
            </a:r>
            <a:r>
              <a:rPr lang="sr-Cyrl-RS" dirty="0"/>
              <a:t> – граматички субјекат;</a:t>
            </a:r>
          </a:p>
          <a:p>
            <a:r>
              <a:rPr lang="sr-Cyrl-RS" i="1" dirty="0"/>
              <a:t>личи </a:t>
            </a:r>
            <a:r>
              <a:rPr lang="sr-Cyrl-RS" dirty="0"/>
              <a:t>– прости глаголски предикат;</a:t>
            </a:r>
          </a:p>
          <a:p>
            <a:r>
              <a:rPr lang="sr-Cyrl-RS" i="1" dirty="0"/>
              <a:t>На географским картама </a:t>
            </a:r>
            <a:r>
              <a:rPr lang="sr-Cyrl-RS" dirty="0"/>
              <a:t>–синтагма у функцији адвербијалне одредбе за </a:t>
            </a:r>
            <a:r>
              <a:rPr lang="sr-Cyrl-RS" dirty="0" err="1"/>
              <a:t>мјесто</a:t>
            </a:r>
            <a:r>
              <a:rPr lang="sr-Cyrl-RS" dirty="0"/>
              <a:t>;</a:t>
            </a:r>
          </a:p>
          <a:p>
            <a:r>
              <a:rPr lang="sr-Cyrl-RS" dirty="0"/>
              <a:t>На фигуре неке старе, отмене и накинђурене даме – синтагма у функцији даљег објекта;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068157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8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4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5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35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65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9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1500"/>
                            </p:stCondLst>
                            <p:childTnLst>
                              <p:par>
                                <p:cTn id="8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3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5500"/>
                            </p:stCondLst>
                            <p:childTnLst>
                              <p:par>
                                <p:cTn id="99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750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9500"/>
                            </p:stCondLst>
                            <p:childTnLst>
                              <p:par>
                                <p:cTn id="1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1500"/>
                            </p:stCondLst>
                            <p:childTnLst>
                              <p:par>
                                <p:cTn id="11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15" grpId="0" animBg="1"/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7DA6373F-55D3-4D95-9F85-92AF9A7C5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EADB-D66F-4411-9108-D97F7F610197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AF3A7C03-DFC8-471C-BC8C-193068418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Оквир за текст 3">
            <a:extLst>
              <a:ext uri="{FF2B5EF4-FFF2-40B4-BE49-F238E27FC236}">
                <a16:creationId xmlns:a16="http://schemas.microsoft.com/office/drawing/2014/main" id="{C9F8ADD9-6B1E-43B2-A309-8C29EA297959}"/>
              </a:ext>
            </a:extLst>
          </p:cNvPr>
          <p:cNvSpPr txBox="1"/>
          <p:nvPr/>
        </p:nvSpPr>
        <p:spPr>
          <a:xfrm>
            <a:off x="949911" y="470517"/>
            <a:ext cx="97388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600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sr-Cyrl-RS" sz="1600" b="1" dirty="0">
                <a:latin typeface="Verdana" panose="020B0604030504040204" pitchFamily="34" charset="0"/>
                <a:ea typeface="Verdana" panose="020B0604030504040204" pitchFamily="34" charset="0"/>
              </a:rPr>
              <a:t>Један шашави Француз рекао је тада и то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lang="sr-Cyrl-RS" sz="2000" b="1" dirty="0"/>
              <a:t> да Британија на географским картама личи на фигуру неке старе, отмене и накинђурене даме,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sr-Cyrl-RS" sz="2000" b="1" dirty="0"/>
              <a:t> која има велики шешир на глави,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r>
              <a:rPr lang="sr-Cyrl-RS" sz="2000" b="1" dirty="0"/>
              <a:t> а корача према мору.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</a:t>
            </a:r>
            <a:endParaRPr lang="sr-Cyrl-RS" sz="2000" b="1" dirty="0"/>
          </a:p>
          <a:p>
            <a:r>
              <a:rPr lang="sr-Cyrl-RS" b="1" dirty="0"/>
              <a:t>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" name="Елипса 4">
            <a:extLst>
              <a:ext uri="{FF2B5EF4-FFF2-40B4-BE49-F238E27FC236}">
                <a16:creationId xmlns:a16="http://schemas.microsoft.com/office/drawing/2014/main" id="{CC0F451A-EFD5-4245-B642-74EE2CE4FA0F}"/>
              </a:ext>
            </a:extLst>
          </p:cNvPr>
          <p:cNvSpPr/>
          <p:nvPr/>
        </p:nvSpPr>
        <p:spPr>
          <a:xfrm>
            <a:off x="1049258" y="1541646"/>
            <a:ext cx="640080" cy="547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</a:t>
            </a:r>
          </a:p>
        </p:txBody>
      </p:sp>
      <p:sp>
        <p:nvSpPr>
          <p:cNvPr id="6" name="Елипса 5">
            <a:extLst>
              <a:ext uri="{FF2B5EF4-FFF2-40B4-BE49-F238E27FC236}">
                <a16:creationId xmlns:a16="http://schemas.microsoft.com/office/drawing/2014/main" id="{E71B17FD-6AD2-41FB-AD45-C8323A4AF23C}"/>
              </a:ext>
            </a:extLst>
          </p:cNvPr>
          <p:cNvSpPr/>
          <p:nvPr/>
        </p:nvSpPr>
        <p:spPr>
          <a:xfrm>
            <a:off x="1049258" y="2619876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Р2</a:t>
            </a:r>
          </a:p>
        </p:txBody>
      </p:sp>
      <p:sp>
        <p:nvSpPr>
          <p:cNvPr id="7" name="Елипса 6">
            <a:extLst>
              <a:ext uri="{FF2B5EF4-FFF2-40B4-BE49-F238E27FC236}">
                <a16:creationId xmlns:a16="http://schemas.microsoft.com/office/drawing/2014/main" id="{7EFFC975-14FD-478B-A937-489B762262FB}"/>
              </a:ext>
            </a:extLst>
          </p:cNvPr>
          <p:cNvSpPr/>
          <p:nvPr/>
        </p:nvSpPr>
        <p:spPr>
          <a:xfrm>
            <a:off x="1502442" y="3555245"/>
            <a:ext cx="640080" cy="507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Р4</a:t>
            </a:r>
          </a:p>
        </p:txBody>
      </p:sp>
      <p:sp>
        <p:nvSpPr>
          <p:cNvPr id="8" name="Елипса 7">
            <a:extLst>
              <a:ext uri="{FF2B5EF4-FFF2-40B4-BE49-F238E27FC236}">
                <a16:creationId xmlns:a16="http://schemas.microsoft.com/office/drawing/2014/main" id="{1ED10FFF-EC82-4954-9B11-23795DA91682}"/>
              </a:ext>
            </a:extLst>
          </p:cNvPr>
          <p:cNvSpPr/>
          <p:nvPr/>
        </p:nvSpPr>
        <p:spPr>
          <a:xfrm>
            <a:off x="329458" y="3470362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Р3</a:t>
            </a:r>
          </a:p>
        </p:txBody>
      </p:sp>
      <p:cxnSp>
        <p:nvCxnSpPr>
          <p:cNvPr id="10" name="Права линија спајања 9">
            <a:extLst>
              <a:ext uri="{FF2B5EF4-FFF2-40B4-BE49-F238E27FC236}">
                <a16:creationId xmlns:a16="http://schemas.microsoft.com/office/drawing/2014/main" id="{5E9170B2-40F6-4889-933D-40374A719A1A}"/>
              </a:ext>
            </a:extLst>
          </p:cNvPr>
          <p:cNvCxnSpPr>
            <a:cxnSpLocks/>
            <a:stCxn id="5" idx="4"/>
            <a:endCxn id="6" idx="0"/>
          </p:cNvCxnSpPr>
          <p:nvPr/>
        </p:nvCxnSpPr>
        <p:spPr>
          <a:xfrm>
            <a:off x="1369298" y="2089427"/>
            <a:ext cx="0" cy="5304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ава линија спајања 11">
            <a:extLst>
              <a:ext uri="{FF2B5EF4-FFF2-40B4-BE49-F238E27FC236}">
                <a16:creationId xmlns:a16="http://schemas.microsoft.com/office/drawing/2014/main" id="{B4127019-E9E6-47D9-BAE2-F47EAAE7BC11}"/>
              </a:ext>
            </a:extLst>
          </p:cNvPr>
          <p:cNvCxnSpPr>
            <a:cxnSpLocks/>
          </p:cNvCxnSpPr>
          <p:nvPr/>
        </p:nvCxnSpPr>
        <p:spPr>
          <a:xfrm>
            <a:off x="1502442" y="3195948"/>
            <a:ext cx="298155" cy="359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ава линија спајања 13">
            <a:extLst>
              <a:ext uri="{FF2B5EF4-FFF2-40B4-BE49-F238E27FC236}">
                <a16:creationId xmlns:a16="http://schemas.microsoft.com/office/drawing/2014/main" id="{8E909ABA-D04D-4BE4-B154-EC8D5E1713DE}"/>
              </a:ext>
            </a:extLst>
          </p:cNvPr>
          <p:cNvCxnSpPr>
            <a:cxnSpLocks/>
            <a:stCxn id="6" idx="3"/>
            <a:endCxn id="8" idx="0"/>
          </p:cNvCxnSpPr>
          <p:nvPr/>
        </p:nvCxnSpPr>
        <p:spPr>
          <a:xfrm flipH="1">
            <a:off x="649498" y="3111584"/>
            <a:ext cx="493498" cy="35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авоугаоник: са заобљеним угловима 14">
            <a:extLst>
              <a:ext uri="{FF2B5EF4-FFF2-40B4-BE49-F238E27FC236}">
                <a16:creationId xmlns:a16="http://schemas.microsoft.com/office/drawing/2014/main" id="{AD77A5F4-E8A1-427F-AFD2-5F7BC86B8FB2}"/>
              </a:ext>
            </a:extLst>
          </p:cNvPr>
          <p:cNvSpPr/>
          <p:nvPr/>
        </p:nvSpPr>
        <p:spPr>
          <a:xfrm>
            <a:off x="6663691" y="1322543"/>
            <a:ext cx="4828020" cy="2177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 – главна клауза;</a:t>
            </a:r>
          </a:p>
          <a:p>
            <a:pPr algn="ctr"/>
            <a:r>
              <a:rPr lang="sr-Cyrl-RS" dirty="0"/>
              <a:t>Р2 – атрибутска допунска клауза, зависи од Р</a:t>
            </a:r>
            <a:r>
              <a:rPr lang="sr-Latn-RS" dirty="0"/>
              <a:t>1</a:t>
            </a:r>
            <a:r>
              <a:rPr lang="sr-Cyrl-RS" dirty="0"/>
              <a:t>;</a:t>
            </a:r>
          </a:p>
          <a:p>
            <a:pPr algn="ctr"/>
            <a:r>
              <a:rPr lang="sr-Cyrl-RS" dirty="0"/>
              <a:t>Р3 – релативна </a:t>
            </a:r>
            <a:r>
              <a:rPr lang="sr-Cyrl-RS" dirty="0" err="1"/>
              <a:t>нерестриктивна</a:t>
            </a:r>
            <a:r>
              <a:rPr lang="sr-Cyrl-RS" dirty="0"/>
              <a:t> клауза с општим значењем, зависи од Р2;</a:t>
            </a:r>
          </a:p>
          <a:p>
            <a:pPr algn="ctr"/>
            <a:r>
              <a:rPr lang="sr-Cyrl-RS" dirty="0"/>
              <a:t>Р4 – релативна </a:t>
            </a:r>
            <a:r>
              <a:rPr lang="sr-Cyrl-RS" dirty="0" err="1"/>
              <a:t>нерестриктивна</a:t>
            </a:r>
            <a:r>
              <a:rPr lang="sr-Cyrl-RS" dirty="0"/>
              <a:t> клауза с општим значењем, зависи од Р3.</a:t>
            </a:r>
          </a:p>
        </p:txBody>
      </p:sp>
      <p:sp>
        <p:nvSpPr>
          <p:cNvPr id="16" name="Оквир за текст 15">
            <a:extLst>
              <a:ext uri="{FF2B5EF4-FFF2-40B4-BE49-F238E27FC236}">
                <a16:creationId xmlns:a16="http://schemas.microsoft.com/office/drawing/2014/main" id="{1709D749-7BC4-433B-A2C8-42BFC62572ED}"/>
              </a:ext>
            </a:extLst>
          </p:cNvPr>
          <p:cNvSpPr txBox="1"/>
          <p:nvPr/>
        </p:nvSpPr>
        <p:spPr>
          <a:xfrm>
            <a:off x="2307533" y="3109663"/>
            <a:ext cx="83486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Р3</a:t>
            </a:r>
          </a:p>
          <a:p>
            <a:r>
              <a:rPr lang="sr-Cyrl-RS" i="1" dirty="0"/>
              <a:t>која</a:t>
            </a:r>
            <a:r>
              <a:rPr lang="sr-Cyrl-RS" dirty="0"/>
              <a:t>–везник/граматички субјекат;</a:t>
            </a:r>
          </a:p>
          <a:p>
            <a:r>
              <a:rPr lang="sr-Cyrl-RS" i="1" dirty="0"/>
              <a:t>има </a:t>
            </a:r>
            <a:r>
              <a:rPr lang="sr-Cyrl-RS" dirty="0"/>
              <a:t>– прости глаголски предикат;</a:t>
            </a:r>
          </a:p>
          <a:p>
            <a:r>
              <a:rPr lang="sr-Cyrl-RS" i="1" dirty="0"/>
              <a:t>Велики шешир</a:t>
            </a:r>
            <a:r>
              <a:rPr lang="sr-Cyrl-RS" dirty="0"/>
              <a:t>–ближи објекат;</a:t>
            </a:r>
          </a:p>
          <a:p>
            <a:r>
              <a:rPr lang="sr-Cyrl-RS" i="1" dirty="0"/>
              <a:t>на глави</a:t>
            </a:r>
            <a:r>
              <a:rPr lang="sr-Cyrl-RS" dirty="0"/>
              <a:t>– адвербијална одредба за </a:t>
            </a:r>
            <a:r>
              <a:rPr lang="sr-Cyrl-RS" dirty="0" err="1"/>
              <a:t>мјесто</a:t>
            </a:r>
            <a:r>
              <a:rPr lang="sr-Cyrl-RS" dirty="0"/>
              <a:t>;</a:t>
            </a:r>
          </a:p>
          <a:p>
            <a:r>
              <a:rPr lang="sr-Cyrl-RS" dirty="0"/>
              <a:t>Р4</a:t>
            </a:r>
          </a:p>
          <a:p>
            <a:r>
              <a:rPr lang="sr-Cyrl-RS" i="1" dirty="0"/>
              <a:t>корача</a:t>
            </a:r>
            <a:r>
              <a:rPr lang="sr-Cyrl-RS" dirty="0"/>
              <a:t> – прости гл. предикат;</a:t>
            </a:r>
          </a:p>
          <a:p>
            <a:r>
              <a:rPr lang="sr-Cyrl-RS" i="1" dirty="0"/>
              <a:t>према мору</a:t>
            </a:r>
            <a:r>
              <a:rPr lang="sr-Cyrl-RS" dirty="0"/>
              <a:t>– адвербијална одредба за </a:t>
            </a:r>
            <a:r>
              <a:rPr lang="sr-Cyrl-RS" dirty="0" err="1"/>
              <a:t>мјесто</a:t>
            </a:r>
            <a:r>
              <a:rPr lang="sr-Cyrl-R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8483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4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0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9000"/>
                            </p:stCondLst>
                            <p:childTnLst>
                              <p:par>
                                <p:cTn id="49" presetID="53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15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15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>
            <a:extLst>
              <a:ext uri="{FF2B5EF4-FFF2-40B4-BE49-F238E27FC236}">
                <a16:creationId xmlns:a16="http://schemas.microsoft.com/office/drawing/2014/main" id="{7DA6373F-55D3-4D95-9F85-92AF9A7C5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2EADB-D66F-4411-9108-D97F7F610197}" type="datetime1">
              <a:rPr lang="sr-Cyrl-RS" smtClean="0"/>
              <a:t>13.06.2021.</a:t>
            </a:fld>
            <a:endParaRPr lang="sr-Cyrl-RS"/>
          </a:p>
        </p:txBody>
      </p:sp>
      <p:sp>
        <p:nvSpPr>
          <p:cNvPr id="3" name="Чувар места за подножје 2">
            <a:extLst>
              <a:ext uri="{FF2B5EF4-FFF2-40B4-BE49-F238E27FC236}">
                <a16:creationId xmlns:a16="http://schemas.microsoft.com/office/drawing/2014/main" id="{AF3A7C03-DFC8-471C-BC8C-193068418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RS"/>
              <a:t>МР САЊА ЂУРИЋ, ПРОФ.</a:t>
            </a:r>
          </a:p>
        </p:txBody>
      </p:sp>
      <p:sp>
        <p:nvSpPr>
          <p:cNvPr id="4" name="Оквир за текст 3">
            <a:extLst>
              <a:ext uri="{FF2B5EF4-FFF2-40B4-BE49-F238E27FC236}">
                <a16:creationId xmlns:a16="http://schemas.microsoft.com/office/drawing/2014/main" id="{C9F8ADD9-6B1E-43B2-A309-8C29EA297959}"/>
              </a:ext>
            </a:extLst>
          </p:cNvPr>
          <p:cNvSpPr txBox="1"/>
          <p:nvPr/>
        </p:nvSpPr>
        <p:spPr>
          <a:xfrm>
            <a:off x="949911" y="470517"/>
            <a:ext cx="973880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600" b="1" dirty="0">
                <a:latin typeface="Verdana" panose="020B0604030504040204" pitchFamily="34" charset="0"/>
                <a:ea typeface="Verdana" panose="020B0604030504040204" pitchFamily="34" charset="0"/>
              </a:rPr>
              <a:t>7. </a:t>
            </a:r>
            <a:r>
              <a:rPr lang="sr-Cyrl-RS" sz="1600" b="1" dirty="0">
                <a:latin typeface="Verdana" panose="020B0604030504040204" pitchFamily="34" charset="0"/>
                <a:ea typeface="Verdana" panose="020B0604030504040204" pitchFamily="34" charset="0"/>
              </a:rPr>
              <a:t>Свесна његове камене воље, ипак сам се понекад питала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</a:t>
            </a:r>
            <a:r>
              <a:rPr lang="sr-Cyrl-RS" sz="2000" b="1" dirty="0"/>
              <a:t> када ће је прекинути,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</a:t>
            </a:r>
            <a:r>
              <a:rPr lang="sr-Cyrl-RS" sz="2000" b="1" dirty="0"/>
              <a:t> када ће наталожени гнев грунути,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</a:t>
            </a:r>
            <a:r>
              <a:rPr lang="sr-Cyrl-RS" sz="2000" b="1" dirty="0"/>
              <a:t> када ће се брана пробити</a:t>
            </a:r>
            <a:r>
              <a:rPr lang="sr-Cyrl-RS" sz="2000" b="1" dirty="0">
                <a:latin typeface="Verdana" panose="020B0604030504040204" pitchFamily="34" charset="0"/>
                <a:ea typeface="Verdana" panose="020B0604030504040204" pitchFamily="34" charset="0"/>
              </a:rPr>
              <a:t>|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  </a:t>
            </a:r>
          </a:p>
          <a:p>
            <a:r>
              <a:rPr lang="sr-Cyrl-RS" sz="2400" b="1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</a:t>
            </a:r>
            <a:r>
              <a:rPr lang="sr-Cyrl-RS" sz="2000" baseline="30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sz="2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бујица потећи. | </a:t>
            </a:r>
            <a:r>
              <a:rPr lang="sr-Cyrl-R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sr-Cyrl-RS" sz="2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sr-Cyrl-RS" sz="2800" b="1" dirty="0"/>
          </a:p>
          <a:p>
            <a:r>
              <a:rPr lang="sr-Cyrl-RS" b="1" dirty="0"/>
              <a:t>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5" name="Елипса 4">
            <a:extLst>
              <a:ext uri="{FF2B5EF4-FFF2-40B4-BE49-F238E27FC236}">
                <a16:creationId xmlns:a16="http://schemas.microsoft.com/office/drawing/2014/main" id="{CC0F451A-EFD5-4245-B642-74EE2CE4FA0F}"/>
              </a:ext>
            </a:extLst>
          </p:cNvPr>
          <p:cNvSpPr/>
          <p:nvPr/>
        </p:nvSpPr>
        <p:spPr>
          <a:xfrm>
            <a:off x="2469686" y="1612398"/>
            <a:ext cx="640080" cy="5477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</a:t>
            </a:r>
          </a:p>
        </p:txBody>
      </p:sp>
      <p:sp>
        <p:nvSpPr>
          <p:cNvPr id="6" name="Елипса 5">
            <a:extLst>
              <a:ext uri="{FF2B5EF4-FFF2-40B4-BE49-F238E27FC236}">
                <a16:creationId xmlns:a16="http://schemas.microsoft.com/office/drawing/2014/main" id="{E71B17FD-6AD2-41FB-AD45-C8323A4AF23C}"/>
              </a:ext>
            </a:extLst>
          </p:cNvPr>
          <p:cNvSpPr/>
          <p:nvPr/>
        </p:nvSpPr>
        <p:spPr>
          <a:xfrm>
            <a:off x="1182402" y="2523360"/>
            <a:ext cx="640080" cy="5681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Р2</a:t>
            </a:r>
          </a:p>
        </p:txBody>
      </p:sp>
      <p:sp>
        <p:nvSpPr>
          <p:cNvPr id="7" name="Елипса 6">
            <a:extLst>
              <a:ext uri="{FF2B5EF4-FFF2-40B4-BE49-F238E27FC236}">
                <a16:creationId xmlns:a16="http://schemas.microsoft.com/office/drawing/2014/main" id="{7EFFC975-14FD-478B-A937-489B762262FB}"/>
              </a:ext>
            </a:extLst>
          </p:cNvPr>
          <p:cNvSpPr/>
          <p:nvPr/>
        </p:nvSpPr>
        <p:spPr>
          <a:xfrm>
            <a:off x="3002768" y="2575061"/>
            <a:ext cx="640080" cy="507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Р4</a:t>
            </a:r>
          </a:p>
        </p:txBody>
      </p:sp>
      <p:sp>
        <p:nvSpPr>
          <p:cNvPr id="8" name="Елипса 7">
            <a:extLst>
              <a:ext uri="{FF2B5EF4-FFF2-40B4-BE49-F238E27FC236}">
                <a16:creationId xmlns:a16="http://schemas.microsoft.com/office/drawing/2014/main" id="{1ED10FFF-EC82-4954-9B11-23795DA91682}"/>
              </a:ext>
            </a:extLst>
          </p:cNvPr>
          <p:cNvSpPr/>
          <p:nvPr/>
        </p:nvSpPr>
        <p:spPr>
          <a:xfrm>
            <a:off x="2142522" y="2547737"/>
            <a:ext cx="640080" cy="576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Р3</a:t>
            </a:r>
          </a:p>
        </p:txBody>
      </p:sp>
      <p:cxnSp>
        <p:nvCxnSpPr>
          <p:cNvPr id="10" name="Права линија спајања 9">
            <a:extLst>
              <a:ext uri="{FF2B5EF4-FFF2-40B4-BE49-F238E27FC236}">
                <a16:creationId xmlns:a16="http://schemas.microsoft.com/office/drawing/2014/main" id="{5E9170B2-40F6-4889-933D-40374A719A1A}"/>
              </a:ext>
            </a:extLst>
          </p:cNvPr>
          <p:cNvCxnSpPr>
            <a:cxnSpLocks/>
            <a:stCxn id="5" idx="3"/>
            <a:endCxn id="6" idx="0"/>
          </p:cNvCxnSpPr>
          <p:nvPr/>
        </p:nvCxnSpPr>
        <p:spPr>
          <a:xfrm flipH="1">
            <a:off x="1502442" y="2079958"/>
            <a:ext cx="1060982" cy="443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ава линија спајања 11">
            <a:extLst>
              <a:ext uri="{FF2B5EF4-FFF2-40B4-BE49-F238E27FC236}">
                <a16:creationId xmlns:a16="http://schemas.microsoft.com/office/drawing/2014/main" id="{B4127019-E9E6-47D9-BAE2-F47EAAE7BC11}"/>
              </a:ext>
            </a:extLst>
          </p:cNvPr>
          <p:cNvCxnSpPr>
            <a:cxnSpLocks/>
          </p:cNvCxnSpPr>
          <p:nvPr/>
        </p:nvCxnSpPr>
        <p:spPr>
          <a:xfrm>
            <a:off x="2949913" y="2138678"/>
            <a:ext cx="197293" cy="4090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ава линија спајања 13">
            <a:extLst>
              <a:ext uri="{FF2B5EF4-FFF2-40B4-BE49-F238E27FC236}">
                <a16:creationId xmlns:a16="http://schemas.microsoft.com/office/drawing/2014/main" id="{8E909ABA-D04D-4BE4-B154-EC8D5E1713DE}"/>
              </a:ext>
            </a:extLst>
          </p:cNvPr>
          <p:cNvCxnSpPr>
            <a:cxnSpLocks/>
          </p:cNvCxnSpPr>
          <p:nvPr/>
        </p:nvCxnSpPr>
        <p:spPr>
          <a:xfrm flipH="1">
            <a:off x="2507126" y="2160179"/>
            <a:ext cx="219646" cy="428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авоугаоник: са заобљеним угловима 14">
            <a:extLst>
              <a:ext uri="{FF2B5EF4-FFF2-40B4-BE49-F238E27FC236}">
                <a16:creationId xmlns:a16="http://schemas.microsoft.com/office/drawing/2014/main" id="{AD77A5F4-E8A1-427F-AFD2-5F7BC86B8FB2}"/>
              </a:ext>
            </a:extLst>
          </p:cNvPr>
          <p:cNvSpPr/>
          <p:nvPr/>
        </p:nvSpPr>
        <p:spPr>
          <a:xfrm>
            <a:off x="6663691" y="1322543"/>
            <a:ext cx="4828020" cy="2177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/>
              <a:t>Р1 – главна клауза;</a:t>
            </a:r>
          </a:p>
          <a:p>
            <a:pPr algn="ctr"/>
            <a:r>
              <a:rPr lang="sr-Cyrl-RS" dirty="0"/>
              <a:t>Р2, Р3, Р4 и Р5 – објекатске </a:t>
            </a:r>
            <a:r>
              <a:rPr lang="sr-Cyrl-RS" dirty="0" err="1"/>
              <a:t>зависноупитне</a:t>
            </a:r>
            <a:r>
              <a:rPr lang="sr-Cyrl-RS" dirty="0"/>
              <a:t>  клаузе, зависе од Р1, међусобно су у зависном односу.</a:t>
            </a:r>
          </a:p>
        </p:txBody>
      </p:sp>
      <p:sp>
        <p:nvSpPr>
          <p:cNvPr id="16" name="Оквир за текст 15">
            <a:extLst>
              <a:ext uri="{FF2B5EF4-FFF2-40B4-BE49-F238E27FC236}">
                <a16:creationId xmlns:a16="http://schemas.microsoft.com/office/drawing/2014/main" id="{1709D749-7BC4-433B-A2C8-42BFC62572ED}"/>
              </a:ext>
            </a:extLst>
          </p:cNvPr>
          <p:cNvSpPr txBox="1"/>
          <p:nvPr/>
        </p:nvSpPr>
        <p:spPr>
          <a:xfrm>
            <a:off x="2307533" y="3109663"/>
            <a:ext cx="834863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Р1</a:t>
            </a:r>
          </a:p>
          <a:p>
            <a:r>
              <a:rPr lang="sr-Cyrl-RS" i="1" dirty="0"/>
              <a:t>Сам се питала</a:t>
            </a:r>
            <a:r>
              <a:rPr lang="sr-Cyrl-RS" dirty="0"/>
              <a:t>–прости глаголски предикат;</a:t>
            </a:r>
          </a:p>
          <a:p>
            <a:r>
              <a:rPr lang="sr-Cyrl-RS" i="1" dirty="0"/>
              <a:t>понекад </a:t>
            </a:r>
            <a:r>
              <a:rPr lang="sr-Cyrl-RS" dirty="0"/>
              <a:t>– адвербијална одредба за </a:t>
            </a:r>
            <a:r>
              <a:rPr lang="sr-Cyrl-RS" dirty="0" err="1"/>
              <a:t>вријеме</a:t>
            </a:r>
            <a:r>
              <a:rPr lang="sr-Cyrl-RS" dirty="0"/>
              <a:t>;</a:t>
            </a:r>
          </a:p>
          <a:p>
            <a:r>
              <a:rPr lang="sr-Cyrl-RS" i="1" dirty="0"/>
              <a:t>свесна његове камене воље</a:t>
            </a:r>
            <a:r>
              <a:rPr lang="sr-Cyrl-RS" dirty="0"/>
              <a:t>–предикатски апозитив уз субјекат;</a:t>
            </a:r>
          </a:p>
          <a:p>
            <a:r>
              <a:rPr lang="sr-Cyrl-RS" i="1" dirty="0"/>
              <a:t>ипак</a:t>
            </a:r>
            <a:r>
              <a:rPr lang="sr-Cyrl-RS" dirty="0"/>
              <a:t>– партикула с допунским значењем;</a:t>
            </a:r>
          </a:p>
          <a:p>
            <a:r>
              <a:rPr lang="sr-Cyrl-RS" dirty="0"/>
              <a:t>Р2</a:t>
            </a:r>
          </a:p>
          <a:p>
            <a:r>
              <a:rPr lang="sr-Cyrl-RS" i="1" dirty="0"/>
              <a:t>када</a:t>
            </a:r>
            <a:r>
              <a:rPr lang="sr-Cyrl-RS" dirty="0"/>
              <a:t> – везник/адвербијална одредба за </a:t>
            </a:r>
            <a:r>
              <a:rPr lang="sr-Cyrl-RS" dirty="0" err="1"/>
              <a:t>вријеме</a:t>
            </a:r>
            <a:r>
              <a:rPr lang="sr-Cyrl-RS" dirty="0"/>
              <a:t>;</a:t>
            </a:r>
          </a:p>
          <a:p>
            <a:r>
              <a:rPr lang="sr-Cyrl-RS" i="1" dirty="0"/>
              <a:t>ће прекинути</a:t>
            </a:r>
            <a:r>
              <a:rPr lang="sr-Cyrl-RS" dirty="0"/>
              <a:t>– прости </a:t>
            </a:r>
            <a:r>
              <a:rPr lang="sr-Cyrl-RS" dirty="0" err="1"/>
              <a:t>глаг</a:t>
            </a:r>
            <a:r>
              <a:rPr lang="sr-Cyrl-RS" dirty="0"/>
              <a:t>. предикат;</a:t>
            </a:r>
          </a:p>
          <a:p>
            <a:r>
              <a:rPr lang="sr-Cyrl-RS" i="1" dirty="0"/>
              <a:t>је – </a:t>
            </a:r>
            <a:r>
              <a:rPr lang="sr-Cyrl-RS" dirty="0"/>
              <a:t>ближи објекат.</a:t>
            </a:r>
          </a:p>
        </p:txBody>
      </p:sp>
      <p:sp>
        <p:nvSpPr>
          <p:cNvPr id="23" name="Елипса 22">
            <a:extLst>
              <a:ext uri="{FF2B5EF4-FFF2-40B4-BE49-F238E27FC236}">
                <a16:creationId xmlns:a16="http://schemas.microsoft.com/office/drawing/2014/main" id="{6EC65642-A4BA-4639-98AB-B4805B2FC1A3}"/>
              </a:ext>
            </a:extLst>
          </p:cNvPr>
          <p:cNvSpPr/>
          <p:nvPr/>
        </p:nvSpPr>
        <p:spPr>
          <a:xfrm>
            <a:off x="3863014" y="2571442"/>
            <a:ext cx="640080" cy="4940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600" dirty="0"/>
              <a:t>Р5</a:t>
            </a:r>
          </a:p>
        </p:txBody>
      </p:sp>
      <p:cxnSp>
        <p:nvCxnSpPr>
          <p:cNvPr id="25" name="Права линија спајања са стрелицом 24">
            <a:extLst>
              <a:ext uri="{FF2B5EF4-FFF2-40B4-BE49-F238E27FC236}">
                <a16:creationId xmlns:a16="http://schemas.microsoft.com/office/drawing/2014/main" id="{CB20322F-2FAE-4DE5-A8F3-3F918CECB86F}"/>
              </a:ext>
            </a:extLst>
          </p:cNvPr>
          <p:cNvCxnSpPr>
            <a:stCxn id="5" idx="5"/>
            <a:endCxn id="23" idx="1"/>
          </p:cNvCxnSpPr>
          <p:nvPr/>
        </p:nvCxnSpPr>
        <p:spPr>
          <a:xfrm>
            <a:off x="3016028" y="2079958"/>
            <a:ext cx="940724" cy="563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ава линија спајања 26">
            <a:extLst>
              <a:ext uri="{FF2B5EF4-FFF2-40B4-BE49-F238E27FC236}">
                <a16:creationId xmlns:a16="http://schemas.microsoft.com/office/drawing/2014/main" id="{443F2C97-20B6-4986-90CD-E70B5AAA2650}"/>
              </a:ext>
            </a:extLst>
          </p:cNvPr>
          <p:cNvCxnSpPr>
            <a:stCxn id="6" idx="6"/>
            <a:endCxn id="8" idx="2"/>
          </p:cNvCxnSpPr>
          <p:nvPr/>
        </p:nvCxnSpPr>
        <p:spPr>
          <a:xfrm>
            <a:off x="1822482" y="2807439"/>
            <a:ext cx="320040" cy="283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ава линија спајања 28">
            <a:extLst>
              <a:ext uri="{FF2B5EF4-FFF2-40B4-BE49-F238E27FC236}">
                <a16:creationId xmlns:a16="http://schemas.microsoft.com/office/drawing/2014/main" id="{2611B847-18E7-43A5-85CF-6650EC67A7CC}"/>
              </a:ext>
            </a:extLst>
          </p:cNvPr>
          <p:cNvCxnSpPr>
            <a:stCxn id="8" idx="6"/>
            <a:endCxn id="7" idx="2"/>
          </p:cNvCxnSpPr>
          <p:nvPr/>
        </p:nvCxnSpPr>
        <p:spPr>
          <a:xfrm flipV="1">
            <a:off x="2782602" y="2828700"/>
            <a:ext cx="220166" cy="7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ава линија спајања 30">
            <a:extLst>
              <a:ext uri="{FF2B5EF4-FFF2-40B4-BE49-F238E27FC236}">
                <a16:creationId xmlns:a16="http://schemas.microsoft.com/office/drawing/2014/main" id="{7E98E096-ACB6-4929-B926-BA548ED0B188}"/>
              </a:ext>
            </a:extLst>
          </p:cNvPr>
          <p:cNvCxnSpPr>
            <a:stCxn id="7" idx="6"/>
            <a:endCxn id="23" idx="2"/>
          </p:cNvCxnSpPr>
          <p:nvPr/>
        </p:nvCxnSpPr>
        <p:spPr>
          <a:xfrm flipV="1">
            <a:off x="3642848" y="2818452"/>
            <a:ext cx="220166" cy="10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03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26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000"/>
                            </p:stCondLst>
                            <p:childTnLst>
                              <p:par>
                                <p:cTn id="60" presetID="21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6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70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90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1000"/>
                            </p:stCondLst>
                            <p:childTnLst>
                              <p:par>
                                <p:cTn id="82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3000"/>
                            </p:stCondLst>
                            <p:childTnLst>
                              <p:par>
                                <p:cTn id="88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0"/>
                            </p:stCondLst>
                            <p:childTnLst>
                              <p:par>
                                <p:cTn id="9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7000"/>
                            </p:stCondLst>
                            <p:childTnLst>
                              <p:par>
                                <p:cTn id="10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9000"/>
                            </p:stCondLst>
                            <p:childTnLst>
                              <p:par>
                                <p:cTn id="106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31000"/>
                            </p:stCondLst>
                            <p:childTnLst>
                              <p:par>
                                <p:cTn id="112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33000"/>
                            </p:stCondLst>
                            <p:childTnLst>
                              <p:par>
                                <p:cTn id="118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35000"/>
                            </p:stCondLst>
                            <p:childTnLst>
                              <p:par>
                                <p:cTn id="12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7000"/>
                            </p:stCondLst>
                            <p:childTnLst>
                              <p:par>
                                <p:cTn id="130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15" grpId="0" build="p" animBg="1"/>
      <p:bldP spid="16" grpId="0"/>
      <p:bldP spid="23" grpId="0" animBg="1"/>
    </p:bldLst>
  </p:timing>
</p:sld>
</file>

<file path=ppt/theme/theme1.xml><?xml version="1.0" encoding="utf-8"?>
<a:theme xmlns:a="http://schemas.openxmlformats.org/drawingml/2006/main" name="Основа">
  <a:themeElements>
    <a:clrScheme name="Основа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Основа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нов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тема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TM03457444[[fn=Osnova]]</Template>
  <TotalTime>446</TotalTime>
  <Words>1914</Words>
  <Application>Microsoft Office PowerPoint</Application>
  <PresentationFormat>Широки екран</PresentationFormat>
  <Paragraphs>274</Paragraphs>
  <Slides>13</Slides>
  <Notes>0</Notes>
  <HiddenSlides>0</HiddenSlides>
  <MMClips>0</MMClips>
  <ScaleCrop>false</ScaleCrop>
  <HeadingPairs>
    <vt:vector size="6" baseType="variant">
      <vt:variant>
        <vt:lpstr>Коришћени фонтови</vt:lpstr>
      </vt:variant>
      <vt:variant>
        <vt:i4>4</vt:i4>
      </vt:variant>
      <vt:variant>
        <vt:lpstr>Тема</vt:lpstr>
      </vt:variant>
      <vt:variant>
        <vt:i4>1</vt:i4>
      </vt:variant>
      <vt:variant>
        <vt:lpstr>Наслови слајдова</vt:lpstr>
      </vt:variant>
      <vt:variant>
        <vt:i4>13</vt:i4>
      </vt:variant>
    </vt:vector>
  </HeadingPairs>
  <TitlesOfParts>
    <vt:vector size="18" baseType="lpstr">
      <vt:lpstr>Calibri</vt:lpstr>
      <vt:lpstr>Corbel</vt:lpstr>
      <vt:lpstr>Times New Roman</vt:lpstr>
      <vt:lpstr>Verdana</vt:lpstr>
      <vt:lpstr>Основа</vt:lpstr>
      <vt:lpstr>СИНТАКСИЧКА АНАЛИЗА-ПРИМЈЕРИ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  <vt:lpstr>PowerPoint презентација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СИНТАКСИЧКА АНАЛИЗА-ПРИМЈЕРИ</dc:title>
  <dc:creator>Sanja D</dc:creator>
  <cp:lastModifiedBy>Sanja D</cp:lastModifiedBy>
  <cp:revision>63</cp:revision>
  <dcterms:created xsi:type="dcterms:W3CDTF">2021-02-01T20:56:30Z</dcterms:created>
  <dcterms:modified xsi:type="dcterms:W3CDTF">2021-06-13T18:42:48Z</dcterms:modified>
</cp:coreProperties>
</file>