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3FD7-C074-41A1-B913-28C757419D91}" type="datetimeFigureOut">
              <a:rPr lang="sr-Cyrl-RS" smtClean="0"/>
              <a:t>13.06.2021.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539DF-B322-44FB-8D7B-353DBE384AB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0886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Cyrl-RS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66DBD-236D-42F8-A37A-750537D45A90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29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16B9-3012-447C-AA9E-D055197DB7AE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483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D9EB-D544-46DD-AD3A-29A8B6592F26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8663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5EF1-196E-4C53-9495-185C56132B92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0173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2763-636C-4DCA-B7ED-E34CD549B808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9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AD39-6D4A-4ED9-A3A5-B70B198CEE9F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252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635B-44D5-42A6-8331-5A225E0575F3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331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4DD5-BE0B-4000-84EC-B8D572D60E68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733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494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B4B5-A83A-474E-B04E-0DF5DEB04566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421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198-36D4-42E1-A554-755ECF5C4F7B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1782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7D3FDF6-280E-403F-99CA-7A0A87E9D1EE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9524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D1C6C12-1BFD-4915-9B77-02D8334FA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СИНТАКСИЧКА АНАЛИЗА-ПРИМЈЕРИ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416AF093-D7C1-4C8D-BB55-C87507C6B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Извор: практикум из Синтаксе српског језика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F4FB96E-7B84-4E07-92BD-7B4A26ED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AEFE-0CAC-4ACC-A545-CAA492B75A6A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D21FDBC8-1761-4335-9011-2AB33916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3674963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Свесна његове камене воље, ипак сам се понекад питала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када ће је прекинути,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када ће наталожени гнев грунути,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када ће се брана пробити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</a:t>
            </a:r>
          </a:p>
          <a:p>
            <a:r>
              <a:rPr lang="sr-Cyrl-R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бујица потећи. |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28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800597" y="1493524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2802306" y="2688670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1877434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 flipH="1">
            <a:off x="1369298" y="1961084"/>
            <a:ext cx="525037" cy="65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398985" y="1942868"/>
            <a:ext cx="497059" cy="82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197474" y="2007228"/>
            <a:ext cx="0" cy="61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Р2, Р3, Р4 и Р5 – објекатске </a:t>
            </a:r>
            <a:r>
              <a:rPr lang="sr-Cyrl-RS" dirty="0" err="1"/>
              <a:t>зависноупитне</a:t>
            </a:r>
            <a:r>
              <a:rPr lang="sr-Cyrl-RS" dirty="0"/>
              <a:t>  клаузе, зависе од Р1, међусобно су у зависном односу.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када</a:t>
            </a:r>
            <a:r>
              <a:rPr lang="sr-Cyrl-RS" dirty="0"/>
              <a:t> –везник/адвербијална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грунути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наталожени гнев–синтагма у функцији </a:t>
            </a:r>
            <a:r>
              <a:rPr lang="sr-Cyrl-RS" dirty="0" err="1"/>
              <a:t>грамат</a:t>
            </a:r>
            <a:r>
              <a:rPr lang="sr-Cyrl-RS" dirty="0"/>
              <a:t>. субјекта;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када</a:t>
            </a:r>
            <a:r>
              <a:rPr lang="sr-Cyrl-RS" dirty="0"/>
              <a:t> – 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 се пробити</a:t>
            </a:r>
            <a:r>
              <a:rPr lang="sr-Cyrl-RS" dirty="0"/>
              <a:t>– 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брана – </a:t>
            </a:r>
            <a:r>
              <a:rPr lang="sr-Cyrl-RS" dirty="0"/>
              <a:t>граматички субјекат</a:t>
            </a:r>
            <a:r>
              <a:rPr lang="sr-Cyrl-RS" i="1" dirty="0"/>
              <a:t>;</a:t>
            </a:r>
          </a:p>
          <a:p>
            <a:r>
              <a:rPr lang="sr-Cyrl-RS" dirty="0"/>
              <a:t>Р5</a:t>
            </a:r>
          </a:p>
          <a:p>
            <a:r>
              <a:rPr lang="sr-Cyrl-RS" i="1" dirty="0"/>
              <a:t>ће потећи - </a:t>
            </a:r>
            <a:r>
              <a:rPr lang="sr-Cyrl-RS" dirty="0"/>
              <a:t>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бујица – </a:t>
            </a:r>
            <a:r>
              <a:rPr lang="sr-Cyrl-RS" dirty="0"/>
              <a:t>граматички субјекат</a:t>
            </a:r>
            <a:r>
              <a:rPr lang="sr-Cyrl-RS" i="1" dirty="0"/>
              <a:t>.</a:t>
            </a:r>
          </a:p>
          <a:p>
            <a:endParaRPr lang="sr-Cyrl-RS" dirty="0"/>
          </a:p>
        </p:txBody>
      </p:sp>
      <p:sp>
        <p:nvSpPr>
          <p:cNvPr id="19" name="Елипса 18">
            <a:extLst>
              <a:ext uri="{FF2B5EF4-FFF2-40B4-BE49-F238E27FC236}">
                <a16:creationId xmlns:a16="http://schemas.microsoft.com/office/drawing/2014/main" id="{D8A9FF67-DF34-481B-9684-04AA2AEBD30A}"/>
              </a:ext>
            </a:extLst>
          </p:cNvPr>
          <p:cNvSpPr/>
          <p:nvPr/>
        </p:nvSpPr>
        <p:spPr>
          <a:xfrm>
            <a:off x="3793205" y="2619876"/>
            <a:ext cx="657775" cy="489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</a:t>
            </a:r>
            <a:r>
              <a:rPr lang="sr-Cyrl-RS" sz="1400" dirty="0"/>
              <a:t>5</a:t>
            </a:r>
            <a:endParaRPr lang="sr-Cyrl-RS" dirty="0"/>
          </a:p>
        </p:txBody>
      </p:sp>
      <p:cxnSp>
        <p:nvCxnSpPr>
          <p:cNvPr id="21" name="Права линија спајања са стрелицом 20">
            <a:extLst>
              <a:ext uri="{FF2B5EF4-FFF2-40B4-BE49-F238E27FC236}">
                <a16:creationId xmlns:a16="http://schemas.microsoft.com/office/drawing/2014/main" id="{E7BA0F98-9AEC-4B68-9F79-5E5F26B5996D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440677" y="1849397"/>
            <a:ext cx="1448857" cy="842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68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4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8.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У четвртастом, нагарављеном окну враћао му се само мутни одраз сопственог лица,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које је било толико измучено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да му је изгледало готово туђе.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80870" y="2630788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1178864" y="3858005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 flipH="1">
            <a:off x="1498904" y="3206860"/>
            <a:ext cx="2006" cy="65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4874680" y="1251313"/>
            <a:ext cx="6206252" cy="1379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Р2-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значењем;</a:t>
            </a:r>
          </a:p>
          <a:p>
            <a:pPr algn="ctr"/>
            <a:r>
              <a:rPr lang="sr-Cyrl-RS" dirty="0"/>
              <a:t> Р3 – посљедична клауза, зависи од Р2.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041202" y="2534435"/>
            <a:ext cx="83486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враћао се</a:t>
            </a:r>
            <a:r>
              <a:rPr lang="sr-Cyrl-RS" dirty="0"/>
              <a:t> –прости глаголски предикат;</a:t>
            </a:r>
          </a:p>
          <a:p>
            <a:r>
              <a:rPr lang="sr-Cyrl-RS" i="1" dirty="0"/>
              <a:t>му </a:t>
            </a:r>
            <a:r>
              <a:rPr lang="sr-Cyrl-RS" dirty="0"/>
              <a:t>– даљи објекат;</a:t>
            </a:r>
          </a:p>
          <a:p>
            <a:r>
              <a:rPr lang="sr-Cyrl-RS" i="1" dirty="0"/>
              <a:t>само</a:t>
            </a:r>
            <a:r>
              <a:rPr lang="sr-Cyrl-RS" dirty="0"/>
              <a:t>–</a:t>
            </a:r>
            <a:r>
              <a:rPr lang="sr-Cyrl-RS" dirty="0" err="1"/>
              <a:t>градуативна</a:t>
            </a:r>
            <a:r>
              <a:rPr lang="sr-Cyrl-RS" dirty="0"/>
              <a:t> партикула (рестриктивна);</a:t>
            </a:r>
          </a:p>
          <a:p>
            <a:r>
              <a:rPr lang="sr-Cyrl-RS" i="1" dirty="0"/>
              <a:t>мутни одраз сопственог лица – </a:t>
            </a:r>
            <a:r>
              <a:rPr lang="sr-Cyrl-RS" dirty="0"/>
              <a:t>синтагма у функцији граматичког субјекта</a:t>
            </a:r>
            <a:r>
              <a:rPr lang="sr-Cyrl-RS" i="1" dirty="0"/>
              <a:t>;</a:t>
            </a:r>
          </a:p>
          <a:p>
            <a:r>
              <a:rPr lang="sr-Cyrl-RS" i="1" dirty="0"/>
              <a:t>У четвртастом, нагарављеном окну – </a:t>
            </a:r>
            <a:r>
              <a:rPr lang="sr-Cyrl-RS" dirty="0"/>
              <a:t>адвербијална одредба за </a:t>
            </a:r>
            <a:r>
              <a:rPr lang="sr-Cyrl-RS" dirty="0" err="1"/>
              <a:t>мјесто</a:t>
            </a:r>
            <a:r>
              <a:rPr lang="sr-Cyrl-RS" i="1" dirty="0"/>
              <a:t>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које</a:t>
            </a:r>
            <a:r>
              <a:rPr lang="sr-Cyrl-RS" dirty="0"/>
              <a:t>  – везник/граматички субјекат;</a:t>
            </a:r>
          </a:p>
          <a:p>
            <a:r>
              <a:rPr lang="sr-Cyrl-RS" i="1" dirty="0"/>
              <a:t>је било толико измучено</a:t>
            </a:r>
            <a:r>
              <a:rPr lang="sr-Cyrl-RS" dirty="0"/>
              <a:t>– именски предикат;</a:t>
            </a:r>
          </a:p>
          <a:p>
            <a:r>
              <a:rPr lang="sr-Cyrl-RS" i="1" dirty="0"/>
              <a:t>брана – </a:t>
            </a:r>
            <a:r>
              <a:rPr lang="sr-Cyrl-RS" dirty="0"/>
              <a:t>граматички субјекат</a:t>
            </a:r>
            <a:r>
              <a:rPr lang="sr-Cyrl-RS" i="1" dirty="0"/>
              <a:t>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је изгледало туђе</a:t>
            </a:r>
            <a:r>
              <a:rPr lang="sr-Cyrl-RS" dirty="0"/>
              <a:t> –именски предикат;</a:t>
            </a:r>
          </a:p>
          <a:p>
            <a:r>
              <a:rPr lang="sr-Cyrl-RS" i="1" dirty="0"/>
              <a:t>готово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;</a:t>
            </a:r>
          </a:p>
          <a:p>
            <a:r>
              <a:rPr lang="sr-Cyrl-RS" i="1" dirty="0"/>
              <a:t>му</a:t>
            </a:r>
            <a:r>
              <a:rPr lang="sr-Cyrl-RS" dirty="0"/>
              <a:t>–даљи објекат</a:t>
            </a:r>
            <a:r>
              <a:rPr lang="sr-Cyrl-RS" i="1" dirty="0"/>
              <a:t>.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267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1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4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8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2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5" grpId="0" animBg="1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10044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9.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Слала је послугу,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се распитује на </a:t>
            </a:r>
            <a:r>
              <a:rPr lang="sr-Cyrl-RS" sz="2000" b="1" dirty="0" err="1"/>
              <a:t>жељезничкој</a:t>
            </a:r>
            <a:r>
              <a:rPr lang="sr-Cyrl-RS" sz="2000" b="1" dirty="0"/>
              <a:t> станици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и један машиновођа рекао је њеном слузи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 да је он неког путника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sr-Cyrl-RS" sz="2000" b="1" dirty="0"/>
              <a:t>који се лечио блатом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</a:t>
            </a:r>
            <a:r>
              <a:rPr lang="sr-Cyrl-RS" sz="2000" b="1" dirty="0"/>
              <a:t> чуо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sr-Cyrl-RS" sz="2000" b="1" dirty="0"/>
              <a:t>  да се распитује за такво место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</a:t>
            </a:r>
            <a:r>
              <a:rPr lang="sr-Cyrl-RS" sz="2000" b="1" dirty="0"/>
              <a:t>и да је потом отпутовао у правцу Пеште.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 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78864" y="226167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201068" y="138094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а линија спајања са стрелицом 22">
            <a:extLst>
              <a:ext uri="{FF2B5EF4-FFF2-40B4-BE49-F238E27FC236}">
                <a16:creationId xmlns:a16="http://schemas.microsoft.com/office/drawing/2014/main" id="{5FB34A09-0492-4578-A49A-B7B84560BFA7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1837539" y="1668977"/>
            <a:ext cx="3635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65132D61-68E8-45F6-95F3-EE76D2B8F68A}"/>
              </a:ext>
            </a:extLst>
          </p:cNvPr>
          <p:cNvSpPr/>
          <p:nvPr/>
        </p:nvSpPr>
        <p:spPr>
          <a:xfrm>
            <a:off x="2201068" y="2261671"/>
            <a:ext cx="701088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27" name="Права линија спајања са стрелицом 26">
            <a:extLst>
              <a:ext uri="{FF2B5EF4-FFF2-40B4-BE49-F238E27FC236}">
                <a16:creationId xmlns:a16="http://schemas.microsoft.com/office/drawing/2014/main" id="{7C62A151-EE27-49AD-84AB-21DE189BAC8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521108" y="1957013"/>
            <a:ext cx="0" cy="30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Елипса 29">
            <a:extLst>
              <a:ext uri="{FF2B5EF4-FFF2-40B4-BE49-F238E27FC236}">
                <a16:creationId xmlns:a16="http://schemas.microsoft.com/office/drawing/2014/main" id="{7789994B-BC40-4C73-BE37-653B2759BD84}"/>
              </a:ext>
            </a:extLst>
          </p:cNvPr>
          <p:cNvSpPr/>
          <p:nvPr/>
        </p:nvSpPr>
        <p:spPr>
          <a:xfrm>
            <a:off x="1430770" y="3156034"/>
            <a:ext cx="638965" cy="652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Р5</a:t>
            </a:r>
          </a:p>
        </p:txBody>
      </p:sp>
      <p:sp>
        <p:nvSpPr>
          <p:cNvPr id="31" name="Елипса 30">
            <a:extLst>
              <a:ext uri="{FF2B5EF4-FFF2-40B4-BE49-F238E27FC236}">
                <a16:creationId xmlns:a16="http://schemas.microsoft.com/office/drawing/2014/main" id="{682016D6-BF16-43BC-9C99-1CDECF5F5A78}"/>
              </a:ext>
            </a:extLst>
          </p:cNvPr>
          <p:cNvSpPr/>
          <p:nvPr/>
        </p:nvSpPr>
        <p:spPr>
          <a:xfrm>
            <a:off x="2260279" y="3202518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Р6</a:t>
            </a:r>
          </a:p>
        </p:txBody>
      </p:sp>
      <p:sp>
        <p:nvSpPr>
          <p:cNvPr id="32" name="Елипса 31">
            <a:extLst>
              <a:ext uri="{FF2B5EF4-FFF2-40B4-BE49-F238E27FC236}">
                <a16:creationId xmlns:a16="http://schemas.microsoft.com/office/drawing/2014/main" id="{5456A462-F4CF-4673-B18D-E753480CA923}"/>
              </a:ext>
            </a:extLst>
          </p:cNvPr>
          <p:cNvSpPr/>
          <p:nvPr/>
        </p:nvSpPr>
        <p:spPr>
          <a:xfrm>
            <a:off x="3182034" y="3200197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Р7</a:t>
            </a:r>
          </a:p>
        </p:txBody>
      </p: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937934B4-B8D2-438F-B307-3C6BC07F47E0}"/>
              </a:ext>
            </a:extLst>
          </p:cNvPr>
          <p:cNvCxnSpPr>
            <a:stCxn id="25" idx="3"/>
          </p:cNvCxnSpPr>
          <p:nvPr/>
        </p:nvCxnSpPr>
        <p:spPr>
          <a:xfrm flipH="1">
            <a:off x="1837539" y="2753379"/>
            <a:ext cx="466201" cy="40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B28162FF-886E-4BEB-81A6-ED8C0954D562}"/>
              </a:ext>
            </a:extLst>
          </p:cNvPr>
          <p:cNvCxnSpPr>
            <a:stCxn id="25" idx="4"/>
            <a:endCxn id="31" idx="0"/>
          </p:cNvCxnSpPr>
          <p:nvPr/>
        </p:nvCxnSpPr>
        <p:spPr>
          <a:xfrm>
            <a:off x="2551612" y="2837743"/>
            <a:ext cx="59211" cy="36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FD778FB0-F5C5-4A53-B60E-849276FFA21C}"/>
              </a:ext>
            </a:extLst>
          </p:cNvPr>
          <p:cNvCxnSpPr>
            <a:stCxn id="25" idx="5"/>
            <a:endCxn id="32" idx="1"/>
          </p:cNvCxnSpPr>
          <p:nvPr/>
        </p:nvCxnSpPr>
        <p:spPr>
          <a:xfrm>
            <a:off x="2799484" y="2753379"/>
            <a:ext cx="485222" cy="53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ава линија спајања са стрелицом 39">
            <a:extLst>
              <a:ext uri="{FF2B5EF4-FFF2-40B4-BE49-F238E27FC236}">
                <a16:creationId xmlns:a16="http://schemas.microsoft.com/office/drawing/2014/main" id="{B05EAFC0-67BF-40E9-8BB1-7CEFD8039473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 flipV="1">
            <a:off x="2961367" y="3503198"/>
            <a:ext cx="220667" cy="2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квир за текст 40">
            <a:extLst>
              <a:ext uri="{FF2B5EF4-FFF2-40B4-BE49-F238E27FC236}">
                <a16:creationId xmlns:a16="http://schemas.microsoft.com/office/drawing/2014/main" id="{70E6788C-480C-44FB-A516-AB7D887A2DFB}"/>
              </a:ext>
            </a:extLst>
          </p:cNvPr>
          <p:cNvSpPr txBox="1"/>
          <p:nvPr/>
        </p:nvSpPr>
        <p:spPr>
          <a:xfrm>
            <a:off x="4980362" y="1465714"/>
            <a:ext cx="6445188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и Р</a:t>
            </a:r>
            <a:r>
              <a:rPr lang="sr-Cyrl-RS" sz="1400" dirty="0"/>
              <a:t>3</a:t>
            </a:r>
            <a:r>
              <a:rPr lang="sr-Cyrl-RS" dirty="0"/>
              <a:t> – клаузе у саставном односу, главне клаузе:</a:t>
            </a:r>
          </a:p>
          <a:p>
            <a:r>
              <a:rPr lang="sr-Cyrl-RS" dirty="0"/>
              <a:t>Р2 – </a:t>
            </a:r>
            <a:r>
              <a:rPr lang="sr-Cyrl-RS" dirty="0" err="1"/>
              <a:t>намјерна</a:t>
            </a:r>
            <a:r>
              <a:rPr lang="sr-Cyrl-RS" dirty="0"/>
              <a:t> клауза, зависи од Р1;</a:t>
            </a:r>
          </a:p>
          <a:p>
            <a:r>
              <a:rPr lang="sr-Cyrl-RS" dirty="0"/>
              <a:t>Р4 – објекатска изрична клауза, зависи од Р3;</a:t>
            </a:r>
          </a:p>
          <a:p>
            <a:r>
              <a:rPr lang="sr-Cyrl-RS" dirty="0"/>
              <a:t>Р5 – релативна рестриктивна клауза са општим значењем, зависи од Р4;</a:t>
            </a:r>
          </a:p>
          <a:p>
            <a:r>
              <a:rPr lang="sr-Cyrl-RS" dirty="0"/>
              <a:t>Р6 – објекатска клауза с </a:t>
            </a:r>
            <a:r>
              <a:rPr lang="sr-Cyrl-RS" dirty="0" err="1"/>
              <a:t>пролептичким</a:t>
            </a:r>
            <a:r>
              <a:rPr lang="sr-Cyrl-RS" dirty="0"/>
              <a:t> објектом (изрично-</a:t>
            </a:r>
            <a:r>
              <a:rPr lang="sr-Cyrl-RS" dirty="0" err="1"/>
              <a:t>адјективна</a:t>
            </a:r>
            <a:r>
              <a:rPr lang="sr-Cyrl-RS" dirty="0"/>
              <a:t>), зависи од Р4;</a:t>
            </a:r>
          </a:p>
          <a:p>
            <a:r>
              <a:rPr lang="sr-Cyrl-RS" dirty="0"/>
              <a:t>Р7 – објекатска клауза, зависи од Р3, у саставном односу са Р6.</a:t>
            </a:r>
          </a:p>
        </p:txBody>
      </p:sp>
      <p:sp>
        <p:nvSpPr>
          <p:cNvPr id="42" name="Оквир за текст 41">
            <a:extLst>
              <a:ext uri="{FF2B5EF4-FFF2-40B4-BE49-F238E27FC236}">
                <a16:creationId xmlns:a16="http://schemas.microsoft.com/office/drawing/2014/main" id="{53A05126-151A-4B96-A242-6B72ED761108}"/>
              </a:ext>
            </a:extLst>
          </p:cNvPr>
          <p:cNvSpPr txBox="1"/>
          <p:nvPr/>
        </p:nvSpPr>
        <p:spPr>
          <a:xfrm>
            <a:off x="1178864" y="4065973"/>
            <a:ext cx="76100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слала је – </a:t>
            </a:r>
            <a:r>
              <a:rPr lang="sr-Cyrl-RS" dirty="0"/>
              <a:t>прости глаголски предикат;</a:t>
            </a:r>
          </a:p>
          <a:p>
            <a:r>
              <a:rPr lang="sr-Cyrl-RS" i="1" dirty="0"/>
              <a:t>послугу</a:t>
            </a:r>
            <a:r>
              <a:rPr lang="sr-Cyrl-RS" dirty="0"/>
              <a:t> – ближи објекат;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се распитује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железничкој станици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17203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1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30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70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25" grpId="0" animBg="1"/>
      <p:bldP spid="30" grpId="0" animBg="1"/>
      <p:bldP spid="31" grpId="0" animBg="1"/>
      <p:bldP spid="32" grpId="0" animBg="1"/>
      <p:bldP spid="41" grpId="0" build="p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92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Слала је послугу,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се распитује на </a:t>
            </a:r>
            <a:r>
              <a:rPr lang="sr-Cyrl-RS" sz="2000" b="1" dirty="0" err="1"/>
              <a:t>жељезничкој</a:t>
            </a:r>
            <a:r>
              <a:rPr lang="sr-Cyrl-RS" sz="2000" b="1" dirty="0"/>
              <a:t> станици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и један машиновођа рекао је њеном слузи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 да је он неког путника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sr-Cyrl-RS" sz="2000" b="1" dirty="0"/>
              <a:t>који се лечио блатом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</a:t>
            </a:r>
            <a:r>
              <a:rPr lang="sr-Cyrl-RS" sz="2000" b="1" dirty="0"/>
              <a:t> чуо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sr-Cyrl-RS" sz="2000" b="1" dirty="0"/>
              <a:t>  да се распитује за такво место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</a:t>
            </a:r>
            <a:r>
              <a:rPr lang="sr-Cyrl-RS" sz="2000" b="1" dirty="0"/>
              <a:t>и да је потом отпутовао у правцу Пеште.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 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78864" y="226167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201068" y="138094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а линија спајања са стрелицом 22">
            <a:extLst>
              <a:ext uri="{FF2B5EF4-FFF2-40B4-BE49-F238E27FC236}">
                <a16:creationId xmlns:a16="http://schemas.microsoft.com/office/drawing/2014/main" id="{5FB34A09-0492-4578-A49A-B7B84560BFA7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1837539" y="1668977"/>
            <a:ext cx="3635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65132D61-68E8-45F6-95F3-EE76D2B8F68A}"/>
              </a:ext>
            </a:extLst>
          </p:cNvPr>
          <p:cNvSpPr/>
          <p:nvPr/>
        </p:nvSpPr>
        <p:spPr>
          <a:xfrm>
            <a:off x="2201068" y="2261671"/>
            <a:ext cx="701088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27" name="Права линија спајања са стрелицом 26">
            <a:extLst>
              <a:ext uri="{FF2B5EF4-FFF2-40B4-BE49-F238E27FC236}">
                <a16:creationId xmlns:a16="http://schemas.microsoft.com/office/drawing/2014/main" id="{7C62A151-EE27-49AD-84AB-21DE189BAC8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521108" y="1957013"/>
            <a:ext cx="0" cy="30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Елипса 29">
            <a:extLst>
              <a:ext uri="{FF2B5EF4-FFF2-40B4-BE49-F238E27FC236}">
                <a16:creationId xmlns:a16="http://schemas.microsoft.com/office/drawing/2014/main" id="{7789994B-BC40-4C73-BE37-653B2759BD84}"/>
              </a:ext>
            </a:extLst>
          </p:cNvPr>
          <p:cNvSpPr/>
          <p:nvPr/>
        </p:nvSpPr>
        <p:spPr>
          <a:xfrm>
            <a:off x="1430770" y="3156034"/>
            <a:ext cx="638965" cy="652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Р5</a:t>
            </a:r>
          </a:p>
        </p:txBody>
      </p:sp>
      <p:sp>
        <p:nvSpPr>
          <p:cNvPr id="31" name="Елипса 30">
            <a:extLst>
              <a:ext uri="{FF2B5EF4-FFF2-40B4-BE49-F238E27FC236}">
                <a16:creationId xmlns:a16="http://schemas.microsoft.com/office/drawing/2014/main" id="{682016D6-BF16-43BC-9C99-1CDECF5F5A78}"/>
              </a:ext>
            </a:extLst>
          </p:cNvPr>
          <p:cNvSpPr/>
          <p:nvPr/>
        </p:nvSpPr>
        <p:spPr>
          <a:xfrm>
            <a:off x="2260279" y="3202518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Р6</a:t>
            </a:r>
          </a:p>
        </p:txBody>
      </p:sp>
      <p:sp>
        <p:nvSpPr>
          <p:cNvPr id="32" name="Елипса 31">
            <a:extLst>
              <a:ext uri="{FF2B5EF4-FFF2-40B4-BE49-F238E27FC236}">
                <a16:creationId xmlns:a16="http://schemas.microsoft.com/office/drawing/2014/main" id="{5456A462-F4CF-4673-B18D-E753480CA923}"/>
              </a:ext>
            </a:extLst>
          </p:cNvPr>
          <p:cNvSpPr/>
          <p:nvPr/>
        </p:nvSpPr>
        <p:spPr>
          <a:xfrm>
            <a:off x="3182034" y="3200197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Р7</a:t>
            </a:r>
          </a:p>
        </p:txBody>
      </p: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937934B4-B8D2-438F-B307-3C6BC07F47E0}"/>
              </a:ext>
            </a:extLst>
          </p:cNvPr>
          <p:cNvCxnSpPr>
            <a:stCxn id="25" idx="3"/>
          </p:cNvCxnSpPr>
          <p:nvPr/>
        </p:nvCxnSpPr>
        <p:spPr>
          <a:xfrm flipH="1">
            <a:off x="1837539" y="2753379"/>
            <a:ext cx="466201" cy="40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B28162FF-886E-4BEB-81A6-ED8C0954D562}"/>
              </a:ext>
            </a:extLst>
          </p:cNvPr>
          <p:cNvCxnSpPr>
            <a:stCxn id="25" idx="4"/>
            <a:endCxn id="31" idx="0"/>
          </p:cNvCxnSpPr>
          <p:nvPr/>
        </p:nvCxnSpPr>
        <p:spPr>
          <a:xfrm>
            <a:off x="2551612" y="2837743"/>
            <a:ext cx="59211" cy="36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FD778FB0-F5C5-4A53-B60E-849276FFA21C}"/>
              </a:ext>
            </a:extLst>
          </p:cNvPr>
          <p:cNvCxnSpPr>
            <a:stCxn id="25" idx="5"/>
            <a:endCxn id="32" idx="1"/>
          </p:cNvCxnSpPr>
          <p:nvPr/>
        </p:nvCxnSpPr>
        <p:spPr>
          <a:xfrm>
            <a:off x="2799484" y="2753379"/>
            <a:ext cx="485222" cy="53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ава линија спајања са стрелицом 39">
            <a:extLst>
              <a:ext uri="{FF2B5EF4-FFF2-40B4-BE49-F238E27FC236}">
                <a16:creationId xmlns:a16="http://schemas.microsoft.com/office/drawing/2014/main" id="{B05EAFC0-67BF-40E9-8BB1-7CEFD8039473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 flipV="1">
            <a:off x="2961367" y="3503198"/>
            <a:ext cx="220667" cy="2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квир за текст 40">
            <a:extLst>
              <a:ext uri="{FF2B5EF4-FFF2-40B4-BE49-F238E27FC236}">
                <a16:creationId xmlns:a16="http://schemas.microsoft.com/office/drawing/2014/main" id="{70E6788C-480C-44FB-A516-AB7D887A2DFB}"/>
              </a:ext>
            </a:extLst>
          </p:cNvPr>
          <p:cNvSpPr txBox="1"/>
          <p:nvPr/>
        </p:nvSpPr>
        <p:spPr>
          <a:xfrm>
            <a:off x="4980362" y="1465714"/>
            <a:ext cx="6445188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и Р</a:t>
            </a:r>
            <a:r>
              <a:rPr lang="sr-Cyrl-RS" sz="1400" dirty="0"/>
              <a:t>3</a:t>
            </a:r>
            <a:r>
              <a:rPr lang="sr-Cyrl-RS" dirty="0"/>
              <a:t> – клаузе у саставном односу, главне клаузе:</a:t>
            </a:r>
          </a:p>
          <a:p>
            <a:r>
              <a:rPr lang="sr-Cyrl-RS" dirty="0"/>
              <a:t>Р2 – </a:t>
            </a:r>
            <a:r>
              <a:rPr lang="sr-Cyrl-RS" dirty="0" err="1"/>
              <a:t>намјерна</a:t>
            </a:r>
            <a:r>
              <a:rPr lang="sr-Cyrl-RS" dirty="0"/>
              <a:t> клауза, зависи од Р1;</a:t>
            </a:r>
          </a:p>
          <a:p>
            <a:r>
              <a:rPr lang="sr-Cyrl-RS" dirty="0"/>
              <a:t>Р4 – објекатска изрична клауза, зависи од Р3;</a:t>
            </a:r>
          </a:p>
          <a:p>
            <a:r>
              <a:rPr lang="sr-Cyrl-RS" dirty="0"/>
              <a:t>Р5 – релативна рестриктивна клауза са општим значењем, зависи од Р4;</a:t>
            </a:r>
          </a:p>
          <a:p>
            <a:r>
              <a:rPr lang="sr-Cyrl-RS" dirty="0"/>
              <a:t>Р6 – објекатска клауза с </a:t>
            </a:r>
            <a:r>
              <a:rPr lang="sr-Cyrl-RS" dirty="0" err="1"/>
              <a:t>пролептичким</a:t>
            </a:r>
            <a:r>
              <a:rPr lang="sr-Cyrl-RS" dirty="0"/>
              <a:t> објектом (изрично-</a:t>
            </a:r>
            <a:r>
              <a:rPr lang="sr-Cyrl-RS" dirty="0" err="1"/>
              <a:t>адјективна</a:t>
            </a:r>
            <a:r>
              <a:rPr lang="sr-Cyrl-RS" dirty="0"/>
              <a:t>), зависи од Р4;</a:t>
            </a:r>
          </a:p>
          <a:p>
            <a:r>
              <a:rPr lang="sr-Cyrl-RS" dirty="0"/>
              <a:t>Р7 – </a:t>
            </a:r>
            <a:r>
              <a:rPr lang="sr-Cyrl-RS" dirty="0" err="1"/>
              <a:t>објекаска</a:t>
            </a:r>
            <a:r>
              <a:rPr lang="sr-Cyrl-RS" dirty="0"/>
              <a:t> клауза, зависи од Р3, у саставном односу са Р6.</a:t>
            </a:r>
          </a:p>
        </p:txBody>
      </p:sp>
      <p:sp>
        <p:nvSpPr>
          <p:cNvPr id="42" name="Оквир за текст 41">
            <a:extLst>
              <a:ext uri="{FF2B5EF4-FFF2-40B4-BE49-F238E27FC236}">
                <a16:creationId xmlns:a16="http://schemas.microsoft.com/office/drawing/2014/main" id="{53A05126-151A-4B96-A242-6B72ED761108}"/>
              </a:ext>
            </a:extLst>
          </p:cNvPr>
          <p:cNvSpPr txBox="1"/>
          <p:nvPr/>
        </p:nvSpPr>
        <p:spPr>
          <a:xfrm>
            <a:off x="1178864" y="4065973"/>
            <a:ext cx="7610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Један машиновођа – </a:t>
            </a:r>
            <a:r>
              <a:rPr lang="sr-Cyrl-RS" dirty="0"/>
              <a:t>синтагма у функцији граматичког субјекта;</a:t>
            </a:r>
          </a:p>
          <a:p>
            <a:r>
              <a:rPr lang="sr-Cyrl-RS" i="1" dirty="0"/>
              <a:t>рекао је </a:t>
            </a:r>
            <a:r>
              <a:rPr lang="sr-Cyrl-RS" dirty="0"/>
              <a:t> – прости глаголски предикат;</a:t>
            </a:r>
          </a:p>
          <a:p>
            <a:r>
              <a:rPr lang="sr-Cyrl-RS" i="1" dirty="0"/>
              <a:t>њеноме слузи </a:t>
            </a:r>
            <a:r>
              <a:rPr lang="sr-Cyrl-RS" dirty="0"/>
              <a:t>– даљи објекат;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се распитује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железничкој станици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533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1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95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8" grpId="0" animBg="1"/>
      <p:bldP spid="25" grpId="0" animBg="1"/>
      <p:bldP spid="30" grpId="0" animBg="1"/>
      <p:bldP spid="31" grpId="0" animBg="1"/>
      <p:bldP spid="32" grpId="0" animBg="1"/>
      <p:bldP spid="41" grpId="0" build="p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EA28F3AF-A432-4DF9-AFCA-8BADAB30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3E5C2091-8EAC-416C-89AF-C2605563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8DD8D64B-5093-46C6-9C6E-53F7F620FDE9}"/>
              </a:ext>
            </a:extLst>
          </p:cNvPr>
          <p:cNvSpPr txBox="1"/>
          <p:nvPr/>
        </p:nvSpPr>
        <p:spPr>
          <a:xfrm>
            <a:off x="1142996" y="701336"/>
            <a:ext cx="9820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1.У собу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којој седи газда Јеврем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допире ни оскудица ни сива чамотиња претпролећног времена.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endParaRPr lang="sr-Cyrl-R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И.Андрић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Немирна година)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8117D916-5AE4-445F-97BE-FA8E275F7734}"/>
              </a:ext>
            </a:extLst>
          </p:cNvPr>
          <p:cNvSpPr/>
          <p:nvPr/>
        </p:nvSpPr>
        <p:spPr>
          <a:xfrm>
            <a:off x="1074197" y="2086331"/>
            <a:ext cx="665825" cy="505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CE8F227F-4B35-4083-A8C1-B20257B30010}"/>
              </a:ext>
            </a:extLst>
          </p:cNvPr>
          <p:cNvSpPr/>
          <p:nvPr/>
        </p:nvSpPr>
        <p:spPr>
          <a:xfrm>
            <a:off x="1074197" y="2965377"/>
            <a:ext cx="665825" cy="505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31E755B0-2FC7-41B4-A037-26F6F9A22EA1}"/>
              </a:ext>
            </a:extLst>
          </p:cNvPr>
          <p:cNvCxnSpPr>
            <a:endCxn id="7" idx="0"/>
          </p:cNvCxnSpPr>
          <p:nvPr/>
        </p:nvCxnSpPr>
        <p:spPr>
          <a:xfrm flipH="1">
            <a:off x="1407110" y="2592280"/>
            <a:ext cx="4440" cy="37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квир за текст 10">
            <a:extLst>
              <a:ext uri="{FF2B5EF4-FFF2-40B4-BE49-F238E27FC236}">
                <a16:creationId xmlns:a16="http://schemas.microsoft.com/office/drawing/2014/main" id="{25F4649A-7213-4307-A478-50157FC38157}"/>
              </a:ext>
            </a:extLst>
          </p:cNvPr>
          <p:cNvSpPr txBox="1"/>
          <p:nvPr/>
        </p:nvSpPr>
        <p:spPr>
          <a:xfrm>
            <a:off x="2450237" y="2086331"/>
            <a:ext cx="604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Р1 - главна клауза;</a:t>
            </a:r>
          </a:p>
          <a:p>
            <a:r>
              <a:rPr lang="sr-Cyrl-RS" dirty="0"/>
              <a:t>Р2 – релативна рестриктивна клауза с </a:t>
            </a:r>
            <a:r>
              <a:rPr lang="sr-Cyrl-RS" dirty="0" err="1"/>
              <a:t>мјесним</a:t>
            </a:r>
            <a:r>
              <a:rPr lang="sr-Cyrl-RS" dirty="0"/>
              <a:t> значењем</a:t>
            </a:r>
          </a:p>
        </p:txBody>
      </p:sp>
      <p:sp>
        <p:nvSpPr>
          <p:cNvPr id="12" name="Оквир за текст 11">
            <a:extLst>
              <a:ext uri="{FF2B5EF4-FFF2-40B4-BE49-F238E27FC236}">
                <a16:creationId xmlns:a16="http://schemas.microsoft.com/office/drawing/2014/main" id="{534C9413-81C2-45C0-AF16-502A7DBA6EAE}"/>
              </a:ext>
            </a:extLst>
          </p:cNvPr>
          <p:cNvSpPr txBox="1"/>
          <p:nvPr/>
        </p:nvSpPr>
        <p:spPr>
          <a:xfrm>
            <a:off x="778598" y="3471326"/>
            <a:ext cx="100317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Р1</a:t>
            </a:r>
            <a:r>
              <a:rPr lang="sr-Cyrl-RS" dirty="0"/>
              <a:t> </a:t>
            </a:r>
          </a:p>
          <a:p>
            <a:r>
              <a:rPr lang="sr-Cyrl-RS" b="1" i="1" dirty="0"/>
              <a:t>у собу</a:t>
            </a:r>
            <a:r>
              <a:rPr lang="sr-Cyrl-RS" dirty="0"/>
              <a:t>-адвербијална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b="1" i="1" dirty="0"/>
              <a:t>не допире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b="1" i="1" dirty="0"/>
              <a:t>ни оскудица ни сива чамотиња претпролећног времена </a:t>
            </a:r>
            <a:r>
              <a:rPr lang="sr-Cyrl-RS" dirty="0"/>
              <a:t>– напоредна синтагма у функцији граматичког субјекта;</a:t>
            </a:r>
          </a:p>
          <a:p>
            <a:r>
              <a:rPr lang="sr-Cyrl-RS" b="1" i="1" dirty="0"/>
              <a:t>оскудица и чамотиња</a:t>
            </a:r>
            <a:r>
              <a:rPr lang="sr-Cyrl-RS" b="1" dirty="0"/>
              <a:t> </a:t>
            </a:r>
            <a:r>
              <a:rPr lang="sr-Cyrl-RS" dirty="0"/>
              <a:t>су управни чланови синтагме;</a:t>
            </a:r>
          </a:p>
          <a:p>
            <a:r>
              <a:rPr lang="sr-Cyrl-RS" i="1" dirty="0"/>
              <a:t>сива </a:t>
            </a:r>
            <a:r>
              <a:rPr lang="sr-Cyrl-RS" dirty="0"/>
              <a:t>је конгруентни атрибут у односу на субјекат </a:t>
            </a:r>
            <a:r>
              <a:rPr lang="sr-Cyrl-RS" i="1" dirty="0" err="1"/>
              <a:t>чамотиња</a:t>
            </a:r>
            <a:r>
              <a:rPr lang="sr-Cyrl-RS" dirty="0" err="1"/>
              <a:t>;а</a:t>
            </a:r>
            <a:r>
              <a:rPr lang="sr-Cyrl-RS" dirty="0"/>
              <a:t> синтагма претпролећног времена  представља </a:t>
            </a:r>
            <a:r>
              <a:rPr lang="sr-Cyrl-RS" dirty="0" err="1"/>
              <a:t>неконгруентни</a:t>
            </a:r>
            <a:r>
              <a:rPr lang="sr-Cyrl-RS" dirty="0"/>
              <a:t> атрибут у односу на субјекат чамотиња; </a:t>
            </a:r>
            <a:r>
              <a:rPr lang="sr-Cyrl-RS" i="1" dirty="0"/>
              <a:t>претпролећног</a:t>
            </a:r>
            <a:r>
              <a:rPr lang="sr-Cyrl-RS" dirty="0"/>
              <a:t> представља конгруентни атрибут у односу на управни члан синтагме </a:t>
            </a:r>
            <a:r>
              <a:rPr lang="sr-Cyrl-RS" i="1" dirty="0"/>
              <a:t>времена</a:t>
            </a:r>
            <a:r>
              <a:rPr lang="sr-Cyrl-RS" dirty="0"/>
              <a:t>; прво </a:t>
            </a:r>
            <a:r>
              <a:rPr lang="sr-Cyrl-RS" b="1" i="1" dirty="0"/>
              <a:t>ни</a:t>
            </a:r>
            <a:r>
              <a:rPr lang="sr-Cyrl-RS" dirty="0"/>
              <a:t> је </a:t>
            </a:r>
            <a:r>
              <a:rPr lang="sr-Cyrl-RS" dirty="0" err="1"/>
              <a:t>градуативна</a:t>
            </a:r>
            <a:r>
              <a:rPr lang="sr-Cyrl-RS" dirty="0"/>
              <a:t> партикула, а друго </a:t>
            </a:r>
            <a:r>
              <a:rPr lang="sr-Cyrl-RS" b="1" i="1" dirty="0"/>
              <a:t>ни</a:t>
            </a:r>
            <a:r>
              <a:rPr lang="sr-Cyrl-RS" dirty="0"/>
              <a:t> је синтагматски везник;</a:t>
            </a:r>
          </a:p>
          <a:p>
            <a:endParaRPr lang="sr-Cyrl-RS" dirty="0"/>
          </a:p>
          <a:p>
            <a:endParaRPr lang="sr-Cyrl-RS" i="1" dirty="0"/>
          </a:p>
          <a:p>
            <a:endParaRPr lang="sr-Cyrl-RS" dirty="0"/>
          </a:p>
        </p:txBody>
      </p:sp>
      <p:sp>
        <p:nvSpPr>
          <p:cNvPr id="13" name="Стрелица: надесно 12">
            <a:extLst>
              <a:ext uri="{FF2B5EF4-FFF2-40B4-BE49-F238E27FC236}">
                <a16:creationId xmlns:a16="http://schemas.microsoft.com/office/drawing/2014/main" id="{914A8DDF-1DFC-4104-A967-759C31008751}"/>
              </a:ext>
            </a:extLst>
          </p:cNvPr>
          <p:cNvSpPr/>
          <p:nvPr/>
        </p:nvSpPr>
        <p:spPr>
          <a:xfrm>
            <a:off x="10514441" y="6223828"/>
            <a:ext cx="898961" cy="221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1706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52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95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3000"/>
                            </p:stCondLst>
                            <p:childTnLst>
                              <p:par>
                                <p:cTn id="15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animBg="1"/>
      <p:bldP spid="7" grpId="0" animBg="1"/>
      <p:bldP spid="11" grpId="0" build="p"/>
      <p:bldP spid="12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C8BF5E62-4D5B-43A2-8499-AF4C6C7F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5299D261-495F-457D-AFE8-AF9421AF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9DC24B56-FCB1-4A38-8095-EEAD42125FEC}"/>
              </a:ext>
            </a:extLst>
          </p:cNvPr>
          <p:cNvSpPr txBox="1"/>
          <p:nvPr/>
        </p:nvSpPr>
        <p:spPr>
          <a:xfrm>
            <a:off x="528219" y="513631"/>
            <a:ext cx="103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Р2 </a:t>
            </a:r>
            <a:endParaRPr lang="sr-Cyrl-RS" dirty="0"/>
          </a:p>
          <a:p>
            <a:r>
              <a:rPr lang="sr-Cyrl-RS" dirty="0"/>
              <a:t>у којој – везник/адвербијална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седи – прости глаголски предикат;</a:t>
            </a:r>
          </a:p>
          <a:p>
            <a:r>
              <a:rPr lang="sr-Cyrl-RS" dirty="0"/>
              <a:t>газда Јеврем – синтагма у функцији граматичког субјекта; Јеврем – управни члан синтагме;</a:t>
            </a:r>
          </a:p>
          <a:p>
            <a:r>
              <a:rPr lang="sr-Cyrl-RS" dirty="0"/>
              <a:t>газда – </a:t>
            </a:r>
            <a:r>
              <a:rPr lang="sr-Cyrl-RS" dirty="0" err="1"/>
              <a:t>атрибутив</a:t>
            </a:r>
            <a:r>
              <a:rPr lang="sr-Cyrl-RS" dirty="0"/>
              <a:t> уз субјекат.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4C20BA4D-9CCF-449E-8E1E-61E8F0236596}"/>
              </a:ext>
            </a:extLst>
          </p:cNvPr>
          <p:cNvSpPr txBox="1"/>
          <p:nvPr/>
        </p:nvSpPr>
        <p:spPr>
          <a:xfrm>
            <a:off x="612560" y="2131759"/>
            <a:ext cx="11185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 је потпуно смирен и опуштен, 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јер је већ веровао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је спасен 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 ће живети!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                                                                                                                                   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Б.Шћепановић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Уста пуна земље)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A241E581-14C4-44E5-AD9F-360F66525297}"/>
              </a:ext>
            </a:extLst>
          </p:cNvPr>
          <p:cNvSpPr/>
          <p:nvPr/>
        </p:nvSpPr>
        <p:spPr>
          <a:xfrm>
            <a:off x="1935332" y="3577701"/>
            <a:ext cx="630315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4EC444BB-4A29-4AEF-9040-FF43BE5D2474}"/>
              </a:ext>
            </a:extLst>
          </p:cNvPr>
          <p:cNvSpPr/>
          <p:nvPr/>
        </p:nvSpPr>
        <p:spPr>
          <a:xfrm>
            <a:off x="1935331" y="4503697"/>
            <a:ext cx="630315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631F72A7-8372-4DCA-8A81-3C9A5B10E1CD}"/>
              </a:ext>
            </a:extLst>
          </p:cNvPr>
          <p:cNvSpPr/>
          <p:nvPr/>
        </p:nvSpPr>
        <p:spPr>
          <a:xfrm>
            <a:off x="1429305" y="5503573"/>
            <a:ext cx="630314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9" name="Елипса 8">
            <a:extLst>
              <a:ext uri="{FF2B5EF4-FFF2-40B4-BE49-F238E27FC236}">
                <a16:creationId xmlns:a16="http://schemas.microsoft.com/office/drawing/2014/main" id="{17B0825C-25BA-417E-A28A-F1A388078446}"/>
              </a:ext>
            </a:extLst>
          </p:cNvPr>
          <p:cNvSpPr/>
          <p:nvPr/>
        </p:nvSpPr>
        <p:spPr>
          <a:xfrm>
            <a:off x="2681056" y="5514669"/>
            <a:ext cx="630314" cy="483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11" name="Права линија спајања 10">
            <a:extLst>
              <a:ext uri="{FF2B5EF4-FFF2-40B4-BE49-F238E27FC236}">
                <a16:creationId xmlns:a16="http://schemas.microsoft.com/office/drawing/2014/main" id="{9A6204F3-7B8A-41F0-ADF3-2999FD2DE631}"/>
              </a:ext>
            </a:extLst>
          </p:cNvPr>
          <p:cNvCxnSpPr>
            <a:stCxn id="6" idx="4"/>
            <a:endCxn id="7" idx="0"/>
          </p:cNvCxnSpPr>
          <p:nvPr/>
        </p:nvCxnSpPr>
        <p:spPr>
          <a:xfrm flipH="1">
            <a:off x="2250489" y="4083728"/>
            <a:ext cx="1" cy="419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12">
            <a:extLst>
              <a:ext uri="{FF2B5EF4-FFF2-40B4-BE49-F238E27FC236}">
                <a16:creationId xmlns:a16="http://schemas.microsoft.com/office/drawing/2014/main" id="{6DB84D72-F4C7-4C8D-AADE-20939CCDE86D}"/>
              </a:ext>
            </a:extLst>
          </p:cNvPr>
          <p:cNvCxnSpPr>
            <a:cxnSpLocks/>
          </p:cNvCxnSpPr>
          <p:nvPr/>
        </p:nvCxnSpPr>
        <p:spPr>
          <a:xfrm flipH="1">
            <a:off x="1864311" y="5009724"/>
            <a:ext cx="244135" cy="50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а линија спајања 14">
            <a:extLst>
              <a:ext uri="{FF2B5EF4-FFF2-40B4-BE49-F238E27FC236}">
                <a16:creationId xmlns:a16="http://schemas.microsoft.com/office/drawing/2014/main" id="{AFE7079D-6E1F-4ECE-9C0E-949B3832D8EC}"/>
              </a:ext>
            </a:extLst>
          </p:cNvPr>
          <p:cNvCxnSpPr>
            <a:stCxn id="7" idx="5"/>
            <a:endCxn id="9" idx="0"/>
          </p:cNvCxnSpPr>
          <p:nvPr/>
        </p:nvCxnSpPr>
        <p:spPr>
          <a:xfrm>
            <a:off x="2473339" y="4935618"/>
            <a:ext cx="522874" cy="57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18">
            <a:extLst>
              <a:ext uri="{FF2B5EF4-FFF2-40B4-BE49-F238E27FC236}">
                <a16:creationId xmlns:a16="http://schemas.microsoft.com/office/drawing/2014/main" id="{F3800DFC-79D2-401F-BEFB-380D96166155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2059619" y="5756586"/>
            <a:ext cx="6214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квир за текст 19">
            <a:extLst>
              <a:ext uri="{FF2B5EF4-FFF2-40B4-BE49-F238E27FC236}">
                <a16:creationId xmlns:a16="http://schemas.microsoft.com/office/drawing/2014/main" id="{BE3B1BF6-B2B5-4D22-8822-82BAEC984470}"/>
              </a:ext>
            </a:extLst>
          </p:cNvPr>
          <p:cNvSpPr txBox="1"/>
          <p:nvPr/>
        </p:nvSpPr>
        <p:spPr>
          <a:xfrm>
            <a:off x="3653160" y="3312609"/>
            <a:ext cx="3710861" cy="20313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– главна клауза;</a:t>
            </a:r>
          </a:p>
          <a:p>
            <a:r>
              <a:rPr lang="sr-Cyrl-RS" dirty="0"/>
              <a:t>Р2 – узрочна клауза, зависи од Р1</a:t>
            </a:r>
          </a:p>
          <a:p>
            <a:r>
              <a:rPr lang="sr-Cyrl-RS" dirty="0"/>
              <a:t>Р3- објекатска изрична клауза, зависи од Р2</a:t>
            </a:r>
          </a:p>
          <a:p>
            <a:r>
              <a:rPr lang="sr-Cyrl-RS" dirty="0"/>
              <a:t>Р4 – објекатска изрична клауза, зависи од Р2, у саставном односу са Р3.</a:t>
            </a:r>
          </a:p>
        </p:txBody>
      </p:sp>
      <p:sp>
        <p:nvSpPr>
          <p:cNvPr id="21" name="Оквир за текст 20">
            <a:extLst>
              <a:ext uri="{FF2B5EF4-FFF2-40B4-BE49-F238E27FC236}">
                <a16:creationId xmlns:a16="http://schemas.microsoft.com/office/drawing/2014/main" id="{7C83E8D1-04EA-4C39-9E12-349570284BB7}"/>
              </a:ext>
            </a:extLst>
          </p:cNvPr>
          <p:cNvSpPr txBox="1"/>
          <p:nvPr/>
        </p:nvSpPr>
        <p:spPr>
          <a:xfrm>
            <a:off x="7364022" y="3155568"/>
            <a:ext cx="4265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  </a:t>
            </a:r>
          </a:p>
          <a:p>
            <a:r>
              <a:rPr lang="sr-Cyrl-RS" b="1" i="1" dirty="0"/>
              <a:t>био је потпуно смирен и опуштен </a:t>
            </a:r>
            <a:r>
              <a:rPr lang="sr-Cyrl-RS" dirty="0"/>
              <a:t>– именски додатак;</a:t>
            </a:r>
          </a:p>
          <a:p>
            <a:r>
              <a:rPr lang="sr-Cyrl-RS" b="1" i="1" dirty="0"/>
              <a:t>потпуно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, која се односи на </a:t>
            </a:r>
            <a:r>
              <a:rPr lang="sr-Cyrl-RS" dirty="0" err="1"/>
              <a:t>придјевске</a:t>
            </a:r>
            <a:r>
              <a:rPr lang="sr-Cyrl-RS" dirty="0"/>
              <a:t> </a:t>
            </a:r>
            <a:r>
              <a:rPr lang="sr-Cyrl-RS" dirty="0" err="1"/>
              <a:t>ријечи</a:t>
            </a:r>
            <a:r>
              <a:rPr lang="sr-Cyrl-RS" dirty="0"/>
              <a:t> у позицији </a:t>
            </a:r>
            <a:r>
              <a:rPr lang="sr-Cyrl-RS" dirty="0" err="1"/>
              <a:t>предикатива</a:t>
            </a:r>
            <a:r>
              <a:rPr lang="sr-Cyrl-RS" dirty="0"/>
              <a:t>.</a:t>
            </a:r>
          </a:p>
          <a:p>
            <a:r>
              <a:rPr lang="sr-Cyrl-RS" dirty="0"/>
              <a:t>Р2 </a:t>
            </a:r>
          </a:p>
          <a:p>
            <a:r>
              <a:rPr lang="sr-Cyrl-RS" dirty="0"/>
              <a:t> </a:t>
            </a:r>
            <a:r>
              <a:rPr lang="sr-Cyrl-RS" b="1" i="1" dirty="0"/>
              <a:t>је </a:t>
            </a:r>
            <a:r>
              <a:rPr lang="sr-Cyrl-RS" b="1" i="1" dirty="0" err="1"/>
              <a:t>вјеровао</a:t>
            </a:r>
            <a:r>
              <a:rPr lang="sr-Cyrl-RS" b="1" i="1" dirty="0"/>
              <a:t> </a:t>
            </a:r>
            <a:r>
              <a:rPr lang="sr-Cyrl-RS" dirty="0"/>
              <a:t>– прости гл. предикат;</a:t>
            </a:r>
          </a:p>
          <a:p>
            <a:r>
              <a:rPr lang="sr-Cyrl-RS" dirty="0"/>
              <a:t>Р3</a:t>
            </a:r>
          </a:p>
          <a:p>
            <a:r>
              <a:rPr lang="sr-Cyrl-RS" b="1" i="1" dirty="0"/>
              <a:t>је спасен </a:t>
            </a:r>
            <a:r>
              <a:rPr lang="sr-Cyrl-RS" dirty="0"/>
              <a:t>– прости </a:t>
            </a:r>
            <a:r>
              <a:rPr lang="sr-Cyrl-RS" dirty="0" err="1"/>
              <a:t>гл.предикат</a:t>
            </a:r>
            <a:r>
              <a:rPr lang="sr-Cyrl-RS" dirty="0"/>
              <a:t>;</a:t>
            </a:r>
          </a:p>
          <a:p>
            <a:r>
              <a:rPr lang="sr-Cyrl-RS" dirty="0"/>
              <a:t>Р4</a:t>
            </a:r>
          </a:p>
          <a:p>
            <a:r>
              <a:rPr lang="sr-Cyrl-RS" b="1" i="1" dirty="0"/>
              <a:t>ће живети </a:t>
            </a:r>
            <a:r>
              <a:rPr lang="sr-Cyrl-RS" dirty="0"/>
              <a:t>– прости глаголски предикат.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022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5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9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55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8500"/>
                            </p:stCondLst>
                            <p:childTnLst>
                              <p:par>
                                <p:cTn id="21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500"/>
                            </p:stCondLst>
                            <p:childTnLst>
                              <p:par>
                                <p:cTn id="22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2500"/>
                            </p:stCondLst>
                            <p:childTnLst>
                              <p:par>
                                <p:cTn id="22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4500"/>
                            </p:stCondLst>
                            <p:childTnLst>
                              <p:par>
                                <p:cTn id="23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 animBg="1"/>
      <p:bldP spid="8" grpId="0" animBg="1"/>
      <p:bldP spid="9" grpId="0" animBg="1"/>
      <p:bldP spid="20" grpId="0" build="p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4A6FBC46-55CA-435B-9E09-069712AD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F31704A4-B596-4247-8622-2F8CF5FD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20934C54-48FE-42E8-B73F-8B74E83219D9}"/>
              </a:ext>
            </a:extLst>
          </p:cNvPr>
          <p:cNvSpPr txBox="1"/>
          <p:nvPr/>
        </p:nvSpPr>
        <p:spPr>
          <a:xfrm>
            <a:off x="727969" y="701336"/>
            <a:ext cx="1103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Даниел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Атијас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отишао,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ја сам остао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гушим у осећањима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sr-Cyrl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која сам одавно престао да верујем.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 Албахари, Светски путник)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4718056A-F837-4F4D-B72D-51CF8BADD43A}"/>
              </a:ext>
            </a:extLst>
          </p:cNvPr>
          <p:cNvSpPr/>
          <p:nvPr/>
        </p:nvSpPr>
        <p:spPr>
          <a:xfrm>
            <a:off x="3031724" y="1890084"/>
            <a:ext cx="7862780" cy="1092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и Р2 су у супротном односу, главне клаузе;</a:t>
            </a:r>
          </a:p>
          <a:p>
            <a:pPr algn="ctr"/>
            <a:r>
              <a:rPr lang="sr-Cyrl-RS" dirty="0"/>
              <a:t>Р3  </a:t>
            </a:r>
            <a:r>
              <a:rPr lang="sr-Cyrl-RS" dirty="0" err="1"/>
              <a:t>псеудофинална</a:t>
            </a:r>
            <a:r>
              <a:rPr lang="sr-Cyrl-RS" dirty="0"/>
              <a:t> клауза, зависи од Р2;</a:t>
            </a:r>
          </a:p>
          <a:p>
            <a:pPr algn="ctr"/>
            <a:r>
              <a:rPr lang="sr-Cyrl-RS" dirty="0"/>
              <a:t>Р4 – релативна рестриктивна клауза с општим значењем, зависи од Р3;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FBE4DD47-027E-4149-BA6A-E6EA3D459238}"/>
              </a:ext>
            </a:extLst>
          </p:cNvPr>
          <p:cNvSpPr/>
          <p:nvPr/>
        </p:nvSpPr>
        <p:spPr>
          <a:xfrm>
            <a:off x="985421" y="2210540"/>
            <a:ext cx="674703" cy="603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BCBC3E1-9D7D-4B3D-B9C0-EFBABDD5A903}"/>
              </a:ext>
            </a:extLst>
          </p:cNvPr>
          <p:cNvSpPr/>
          <p:nvPr/>
        </p:nvSpPr>
        <p:spPr>
          <a:xfrm>
            <a:off x="1979720" y="2210540"/>
            <a:ext cx="674703" cy="603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FC88123D-66B2-45AB-A079-521B18BEB39F}"/>
              </a:ext>
            </a:extLst>
          </p:cNvPr>
          <p:cNvSpPr/>
          <p:nvPr/>
        </p:nvSpPr>
        <p:spPr>
          <a:xfrm>
            <a:off x="1997475" y="3160451"/>
            <a:ext cx="674703" cy="60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9" name="Елипса 8">
            <a:extLst>
              <a:ext uri="{FF2B5EF4-FFF2-40B4-BE49-F238E27FC236}">
                <a16:creationId xmlns:a16="http://schemas.microsoft.com/office/drawing/2014/main" id="{9883294F-1AC1-452A-8228-A01AA7EBAD07}"/>
              </a:ext>
            </a:extLst>
          </p:cNvPr>
          <p:cNvSpPr/>
          <p:nvPr/>
        </p:nvSpPr>
        <p:spPr>
          <a:xfrm>
            <a:off x="1979720" y="4110363"/>
            <a:ext cx="701336" cy="60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D204F532-4054-44C9-A090-79CEF0E02E78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1660124" y="2512381"/>
            <a:ext cx="1775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90515314-D48B-4D92-82C5-1E72418AB882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837678" y="2512381"/>
            <a:ext cx="142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а линија спајања 16">
            <a:extLst>
              <a:ext uri="{FF2B5EF4-FFF2-40B4-BE49-F238E27FC236}">
                <a16:creationId xmlns:a16="http://schemas.microsoft.com/office/drawing/2014/main" id="{5042323B-E762-4D67-82F8-5E290BB3E34D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2307533" y="2814221"/>
            <a:ext cx="9539" cy="30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а линија спајања 20">
            <a:extLst>
              <a:ext uri="{FF2B5EF4-FFF2-40B4-BE49-F238E27FC236}">
                <a16:creationId xmlns:a16="http://schemas.microsoft.com/office/drawing/2014/main" id="{44862661-1A60-4326-B015-B2A6BB85BF75}"/>
              </a:ext>
            </a:extLst>
          </p:cNvPr>
          <p:cNvCxnSpPr>
            <a:stCxn id="8" idx="4"/>
            <a:endCxn id="9" idx="0"/>
          </p:cNvCxnSpPr>
          <p:nvPr/>
        </p:nvCxnSpPr>
        <p:spPr>
          <a:xfrm flipH="1">
            <a:off x="2330388" y="3764133"/>
            <a:ext cx="4439" cy="3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квир за текст 22">
            <a:extLst>
              <a:ext uri="{FF2B5EF4-FFF2-40B4-BE49-F238E27FC236}">
                <a16:creationId xmlns:a16="http://schemas.microsoft.com/office/drawing/2014/main" id="{40B73B0E-A0F0-4026-A9CA-8F2CFF750909}"/>
              </a:ext>
            </a:extLst>
          </p:cNvPr>
          <p:cNvSpPr txBox="1"/>
          <p:nvPr/>
        </p:nvSpPr>
        <p:spPr>
          <a:xfrm>
            <a:off x="3008869" y="2982897"/>
            <a:ext cx="86335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 err="1"/>
              <a:t>Даниел</a:t>
            </a:r>
            <a:r>
              <a:rPr lang="sr-Cyrl-RS" i="1" dirty="0"/>
              <a:t> </a:t>
            </a:r>
            <a:r>
              <a:rPr lang="sr-Cyrl-RS" i="1" dirty="0" err="1"/>
              <a:t>Атијас</a:t>
            </a:r>
            <a:r>
              <a:rPr lang="sr-Cyrl-RS" i="1" dirty="0"/>
              <a:t> </a:t>
            </a:r>
            <a:r>
              <a:rPr lang="sr-Cyrl-RS" dirty="0"/>
              <a:t>– граматички субјекат; </a:t>
            </a:r>
          </a:p>
          <a:p>
            <a:r>
              <a:rPr lang="sr-Cyrl-RS" i="1" dirty="0"/>
              <a:t>је отишао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ја</a:t>
            </a:r>
            <a:r>
              <a:rPr lang="sr-Cyrl-RS" dirty="0"/>
              <a:t> – граматички субјекат;</a:t>
            </a:r>
          </a:p>
          <a:p>
            <a:r>
              <a:rPr lang="sr-Cyrl-RS" i="1" dirty="0"/>
              <a:t>сам остао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се гушим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у осећањима </a:t>
            </a:r>
            <a:r>
              <a:rPr lang="sr-Cyrl-RS" dirty="0"/>
              <a:t>– адвербијална одредба за узрок;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у која </a:t>
            </a:r>
            <a:r>
              <a:rPr lang="sr-Cyrl-RS" dirty="0"/>
              <a:t>– везник/даљи објекат;</a:t>
            </a:r>
          </a:p>
          <a:p>
            <a:r>
              <a:rPr lang="sr-Cyrl-RS" i="1" dirty="0"/>
              <a:t>сам престао да </a:t>
            </a:r>
            <a:r>
              <a:rPr lang="sr-Cyrl-RS" i="1" dirty="0" err="1"/>
              <a:t>вјерујем</a:t>
            </a:r>
            <a:r>
              <a:rPr lang="sr-Cyrl-RS" dirty="0"/>
              <a:t> – сложени глаголски предикат;</a:t>
            </a:r>
          </a:p>
          <a:p>
            <a:r>
              <a:rPr lang="sr-Cyrl-RS" i="1" dirty="0"/>
              <a:t>одавно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.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6819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4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5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2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2500"/>
                            </p:stCondLst>
                            <p:childTnLst>
                              <p:par>
                                <p:cTn id="26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4500"/>
                            </p:stCondLst>
                            <p:childTnLst>
                              <p:par>
                                <p:cTn id="2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66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8500"/>
                            </p:stCondLst>
                            <p:childTnLst>
                              <p:par>
                                <p:cTn id="28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70500"/>
                            </p:stCondLst>
                            <p:childTnLst>
                              <p:par>
                                <p:cTn id="29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72500"/>
                            </p:stCondLst>
                            <p:childTnLst>
                              <p:par>
                                <p:cTn id="29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450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animBg="1"/>
      <p:bldP spid="7" grpId="0" animBg="1"/>
      <p:bldP spid="8" grpId="0" animBg="1"/>
      <p:bldP spid="9" grpId="0" animBg="1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66B5FF0D-60F2-4A74-9A6E-954BE451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9A81B197-2A43-428D-8E2B-02038396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7E479E2F-6245-43D5-B77F-9AED5D62A24E}"/>
              </a:ext>
            </a:extLst>
          </p:cNvPr>
          <p:cNvSpPr txBox="1"/>
          <p:nvPr/>
        </p:nvSpPr>
        <p:spPr>
          <a:xfrm>
            <a:off x="843379" y="488272"/>
            <a:ext cx="93570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4</a:t>
            </a:r>
            <a:r>
              <a:rPr lang="sr-Latn-RS" sz="2000" b="1" dirty="0"/>
              <a:t>. </a:t>
            </a:r>
            <a:r>
              <a:rPr lang="sr-Cyrl-RS" sz="2000" b="1" dirty="0"/>
              <a:t>Да смо на његовом лицу могли открити радозналост или страх или бол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– можда би нам било мање неугодно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да му приђемо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.                                                   </a:t>
            </a:r>
          </a:p>
          <a:p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Б.Шћепановић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Уста пуна земље)</a:t>
            </a:r>
            <a:r>
              <a:rPr lang="sr-Cyrl-RS" b="1" dirty="0"/>
              <a:t>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3AB5623D-06CF-4889-90EF-1DA6C3424425}"/>
              </a:ext>
            </a:extLst>
          </p:cNvPr>
          <p:cNvSpPr/>
          <p:nvPr/>
        </p:nvSpPr>
        <p:spPr>
          <a:xfrm>
            <a:off x="1349405" y="1500326"/>
            <a:ext cx="656947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2229404E-34CD-4AAE-9833-2B310E2E9D5F}"/>
              </a:ext>
            </a:extLst>
          </p:cNvPr>
          <p:cNvSpPr/>
          <p:nvPr/>
        </p:nvSpPr>
        <p:spPr>
          <a:xfrm>
            <a:off x="692459" y="2295360"/>
            <a:ext cx="656947" cy="536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D4AF76C5-2428-4FA0-8A8E-964BB8E74B6B}"/>
              </a:ext>
            </a:extLst>
          </p:cNvPr>
          <p:cNvSpPr/>
          <p:nvPr/>
        </p:nvSpPr>
        <p:spPr>
          <a:xfrm>
            <a:off x="1925794" y="2325950"/>
            <a:ext cx="656948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9" name="Права линија спајања 8">
            <a:extLst>
              <a:ext uri="{FF2B5EF4-FFF2-40B4-BE49-F238E27FC236}">
                <a16:creationId xmlns:a16="http://schemas.microsoft.com/office/drawing/2014/main" id="{C9608A16-6EC8-4FFC-B4FF-C466A14984AA}"/>
              </a:ext>
            </a:extLst>
          </p:cNvPr>
          <p:cNvCxnSpPr>
            <a:stCxn id="5" idx="3"/>
          </p:cNvCxnSpPr>
          <p:nvPr/>
        </p:nvCxnSpPr>
        <p:spPr>
          <a:xfrm flipH="1">
            <a:off x="1142996" y="1932247"/>
            <a:ext cx="302617" cy="36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а линија спајања 10">
            <a:extLst>
              <a:ext uri="{FF2B5EF4-FFF2-40B4-BE49-F238E27FC236}">
                <a16:creationId xmlns:a16="http://schemas.microsoft.com/office/drawing/2014/main" id="{4034BAB3-69C6-49AB-9E8C-C5EC76A3AA17}"/>
              </a:ext>
            </a:extLst>
          </p:cNvPr>
          <p:cNvCxnSpPr>
            <a:stCxn id="5" idx="5"/>
          </p:cNvCxnSpPr>
          <p:nvPr/>
        </p:nvCxnSpPr>
        <p:spPr>
          <a:xfrm>
            <a:off x="1910144" y="1932247"/>
            <a:ext cx="282640" cy="39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оугаоник: са заобљеним угловима 11">
            <a:extLst>
              <a:ext uri="{FF2B5EF4-FFF2-40B4-BE49-F238E27FC236}">
                <a16:creationId xmlns:a16="http://schemas.microsoft.com/office/drawing/2014/main" id="{1D20BCF7-05EC-4CDC-B68C-8D92CD01F6FB}"/>
              </a:ext>
            </a:extLst>
          </p:cNvPr>
          <p:cNvSpPr/>
          <p:nvPr/>
        </p:nvSpPr>
        <p:spPr>
          <a:xfrm>
            <a:off x="3266982" y="1384917"/>
            <a:ext cx="7128769" cy="1118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  - главна клауза;</a:t>
            </a:r>
          </a:p>
          <a:p>
            <a:pPr algn="ctr"/>
            <a:r>
              <a:rPr lang="sr-Cyrl-RS" dirty="0"/>
              <a:t>Р1- условна клауза(иреална), зависи од Р2;</a:t>
            </a:r>
          </a:p>
          <a:p>
            <a:pPr algn="ctr"/>
            <a:r>
              <a:rPr lang="sr-Cyrl-RS" dirty="0"/>
              <a:t>Р3 – </a:t>
            </a:r>
            <a:r>
              <a:rPr lang="sr-Cyrl-RS" dirty="0" err="1"/>
              <a:t>субјекатска</a:t>
            </a:r>
            <a:r>
              <a:rPr lang="sr-Cyrl-RS" dirty="0"/>
              <a:t> изрична клауза, зависи од Р2;</a:t>
            </a:r>
          </a:p>
          <a:p>
            <a:pPr algn="ctr"/>
            <a:endParaRPr lang="sr-Cyrl-RS" dirty="0"/>
          </a:p>
        </p:txBody>
      </p:sp>
      <p:sp>
        <p:nvSpPr>
          <p:cNvPr id="13" name="Оквир за текст 12">
            <a:extLst>
              <a:ext uri="{FF2B5EF4-FFF2-40B4-BE49-F238E27FC236}">
                <a16:creationId xmlns:a16="http://schemas.microsoft.com/office/drawing/2014/main" id="{AB70779D-20C4-4AB6-87F8-5086EAC04CB5}"/>
              </a:ext>
            </a:extLst>
          </p:cNvPr>
          <p:cNvSpPr txBox="1"/>
          <p:nvPr/>
        </p:nvSpPr>
        <p:spPr>
          <a:xfrm>
            <a:off x="3120660" y="2610683"/>
            <a:ext cx="8717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смо могли открити </a:t>
            </a:r>
            <a:r>
              <a:rPr lang="sr-Cyrl-RS" dirty="0"/>
              <a:t>– сложени глаголски предикат;</a:t>
            </a:r>
          </a:p>
          <a:p>
            <a:r>
              <a:rPr lang="sr-Cyrl-RS" i="1" dirty="0"/>
              <a:t>на његовом лицу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 </a:t>
            </a:r>
          </a:p>
          <a:p>
            <a:r>
              <a:rPr lang="sr-Cyrl-RS" i="1" dirty="0"/>
              <a:t>његовом</a:t>
            </a:r>
            <a:r>
              <a:rPr lang="sr-Cyrl-RS" dirty="0"/>
              <a:t> – конгруентни атрибут у односу на управни члан синтагме (</a:t>
            </a:r>
            <a:r>
              <a:rPr lang="sr-Cyrl-RS" i="1" dirty="0"/>
              <a:t>на) лицу</a:t>
            </a:r>
            <a:r>
              <a:rPr lang="sr-Cyrl-RS" dirty="0"/>
              <a:t>;</a:t>
            </a:r>
          </a:p>
          <a:p>
            <a:r>
              <a:rPr lang="sr-Cyrl-RS" i="1" dirty="0"/>
              <a:t>радозналост или страх или бол </a:t>
            </a:r>
            <a:r>
              <a:rPr lang="sr-Cyrl-RS" dirty="0"/>
              <a:t>– напоредна синтагма у функцији ближег објекта.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можда</a:t>
            </a:r>
            <a:r>
              <a:rPr lang="sr-Cyrl-RS" dirty="0"/>
              <a:t> – модална партикула;</a:t>
            </a:r>
          </a:p>
          <a:p>
            <a:r>
              <a:rPr lang="sr-Cyrl-RS" i="1" dirty="0"/>
              <a:t>би било мање нелагодно </a:t>
            </a:r>
            <a:r>
              <a:rPr lang="sr-Cyrl-RS" dirty="0"/>
              <a:t>– прилошки предикат; у оквиру </a:t>
            </a:r>
            <a:r>
              <a:rPr lang="sr-Cyrl-RS" dirty="0" err="1"/>
              <a:t>предикатива</a:t>
            </a:r>
            <a:r>
              <a:rPr lang="sr-Cyrl-RS" dirty="0"/>
              <a:t> мање нелагодно;</a:t>
            </a:r>
          </a:p>
          <a:p>
            <a:r>
              <a:rPr lang="sr-Cyrl-RS" i="1" dirty="0"/>
              <a:t>мање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 у односу на управни члан нелагодно;</a:t>
            </a:r>
          </a:p>
          <a:p>
            <a:r>
              <a:rPr lang="sr-Cyrl-RS" i="1" dirty="0"/>
              <a:t>нам </a:t>
            </a:r>
            <a:r>
              <a:rPr lang="sr-Cyrl-RS" dirty="0"/>
              <a:t>– логички субјекат.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приђемо</a:t>
            </a:r>
            <a:r>
              <a:rPr lang="sr-Cyrl-RS" dirty="0"/>
              <a:t> – прости глаголски предикат;</a:t>
            </a:r>
          </a:p>
          <a:p>
            <a:r>
              <a:rPr lang="sr-Cyrl-RS" i="1" dirty="0"/>
              <a:t>му</a:t>
            </a:r>
            <a:r>
              <a:rPr lang="sr-Cyrl-RS" dirty="0"/>
              <a:t> – даљи објекат.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23643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3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12" grpId="0" animBg="1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5</a:t>
            </a:r>
            <a:r>
              <a:rPr lang="sr-Latn-RS" sz="2000" b="1" dirty="0"/>
              <a:t>.</a:t>
            </a:r>
            <a:r>
              <a:rPr lang="sr-Cyrl-RS" sz="2000" b="1" dirty="0"/>
              <a:t>Да ми није толико личио на човека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који не луди тако лако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, доиста бих помислио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да је полудео.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 Албахари, Светски путник)</a:t>
            </a:r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463036" y="1553867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822956" y="240487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2103116" y="240487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822956" y="3429000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stCxn id="5" idx="3"/>
          </p:cNvCxnSpPr>
          <p:nvPr/>
        </p:nvCxnSpPr>
        <p:spPr>
          <a:xfrm flipH="1">
            <a:off x="1325880" y="2045575"/>
            <a:ext cx="230894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stCxn id="5" idx="5"/>
          </p:cNvCxnSpPr>
          <p:nvPr/>
        </p:nvCxnSpPr>
        <p:spPr>
          <a:xfrm>
            <a:off x="2009378" y="2045575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1142996" y="2980944"/>
            <a:ext cx="0" cy="44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3250711" y="1421279"/>
            <a:ext cx="4828020" cy="1417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 – главна клауза;</a:t>
            </a:r>
          </a:p>
          <a:p>
            <a:pPr algn="ctr"/>
            <a:r>
              <a:rPr lang="sr-Cyrl-RS" dirty="0"/>
              <a:t>Р1 – условна клауза (иреална), зависи од Р3;</a:t>
            </a:r>
          </a:p>
          <a:p>
            <a:pPr algn="ctr"/>
            <a:r>
              <a:rPr lang="sr-Cyrl-RS" dirty="0"/>
              <a:t>Р2 – релативна рестриктивна клауза с општим значењем, зависи од Р1;</a:t>
            </a:r>
          </a:p>
          <a:p>
            <a:pPr algn="ctr"/>
            <a:r>
              <a:rPr lang="sr-Cyrl-RS" dirty="0"/>
              <a:t>Р4 – објекатска изрична клауза,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836934" y="2763379"/>
            <a:ext cx="82936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није личио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човека </a:t>
            </a:r>
            <a:r>
              <a:rPr lang="sr-Cyrl-RS" dirty="0"/>
              <a:t>– даљи објекат;</a:t>
            </a:r>
          </a:p>
          <a:p>
            <a:r>
              <a:rPr lang="sr-Cyrl-RS" i="1" dirty="0"/>
              <a:t>ми</a:t>
            </a:r>
            <a:r>
              <a:rPr lang="sr-Cyrl-RS" dirty="0"/>
              <a:t> – даљи објекат;</a:t>
            </a:r>
          </a:p>
          <a:p>
            <a:r>
              <a:rPr lang="sr-Cyrl-RS" i="1" dirty="0"/>
              <a:t>толико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који</a:t>
            </a:r>
            <a:r>
              <a:rPr lang="sr-Cyrl-RS" dirty="0"/>
              <a:t> – везник/граматички субјекат;</a:t>
            </a:r>
          </a:p>
          <a:p>
            <a:r>
              <a:rPr lang="sr-Cyrl-RS" i="1" dirty="0"/>
              <a:t>не луди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тако лако </a:t>
            </a:r>
            <a:r>
              <a:rPr lang="sr-Cyrl-RS" dirty="0"/>
              <a:t>– синтагма у функцији адвербијалне одредбе за начин,;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бих помислио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доиста –</a:t>
            </a:r>
            <a:r>
              <a:rPr lang="sr-Cyrl-RS" dirty="0"/>
              <a:t> модална партикула;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је полудео </a:t>
            </a:r>
            <a:r>
              <a:rPr lang="sr-Cyrl-RS" dirty="0"/>
              <a:t>– прости глаголски предикат.</a:t>
            </a:r>
          </a:p>
        </p:txBody>
      </p:sp>
    </p:spTree>
    <p:extLst>
      <p:ext uri="{BB962C8B-B14F-4D97-AF65-F5344CB8AC3E}">
        <p14:creationId xmlns:p14="http://schemas.microsoft.com/office/powerpoint/2010/main" val="416611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Један шашави Француз рекао је тада и 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Британија на географским картама личи на фигуру неке старе, отмене и накинђурене даме,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која има велики шешир на глави,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а корача према мору.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049258" y="1541646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1502442" y="3555245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329458" y="347036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1369298" y="2089427"/>
            <a:ext cx="0" cy="53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1502442" y="3195948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 flipH="1">
            <a:off x="649498" y="3111584"/>
            <a:ext cx="493498" cy="35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907531" y="1199108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 – атрибутска допунска клауза, зависи од Р</a:t>
            </a:r>
            <a:r>
              <a:rPr lang="sr-Latn-RS" dirty="0"/>
              <a:t>1</a:t>
            </a:r>
            <a:r>
              <a:rPr lang="sr-Cyrl-RS" dirty="0"/>
              <a:t>;</a:t>
            </a:r>
          </a:p>
          <a:p>
            <a:pPr algn="ctr"/>
            <a:r>
              <a:rPr lang="sr-Cyrl-RS" dirty="0"/>
              <a:t>Р3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Р2;</a:t>
            </a:r>
          </a:p>
          <a:p>
            <a:pPr algn="ctr"/>
            <a:r>
              <a:rPr lang="sr-Cyrl-RS" dirty="0"/>
              <a:t>Р4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Један шашави Француз</a:t>
            </a:r>
            <a:r>
              <a:rPr lang="sr-Cyrl-RS" dirty="0"/>
              <a:t>–синтагма у функцији грам. субјекта;</a:t>
            </a:r>
          </a:p>
          <a:p>
            <a:r>
              <a:rPr lang="sr-Cyrl-RS" i="1" dirty="0"/>
              <a:t>рекао 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тада</a:t>
            </a:r>
            <a:r>
              <a:rPr lang="sr-Cyrl-RS" dirty="0"/>
              <a:t>–адвербијална одредба времена;</a:t>
            </a:r>
          </a:p>
          <a:p>
            <a:r>
              <a:rPr lang="sr-Cyrl-RS" i="1" dirty="0"/>
              <a:t>то</a:t>
            </a:r>
            <a:r>
              <a:rPr lang="sr-Cyrl-RS" dirty="0"/>
              <a:t>–ближи објекат;</a:t>
            </a:r>
          </a:p>
          <a:p>
            <a:r>
              <a:rPr lang="sr-Cyrl-RS" dirty="0"/>
              <a:t>и – </a:t>
            </a:r>
            <a:r>
              <a:rPr lang="sr-Cyrl-RS" dirty="0" err="1"/>
              <a:t>градуативна</a:t>
            </a:r>
            <a:r>
              <a:rPr lang="sr-Cyrl-RS" dirty="0"/>
              <a:t> партикула.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Британија</a:t>
            </a:r>
            <a:r>
              <a:rPr lang="sr-Cyrl-RS" dirty="0"/>
              <a:t> – граматички субјекат;</a:t>
            </a:r>
          </a:p>
          <a:p>
            <a:r>
              <a:rPr lang="sr-Cyrl-RS" i="1" dirty="0"/>
              <a:t>личи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географским картама </a:t>
            </a:r>
            <a:r>
              <a:rPr lang="sr-Cyrl-RS" dirty="0"/>
              <a:t>–синтагма у функцији адвербијалне одредбе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На фигуре неке старе, отмене и накинђурене даме – синтагма у функцији даљег објекта;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68157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15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3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5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animBg="1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Један шашави Француз рекао је тада и 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Британија на географским картама личи на фигуру неке старе, отмене и накинђурене даме,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која има велики шешир на глави,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а корача према мору.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049258" y="1541646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1502442" y="3555245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329458" y="347036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1369298" y="2089427"/>
            <a:ext cx="0" cy="53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1502442" y="3195948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 flipH="1">
            <a:off x="649498" y="3111584"/>
            <a:ext cx="493498" cy="35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 – атрибутска допунска клауза, зависи од Р</a:t>
            </a:r>
            <a:r>
              <a:rPr lang="sr-Latn-RS"/>
              <a:t>1</a:t>
            </a:r>
            <a:r>
              <a:rPr lang="sr-Cyrl-RS"/>
              <a:t>;</a:t>
            </a:r>
            <a:endParaRPr lang="sr-Cyrl-RS" dirty="0"/>
          </a:p>
          <a:p>
            <a:pPr algn="ctr"/>
            <a:r>
              <a:rPr lang="sr-Cyrl-RS" dirty="0"/>
              <a:t>Р3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Р2;</a:t>
            </a:r>
          </a:p>
          <a:p>
            <a:pPr algn="ctr"/>
            <a:r>
              <a:rPr lang="sr-Cyrl-RS" dirty="0"/>
              <a:t>Р4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која</a:t>
            </a:r>
            <a:r>
              <a:rPr lang="sr-Cyrl-RS" dirty="0"/>
              <a:t>–везник/граматички субјекат;</a:t>
            </a:r>
          </a:p>
          <a:p>
            <a:r>
              <a:rPr lang="sr-Cyrl-RS" i="1" dirty="0"/>
              <a:t>има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Велики шешир</a:t>
            </a:r>
            <a:r>
              <a:rPr lang="sr-Cyrl-RS" dirty="0"/>
              <a:t>–ближи објекат;</a:t>
            </a:r>
          </a:p>
          <a:p>
            <a:r>
              <a:rPr lang="sr-Cyrl-RS" i="1" dirty="0"/>
              <a:t>на глави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корача</a:t>
            </a:r>
            <a:r>
              <a:rPr lang="sr-Cyrl-RS" dirty="0"/>
              <a:t> – прости гл. предикат;</a:t>
            </a:r>
          </a:p>
          <a:p>
            <a:r>
              <a:rPr lang="sr-Cyrl-RS" i="1" dirty="0"/>
              <a:t>према мору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483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7.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Свесна његове камене воље, ипак сам се понекад питала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када ће је прекинути,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када ће наталожени гнев грунути,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када ће се брана пробити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</a:t>
            </a:r>
          </a:p>
          <a:p>
            <a:r>
              <a:rPr lang="sr-Cyrl-R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бујица потећи. |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28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2469686" y="1612398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82402" y="2523360"/>
            <a:ext cx="640080" cy="568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3002768" y="2575061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142522" y="2547737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 flipH="1">
            <a:off x="1502442" y="2079958"/>
            <a:ext cx="1060982" cy="443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2949913" y="2138678"/>
            <a:ext cx="197293" cy="409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</p:cNvCxnSpPr>
          <p:nvPr/>
        </p:nvCxnSpPr>
        <p:spPr>
          <a:xfrm flipH="1">
            <a:off x="2507126" y="2160179"/>
            <a:ext cx="219646" cy="428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Р2, Р3, Р4 и Р5 – објекатске </a:t>
            </a:r>
            <a:r>
              <a:rPr lang="sr-Cyrl-RS" dirty="0" err="1"/>
              <a:t>зависноупитне</a:t>
            </a:r>
            <a:r>
              <a:rPr lang="sr-Cyrl-RS" dirty="0"/>
              <a:t>  клаузе, зависе од Р1, међусобно су у зависном односу.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Сам се питала</a:t>
            </a:r>
            <a:r>
              <a:rPr lang="sr-Cyrl-RS" dirty="0"/>
              <a:t>–прости глаголски предикат;</a:t>
            </a:r>
          </a:p>
          <a:p>
            <a:r>
              <a:rPr lang="sr-Cyrl-RS" i="1" dirty="0"/>
              <a:t>понекад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свесна његове камене воље</a:t>
            </a:r>
            <a:r>
              <a:rPr lang="sr-Cyrl-RS" dirty="0"/>
              <a:t>–предикатски апозитив уз субјекат;</a:t>
            </a:r>
          </a:p>
          <a:p>
            <a:r>
              <a:rPr lang="sr-Cyrl-RS" i="1" dirty="0"/>
              <a:t>ипак</a:t>
            </a:r>
            <a:r>
              <a:rPr lang="sr-Cyrl-RS" dirty="0"/>
              <a:t>– партикула с допунским значењем;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када</a:t>
            </a:r>
            <a:r>
              <a:rPr lang="sr-Cyrl-RS" dirty="0"/>
              <a:t> – 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прекинути</a:t>
            </a:r>
            <a:r>
              <a:rPr lang="sr-Cyrl-RS" dirty="0"/>
              <a:t>– 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је – </a:t>
            </a:r>
            <a:r>
              <a:rPr lang="sr-Cyrl-RS" dirty="0"/>
              <a:t>ближи објекат.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6EC65642-A4BA-4639-98AB-B4805B2FC1A3}"/>
              </a:ext>
            </a:extLst>
          </p:cNvPr>
          <p:cNvSpPr/>
          <p:nvPr/>
        </p:nvSpPr>
        <p:spPr>
          <a:xfrm>
            <a:off x="3863014" y="2571442"/>
            <a:ext cx="640080" cy="49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/>
              <a:t>Р5</a:t>
            </a:r>
          </a:p>
        </p:txBody>
      </p:sp>
      <p:cxnSp>
        <p:nvCxnSpPr>
          <p:cNvPr id="25" name="Права линија спајања са стрелицом 24">
            <a:extLst>
              <a:ext uri="{FF2B5EF4-FFF2-40B4-BE49-F238E27FC236}">
                <a16:creationId xmlns:a16="http://schemas.microsoft.com/office/drawing/2014/main" id="{CB20322F-2FAE-4DE5-A8F3-3F918CECB86F}"/>
              </a:ext>
            </a:extLst>
          </p:cNvPr>
          <p:cNvCxnSpPr>
            <a:stCxn id="5" idx="5"/>
            <a:endCxn id="23" idx="1"/>
          </p:cNvCxnSpPr>
          <p:nvPr/>
        </p:nvCxnSpPr>
        <p:spPr>
          <a:xfrm>
            <a:off x="3016028" y="2079958"/>
            <a:ext cx="940724" cy="56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ава линија спајања 26">
            <a:extLst>
              <a:ext uri="{FF2B5EF4-FFF2-40B4-BE49-F238E27FC236}">
                <a16:creationId xmlns:a16="http://schemas.microsoft.com/office/drawing/2014/main" id="{443F2C97-20B6-4986-90CD-E70B5AAA2650}"/>
              </a:ext>
            </a:extLst>
          </p:cNvPr>
          <p:cNvCxnSpPr>
            <a:stCxn id="6" idx="6"/>
            <a:endCxn id="8" idx="2"/>
          </p:cNvCxnSpPr>
          <p:nvPr/>
        </p:nvCxnSpPr>
        <p:spPr>
          <a:xfrm>
            <a:off x="1822482" y="2807439"/>
            <a:ext cx="320040" cy="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ава линија спајања 28">
            <a:extLst>
              <a:ext uri="{FF2B5EF4-FFF2-40B4-BE49-F238E27FC236}">
                <a16:creationId xmlns:a16="http://schemas.microsoft.com/office/drawing/2014/main" id="{2611B847-18E7-43A5-85CF-6650EC67A7CC}"/>
              </a:ext>
            </a:extLst>
          </p:cNvPr>
          <p:cNvCxnSpPr>
            <a:stCxn id="8" idx="6"/>
            <a:endCxn id="7" idx="2"/>
          </p:cNvCxnSpPr>
          <p:nvPr/>
        </p:nvCxnSpPr>
        <p:spPr>
          <a:xfrm flipV="1">
            <a:off x="2782602" y="2828700"/>
            <a:ext cx="220166" cy="7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ава линија спајања 30">
            <a:extLst>
              <a:ext uri="{FF2B5EF4-FFF2-40B4-BE49-F238E27FC236}">
                <a16:creationId xmlns:a16="http://schemas.microsoft.com/office/drawing/2014/main" id="{7E98E096-ACB6-4929-B926-BA548ED0B188}"/>
              </a:ext>
            </a:extLst>
          </p:cNvPr>
          <p:cNvCxnSpPr>
            <a:stCxn id="7" idx="6"/>
            <a:endCxn id="23" idx="2"/>
          </p:cNvCxnSpPr>
          <p:nvPr/>
        </p:nvCxnSpPr>
        <p:spPr>
          <a:xfrm flipV="1">
            <a:off x="3642848" y="2818452"/>
            <a:ext cx="220166" cy="10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  <p:bldP spid="23" grpId="0" animBg="1"/>
    </p:bldLst>
  </p:timing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TM03457444[[fn=Osnova]]</Template>
  <TotalTime>441</TotalTime>
  <Words>1915</Words>
  <Application>Microsoft Office PowerPoint</Application>
  <PresentationFormat>Широки екран</PresentationFormat>
  <Paragraphs>274</Paragraphs>
  <Slides>13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Verdana</vt:lpstr>
      <vt:lpstr>Основа</vt:lpstr>
      <vt:lpstr>СИНТАКСИЧКА АНАЛИЗА-ПРИМЈЕРИ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СИНТАКСИЧКА АНАЛИЗА-ПРИМЈЕРИ</dc:title>
  <dc:creator>Sanja D</dc:creator>
  <cp:lastModifiedBy>Sanja D</cp:lastModifiedBy>
  <cp:revision>62</cp:revision>
  <dcterms:created xsi:type="dcterms:W3CDTF">2021-02-01T20:56:30Z</dcterms:created>
  <dcterms:modified xsi:type="dcterms:W3CDTF">2021-06-13T18:47:35Z</dcterms:modified>
</cp:coreProperties>
</file>