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77" r:id="rId4"/>
    <p:sldMasterId id="2147483689" r:id="rId5"/>
    <p:sldMasterId id="2147483691" r:id="rId6"/>
  </p:sldMasterIdLst>
  <p:notesMasterIdLst>
    <p:notesMasterId r:id="rId26"/>
  </p:notesMasterIdLst>
  <p:sldIdLst>
    <p:sldId id="275" r:id="rId7"/>
    <p:sldId id="256" r:id="rId8"/>
    <p:sldId id="276" r:id="rId9"/>
    <p:sldId id="277" r:id="rId10"/>
    <p:sldId id="261" r:id="rId11"/>
    <p:sldId id="278" r:id="rId12"/>
    <p:sldId id="279" r:id="rId13"/>
    <p:sldId id="280" r:id="rId14"/>
    <p:sldId id="260" r:id="rId15"/>
    <p:sldId id="281" r:id="rId16"/>
    <p:sldId id="282" r:id="rId17"/>
    <p:sldId id="267" r:id="rId18"/>
    <p:sldId id="263" r:id="rId19"/>
    <p:sldId id="284" r:id="rId20"/>
    <p:sldId id="283" r:id="rId21"/>
    <p:sldId id="285" r:id="rId22"/>
    <p:sldId id="271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FE"/>
    <a:srgbClr val="FDE7F7"/>
    <a:srgbClr val="800000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2" autoAdjust="0"/>
  </p:normalViewPr>
  <p:slideViewPr>
    <p:cSldViewPr>
      <p:cViewPr>
        <p:scale>
          <a:sx n="39" d="100"/>
          <a:sy n="39" d="100"/>
        </p:scale>
        <p:origin x="-206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113E-0B26-488F-804A-CBF1543416E5}" type="datetimeFigureOut">
              <a:rPr lang="sr-Latn-RS" smtClean="0"/>
              <a:t>20.4.2013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53466-21CA-4282-856A-4344DEF170D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i="0" baseline="0" dirty="0" smtClean="0">
              <a:solidFill>
                <a:schemeClr val="accent6"/>
              </a:solidFill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8D9DE-C62F-43F1-BAE0-AC9BA8603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94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050C-2846-4EEE-BAB9-C6A441323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75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66A1-48D3-4674-82E7-FD78920CE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47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30619-2478-4D6F-8818-993E98D5D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71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171AB2-FE6A-4240-962A-EBB5ABC8C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21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212C61-2E00-451C-AFDD-8AA701218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8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5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16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6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5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5569-7B17-4D7F-A56F-B2267E55B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09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41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75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96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75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46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9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67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BDAFB-03DE-4D33-9D67-AB545E31A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677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81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60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0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65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24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37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99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23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70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62063-7AEF-428F-9EBB-368AAAE56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6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58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28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00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76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31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62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203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55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32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6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DFD5-0D23-4E94-814E-BA27305A9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94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FC097-F2EB-4A0C-873C-0458CD156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34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33464-9303-4C3C-A2FB-522DDA679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45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9BF6-6951-4F13-B150-D71D6CC09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43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D3BEB-679C-4240-BA8A-39DAA6EFD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69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41C71A-F27B-40D6-8325-EE4F120195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A12D1B-ECAC-43BC-8896-D869663C8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DC544B4-773B-4C49-85AA-C657A60830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9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4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61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8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6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prstClr val="white"/>
                </a:solidFill>
                <a:latin typeface="Lucida Bright" pitchFamily="18" charset="0"/>
                <a:cs typeface="Consolas" pitchFamily="49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prstClr val="white"/>
                </a:solidFill>
                <a:latin typeface="Lucida Bright" pitchFamily="18" charset="0"/>
                <a:cs typeface="Consolas" pitchFamily="49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dirty="0">
                <a:solidFill>
                  <a:prstClr val="white"/>
                </a:solidFill>
                <a:latin typeface="Lucida Bright" pitchFamily="18" charset="0"/>
                <a:cs typeface="Consolas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1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sr-Cyrl-CS" sz="2800" dirty="0">
                <a:solidFill>
                  <a:srgbClr val="FFFFFF"/>
                </a:solidFill>
                <a:ea typeface="+mn-ea"/>
                <a:cs typeface="+mn-cs"/>
              </a:rPr>
              <a:t>Секте са коријеном у религијама</a:t>
            </a:r>
            <a:r>
              <a:rPr lang="sr-Latn-BA" sz="28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sr-Cyrl-CS" sz="2800" dirty="0">
                <a:solidFill>
                  <a:srgbClr val="FFFFFF"/>
                </a:solidFill>
                <a:ea typeface="+mn-ea"/>
                <a:cs typeface="+mn-cs"/>
              </a:rPr>
              <a:t>и учењима</a:t>
            </a:r>
            <a:r>
              <a:rPr lang="sr-Latn-BA" sz="28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sr-Cyrl-CS" sz="2800" dirty="0">
                <a:solidFill>
                  <a:srgbClr val="FFFFFF"/>
                </a:solidFill>
                <a:ea typeface="+mn-ea"/>
                <a:cs typeface="+mn-cs"/>
              </a:rPr>
              <a:t>Далеког Истока</a:t>
            </a:r>
            <a:r>
              <a:rPr lang="sr-Latn-BA" sz="2800" dirty="0">
                <a:solidFill>
                  <a:srgbClr val="FFFFFF"/>
                </a:solidFill>
                <a:ea typeface="+mn-ea"/>
                <a:cs typeface="+mn-cs"/>
              </a:rPr>
              <a:t> :</a:t>
            </a:r>
            <a:br>
              <a:rPr lang="sr-Latn-BA" sz="2800" dirty="0">
                <a:solidFill>
                  <a:srgbClr val="FFFFFF"/>
                </a:solidFill>
                <a:ea typeface="+mn-ea"/>
                <a:cs typeface="+mn-cs"/>
              </a:rPr>
            </a:br>
            <a:endParaRPr lang="sr-Latn-R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304640" y="4529872"/>
            <a:ext cx="1676559" cy="482143"/>
          </a:xfrm>
          <a:prstGeom prst="round2Same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0" y="464268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sr-Latn-BA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“ </a:t>
            </a:r>
            <a:r>
              <a:rPr kumimoji="0" lang="sr-Cyrl-C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ХАРЕ КРИШНА</a:t>
            </a:r>
            <a:r>
              <a:rPr kumimoji="0" lang="sr-Latn-BA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 “</a:t>
            </a:r>
            <a:endParaRPr kumimoji="0" lang="sr-Latn-BA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4581128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Tw Cen MT Condensed" pitchFamily="34" charset="0"/>
              </a:rPr>
              <a:t> </a:t>
            </a:r>
            <a:r>
              <a:rPr kumimoji="0" lang="sr-Cyrl-C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charset="0"/>
              </a:rPr>
              <a:t>ЈОГА</a:t>
            </a:r>
            <a:endParaRPr lang="en-US" sz="2200" dirty="0">
              <a:latin typeface="Tw Cen MT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4509120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sr-Latn-BA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kumimoji="0" lang="sr-Cyrl-C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ТРАНСЦЕДЕТАЛНА</a:t>
            </a:r>
            <a:endParaRPr kumimoji="0" lang="sr-Latn-R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algn="ctr"/>
            <a:r>
              <a:rPr kumimoji="0" lang="sr-Cyrl-C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 charset="0"/>
              </a:rPr>
              <a:t> МЕДИТАЦИЈА</a:t>
            </a:r>
            <a:endParaRPr lang="en-US" sz="1600" dirty="0">
              <a:latin typeface="Tw Cen MT Condens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5055653"/>
            <a:ext cx="9144000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49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2994E-6 L 0.34671 0.0078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7 0.00786 L 0.34531 0.014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7 0.00785 L 0.68212 0.0039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12 0.00392 L 0.69219 3.91867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5" grpId="2" animBg="1"/>
      <p:bldP spid="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4000" dirty="0">
                <a:solidFill>
                  <a:srgbClr val="FFFFFF"/>
                </a:solidFill>
                <a:cs typeface="Arial" charset="0"/>
              </a:rPr>
              <a:t>“</a:t>
            </a:r>
            <a:r>
              <a:rPr lang="sr-Cyrl-CS" sz="4000" dirty="0">
                <a:solidFill>
                  <a:srgbClr val="FFFFFF"/>
                </a:solidFill>
                <a:cs typeface="Arial" charset="0"/>
              </a:rPr>
              <a:t> ХАРЕ КРИШНА </a:t>
            </a:r>
            <a:r>
              <a:rPr lang="sr-Latn-BA" sz="4000" dirty="0">
                <a:solidFill>
                  <a:srgbClr val="FFFFFF"/>
                </a:solidFill>
                <a:cs typeface="Arial" charset="0"/>
              </a:rPr>
              <a:t>“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11340"/>
            <a:ext cx="4581994" cy="3942604"/>
          </a:xfrm>
          <a:prstGeom prst="roundRect">
            <a:avLst>
              <a:gd name="adj" fmla="val 39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11340"/>
            <a:ext cx="4581994" cy="3942604"/>
          </a:xfrm>
          <a:prstGeom prst="roundRect">
            <a:avLst>
              <a:gd name="adj" fmla="val 33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932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 dirty="0">
                <a:solidFill>
                  <a:schemeClr val="bg1"/>
                </a:solidFill>
              </a:rPr>
              <a:t>ЈОГА и </a:t>
            </a:r>
            <a:br>
              <a:rPr lang="sr-Cyrl-CS" sz="4000" dirty="0">
                <a:solidFill>
                  <a:schemeClr val="bg1"/>
                </a:solidFill>
              </a:rPr>
            </a:br>
            <a:r>
              <a:rPr lang="sr-Cyrl-CS" sz="4000" dirty="0">
                <a:solidFill>
                  <a:schemeClr val="bg1"/>
                </a:solidFill>
              </a:rPr>
              <a:t>ТРАНСЦЕДЕТАЛНА МЕДИТАЦИЈА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638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06" y="2285602"/>
            <a:ext cx="2700338" cy="3744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meditacija-maharishi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7868"/>
            <a:ext cx="3086100" cy="431958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инд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34" y="2285602"/>
            <a:ext cx="2682410" cy="3744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34440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rgbClr val="FF0000"/>
                </a:solidFill>
              </a:rPr>
              <a:t>Mahesu Yogi</a:t>
            </a:r>
            <a:endParaRPr lang="sr-Latn-R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29120"/>
            <a:ext cx="2114550" cy="211455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300" y="1848486"/>
            <a:ext cx="714375" cy="14954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513" y="1915161"/>
            <a:ext cx="1333500" cy="159067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950" y="2553336"/>
            <a:ext cx="1895475" cy="107632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563" y="3129599"/>
            <a:ext cx="1790700" cy="15811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563" y="3105786"/>
            <a:ext cx="1371600" cy="77152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413" y="3434399"/>
            <a:ext cx="1009650" cy="160020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813" y="3210561"/>
            <a:ext cx="1143000" cy="1952625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488" y="3110549"/>
            <a:ext cx="1771650" cy="131445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538" y="2900999"/>
            <a:ext cx="1600200" cy="72390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088" y="2029461"/>
            <a:ext cx="1733550" cy="15335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92080" y="2490780"/>
            <a:ext cx="1838340" cy="1838340"/>
            <a:chOff x="1125742" y="1666231"/>
            <a:chExt cx="1838340" cy="1838340"/>
          </a:xfrm>
        </p:grpSpPr>
        <p:sp>
          <p:nvSpPr>
            <p:cNvPr id="15" name="Oval 14"/>
            <p:cNvSpPr/>
            <p:nvPr/>
          </p:nvSpPr>
          <p:spPr>
            <a:xfrm>
              <a:off x="1125742" y="1666231"/>
              <a:ext cx="1838340" cy="18383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1163638" y="1689100"/>
              <a:ext cx="1755775" cy="1754188"/>
              <a:chOff x="1265381" y="2235198"/>
              <a:chExt cx="1754909" cy="175490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20"/>
              <p:cNvSpPr txBox="1">
                <a:spLocks noChangeArrowheads="1"/>
              </p:cNvSpPr>
              <p:nvPr/>
            </p:nvSpPr>
            <p:spPr bwMode="auto">
              <a:xfrm>
                <a:off x="1699696" y="2362200"/>
                <a:ext cx="804632" cy="14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8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CFE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8700" b="1" i="0" u="none" strike="noStrike" kern="0" cap="none" spc="0" normalizeH="0" baseline="0" noProof="0" dirty="0">
                  <a:ln>
                    <a:noFill/>
                  </a:ln>
                  <a:solidFill>
                    <a:srgbClr val="08CFE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6" presetClass="emph" presetSubtype="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61" y="27681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629758">
            <a:off x="-307377" y="3174881"/>
            <a:ext cx="942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Хришћанске секте ( Јеховини</a:t>
            </a:r>
            <a:r>
              <a:rPr kumimoji="0" lang="sr-Cyrl-BA" sz="3600" b="1" i="0" u="none" strike="noStrike" kern="0" cap="none" spc="0" normalizeH="0" noProof="0" dirty="0" smtClean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свједоци)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8CFE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629758">
            <a:off x="3616499" y="2677224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Сатанистичка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8CFE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629758">
            <a:off x="6502552" y="4575475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секта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8CFE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629758">
            <a:off x="5790090" y="4767582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култови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8CFE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629758">
            <a:off x="4398518" y="3278083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Разни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8CFE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73900"/>
            <a:ext cx="187642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90" y="4150924"/>
            <a:ext cx="1857375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487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6" presetClass="emph" presetSubtype="0" decel="6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decel="6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6" presetClass="emph" presetSubtype="0" decel="6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"/>
                            </p:stCondLst>
                            <p:childTnLst>
                              <p:par>
                                <p:cTn id="34" presetID="6" presetClass="emph" presetSubtype="0" decel="6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6" presetClass="emph" presetSubtype="0" decel="6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77778E-6 -4.44444E-6 L 0.61875 0.7916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39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3889 0.06932 L 0.66389 0.8664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3985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22222E-6 4.44444E-6 L 0.625 0.7972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399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22222E-6 4.44444E-6 L 0.625 0.7972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39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226 0.00046 L 0.62726 0.797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398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 autoUpdateAnimBg="0"/>
      <p:bldP spid="4" grpId="2" autoUpdateAnimBg="0"/>
      <p:bldP spid="5" grpId="0"/>
      <p:bldP spid="5" grpId="1"/>
      <p:bldP spid="5" grpId="2"/>
      <p:bldP spid="6" grpId="0" autoUpdateAnimBg="0"/>
      <p:bldP spid="6" grpId="1" autoUpdateAnimBg="0"/>
      <p:bldP spid="6" grpId="2" autoUpdateAnimBg="0"/>
      <p:bldP spid="7" grpId="0" autoUpdateAnimBg="0"/>
      <p:bldP spid="7" grpId="1" autoUpdateAnimBg="0"/>
      <p:bldP spid="7" grpId="2" autoUpdateAnimBg="0"/>
      <p:bldP spid="8" grpId="0" autoUpdateAnimBg="0"/>
      <p:bldP spid="8" grpId="1" autoUpdateAnimBg="0"/>
      <p:bldP spid="8" grpId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56334" y="1454291"/>
            <a:ext cx="2880360" cy="3959352"/>
            <a:chOff x="5954032" y="1454410"/>
            <a:chExt cx="2880360" cy="3959352"/>
          </a:xfrm>
        </p:grpSpPr>
        <p:grpSp>
          <p:nvGrpSpPr>
            <p:cNvPr id="8" name="Inside-right page 2"/>
            <p:cNvGrpSpPr/>
            <p:nvPr/>
          </p:nvGrpSpPr>
          <p:grpSpPr>
            <a:xfrm>
              <a:off x="5954032" y="1454410"/>
              <a:ext cx="2880360" cy="3959352"/>
              <a:chOff x="4572000" y="1449324"/>
              <a:chExt cx="2880360" cy="3959352"/>
            </a:xfrm>
          </p:grpSpPr>
          <p:sp>
            <p:nvSpPr>
              <p:cNvPr id="84" name="Inside-right"/>
              <p:cNvSpPr/>
              <p:nvPr/>
            </p:nvSpPr>
            <p:spPr>
              <a:xfrm rot="10800000">
                <a:off x="4572000" y="1449324"/>
                <a:ext cx="2880360" cy="395935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">
                    <a:schemeClr val="bg1"/>
                  </a:gs>
                  <a:gs pos="18000">
                    <a:schemeClr val="bg1">
                      <a:lumMod val="95000"/>
                    </a:schemeClr>
                  </a:gs>
                  <a:gs pos="38000">
                    <a:schemeClr val="bg1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1204" y="3368207"/>
                <a:ext cx="23184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sr-Cyrl-RS" sz="1400" kern="0" dirty="0">
                    <a:latin typeface="Arial"/>
                  </a:rPr>
                  <a:t>Да секта може да заради јавно је признао Лафајет Роналд Хабард, оснивач Сајентолошке цркве,који је рекао</a:t>
                </a:r>
                <a:r>
                  <a:rPr lang="en-US" sz="1400" kern="0" dirty="0">
                    <a:latin typeface="Arial"/>
                  </a:rPr>
                  <a:t>: “A</a:t>
                </a:r>
                <a:r>
                  <a:rPr lang="sr-Cyrl-RS" sz="1400" kern="0" dirty="0">
                    <a:latin typeface="Arial"/>
                  </a:rPr>
                  <a:t>ко човјек заиста жели да заради милион долара,најбољи начин за то је да оснује своју религију.</a:t>
                </a:r>
                <a:r>
                  <a:rPr lang="en-US" sz="1400" kern="0" dirty="0">
                    <a:latin typeface="Arial"/>
                  </a:rPr>
                  <a:t>”</a:t>
                </a: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1248" y="1894206"/>
                <a:ext cx="1262051" cy="1281771"/>
              </a:xfrm>
              <a:prstGeom prst="rect">
                <a:avLst/>
              </a:prstGeom>
            </p:spPr>
          </p:pic>
          <p:grpSp>
            <p:nvGrpSpPr>
              <p:cNvPr id="9" name="Group 119"/>
              <p:cNvGrpSpPr/>
              <p:nvPr/>
            </p:nvGrpSpPr>
            <p:grpSpPr>
              <a:xfrm>
                <a:off x="7162800" y="1453896"/>
                <a:ext cx="246855" cy="3950208"/>
                <a:chOff x="7315200" y="1606296"/>
                <a:chExt cx="246855" cy="3950208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5415502" y="3580606"/>
                  <a:ext cx="3950208" cy="158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>
                  <a:off x="5470666" y="3580606"/>
                  <a:ext cx="3950208" cy="158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>
                  <a:off x="5509163" y="3580606"/>
                  <a:ext cx="3950208" cy="158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>
                  <a:off x="5547660" y="3580606"/>
                  <a:ext cx="3950208" cy="158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>
                  <a:off x="5586157" y="3580606"/>
                  <a:ext cx="3950208" cy="158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5400000">
                  <a:off x="5340890" y="3580606"/>
                  <a:ext cx="3950208" cy="1588"/>
                </a:xfrm>
                <a:prstGeom prst="line">
                  <a:avLst/>
                </a:prstGeom>
                <a:ln w="9525">
                  <a:solidFill>
                    <a:schemeClr val="bg1">
                      <a:lumMod val="8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TextBox 13"/>
            <p:cNvSpPr txBox="1"/>
            <p:nvPr/>
          </p:nvSpPr>
          <p:spPr>
            <a:xfrm>
              <a:off x="6211924" y="1504879"/>
              <a:ext cx="2384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kern="0" dirty="0">
                  <a:latin typeface="Arial"/>
                  <a:ea typeface="+mj-ea"/>
                  <a:cs typeface="+mj-cs"/>
                </a:rPr>
                <a:t>Брзо до зараде ???</a:t>
              </a:r>
              <a:endParaRPr lang="sr-Latn-RS" sz="9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8989" y="1371600"/>
            <a:ext cx="3044952" cy="4114800"/>
            <a:chOff x="7123206" y="1123544"/>
            <a:chExt cx="3044952" cy="4114800"/>
          </a:xfrm>
        </p:grpSpPr>
        <p:grpSp>
          <p:nvGrpSpPr>
            <p:cNvPr id="3" name="Inside-right page 3"/>
            <p:cNvGrpSpPr/>
            <p:nvPr/>
          </p:nvGrpSpPr>
          <p:grpSpPr>
            <a:xfrm>
              <a:off x="7123206" y="1123544"/>
              <a:ext cx="3044952" cy="4114800"/>
              <a:chOff x="4572000" y="1371600"/>
              <a:chExt cx="3044952" cy="4114800"/>
            </a:xfrm>
          </p:grpSpPr>
          <p:grpSp>
            <p:nvGrpSpPr>
              <p:cNvPr id="4" name="Inside-right"/>
              <p:cNvGrpSpPr/>
              <p:nvPr/>
            </p:nvGrpSpPr>
            <p:grpSpPr>
              <a:xfrm>
                <a:off x="4572000" y="1371600"/>
                <a:ext cx="3044952" cy="4114800"/>
                <a:chOff x="4572000" y="1371600"/>
                <a:chExt cx="3044952" cy="4114800"/>
              </a:xfrm>
            </p:grpSpPr>
            <p:grpSp>
              <p:nvGrpSpPr>
                <p:cNvPr id="5" name="Inside-right"/>
                <p:cNvGrpSpPr/>
                <p:nvPr/>
              </p:nvGrpSpPr>
              <p:grpSpPr>
                <a:xfrm rot="10800000">
                  <a:off x="4572000" y="1371600"/>
                  <a:ext cx="3044952" cy="4114800"/>
                  <a:chOff x="1527048" y="1371600"/>
                  <a:chExt cx="3044952" cy="4114800"/>
                </a:xfrm>
              </p:grpSpPr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1527048" y="1371600"/>
                    <a:ext cx="3044952" cy="4114800"/>
                  </a:xfrm>
                  <a:prstGeom prst="roundRect">
                    <a:avLst>
                      <a:gd name="adj" fmla="val 158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1613500" y="1459225"/>
                    <a:ext cx="2880360" cy="395935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5000">
                        <a:schemeClr val="bg1"/>
                      </a:gs>
                      <a:gs pos="18000">
                        <a:schemeClr val="bg1">
                          <a:lumMod val="95000"/>
                        </a:schemeClr>
                      </a:gs>
                      <a:gs pos="38000">
                        <a:schemeClr val="bg1"/>
                      </a:gs>
                      <a:gs pos="100000">
                        <a:schemeClr val="bg1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" name="Group 167"/>
                <p:cNvGrpSpPr/>
                <p:nvPr/>
              </p:nvGrpSpPr>
              <p:grpSpPr>
                <a:xfrm>
                  <a:off x="7162800" y="1453896"/>
                  <a:ext cx="246855" cy="3950208"/>
                  <a:chOff x="7162800" y="1453896"/>
                  <a:chExt cx="246855" cy="3950208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 rot="5400000">
                    <a:off x="5263102" y="3428206"/>
                    <a:ext cx="3950208" cy="1588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5318266" y="3428206"/>
                    <a:ext cx="3950208" cy="1588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>
                    <a:off x="5356763" y="3428206"/>
                    <a:ext cx="3950208" cy="1588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5395260" y="3428206"/>
                    <a:ext cx="3950208" cy="1588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5433757" y="3428206"/>
                    <a:ext cx="3950208" cy="1588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5188490" y="3428206"/>
                    <a:ext cx="3950208" cy="1588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6" name="TextBox 75"/>
              <p:cNvSpPr txBox="1"/>
              <p:nvPr/>
            </p:nvSpPr>
            <p:spPr>
              <a:xfrm>
                <a:off x="4778036" y="2111276"/>
                <a:ext cx="2232364" cy="333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sr-Cyrl-RS" kern="0" dirty="0">
                    <a:latin typeface="Arial"/>
                  </a:rPr>
                  <a:t>Мунова или Унификациона црква је финансијски најмоћнија вјерска организација.Она посједује фабрике машиноградње, а на свјетска тржишта је лансир</a:t>
                </a:r>
                <a:r>
                  <a:rPr lang="en-US" kern="0" dirty="0">
                    <a:latin typeface="Arial"/>
                  </a:rPr>
                  <a:t>a</a:t>
                </a:r>
                <a:r>
                  <a:rPr lang="sr-Cyrl-RS" kern="0" dirty="0">
                    <a:latin typeface="Arial"/>
                  </a:rPr>
                  <a:t>ла познат козметички производ</a:t>
                </a:r>
                <a:r>
                  <a:rPr lang="en-US" kern="0" dirty="0">
                    <a:latin typeface="Arial"/>
                  </a:rPr>
                  <a:t>”</a:t>
                </a:r>
                <a:r>
                  <a:rPr lang="sr-Cyrl-RS" kern="0" dirty="0">
                    <a:latin typeface="Arial"/>
                  </a:rPr>
                  <a:t>Ам веј</a:t>
                </a:r>
                <a:r>
                  <a:rPr lang="en-US" kern="0" dirty="0">
                    <a:latin typeface="Arial"/>
                  </a:rPr>
                  <a:t>”.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447709" y="1252247"/>
              <a:ext cx="2232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kern="0" dirty="0">
                  <a:latin typeface="Arial"/>
                  <a:ea typeface="+mj-ea"/>
                  <a:cs typeface="+mj-cs"/>
                </a:rPr>
                <a:t>Добро се крију и још боље зарађују !</a:t>
              </a:r>
              <a:endParaRPr lang="sr-Latn-RS" sz="900" dirty="0"/>
            </a:p>
          </p:txBody>
        </p:sp>
      </p:grpSp>
      <p:grpSp>
        <p:nvGrpSpPr>
          <p:cNvPr id="2" name="Inside-left page 1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64" name="Rounded Rectangle 63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Inside-left page 2"/>
          <p:cNvGrpSpPr/>
          <p:nvPr/>
        </p:nvGrpSpPr>
        <p:grpSpPr>
          <a:xfrm>
            <a:off x="1691640" y="1449324"/>
            <a:ext cx="2880360" cy="3959352"/>
            <a:chOff x="1691640" y="1449324"/>
            <a:chExt cx="2880360" cy="3959352"/>
          </a:xfrm>
        </p:grpSpPr>
        <p:sp>
          <p:nvSpPr>
            <p:cNvPr id="75" name="Inside-left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6200000" flipH="1">
              <a:off x="-221314" y="3428206"/>
              <a:ext cx="3949417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Inside-left page 3"/>
          <p:cNvGrpSpPr/>
          <p:nvPr/>
        </p:nvGrpSpPr>
        <p:grpSpPr>
          <a:xfrm>
            <a:off x="1691640" y="1449324"/>
            <a:ext cx="2880360" cy="3959352"/>
            <a:chOff x="-2133600" y="1143000"/>
            <a:chExt cx="2880360" cy="3959352"/>
          </a:xfrm>
        </p:grpSpPr>
        <p:sp>
          <p:nvSpPr>
            <p:cNvPr id="92" name="Inside-left"/>
            <p:cNvSpPr/>
            <p:nvPr/>
          </p:nvSpPr>
          <p:spPr>
            <a:xfrm>
              <a:off x="-2133600" y="1143000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-2071051" y="1296525"/>
              <a:ext cx="276447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sr-Cyrl-RS" sz="1600" kern="0" dirty="0">
                  <a:latin typeface="Arial"/>
                </a:rPr>
                <a:t>Сатанизам је најопаснија </a:t>
              </a:r>
              <a:r>
                <a:rPr lang="sr-Cyrl-RS" sz="1600" kern="0" dirty="0" smtClean="0">
                  <a:latin typeface="Arial"/>
                </a:rPr>
                <a:t>секта. Сушта </a:t>
              </a:r>
              <a:r>
                <a:rPr lang="sr-Cyrl-RS" sz="1600" kern="0" dirty="0">
                  <a:latin typeface="Arial"/>
                </a:rPr>
                <a:t>је супротност хришћанства и ислама.Сатанизам је данас присутан у разним облицима а посебно се испољава путем </a:t>
              </a:r>
              <a:r>
                <a:rPr lang="en-US" sz="1600" kern="0" dirty="0">
                  <a:latin typeface="Arial"/>
                </a:rPr>
                <a:t>“</a:t>
              </a:r>
              <a:r>
                <a:rPr lang="sr-Cyrl-RS" sz="1600" kern="0" dirty="0">
                  <a:latin typeface="Arial"/>
                </a:rPr>
                <a:t>хеви метал</a:t>
              </a:r>
              <a:r>
                <a:rPr lang="en-US" sz="1600" kern="0" dirty="0">
                  <a:latin typeface="Arial"/>
                </a:rPr>
                <a:t>”</a:t>
              </a:r>
              <a:r>
                <a:rPr lang="sr-Cyrl-RS" sz="1600" kern="0" dirty="0">
                  <a:latin typeface="Arial"/>
                </a:rPr>
                <a:t> музике. </a:t>
              </a:r>
              <a:endParaRPr lang="en-US" sz="1600" kern="0" dirty="0">
                <a:latin typeface="Arial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0680" y="3387629"/>
              <a:ext cx="1920240" cy="1230046"/>
            </a:xfrm>
            <a:prstGeom prst="rect">
              <a:avLst/>
            </a:prstGeom>
          </p:spPr>
        </p:pic>
        <p:cxnSp>
          <p:nvCxnSpPr>
            <p:cNvPr id="122" name="Straight Connector 121"/>
            <p:cNvCxnSpPr/>
            <p:nvPr/>
          </p:nvCxnSpPr>
          <p:spPr>
            <a:xfrm rot="5400000">
              <a:off x="-3993610" y="3117310"/>
              <a:ext cx="3950208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-4047583" y="3117310"/>
              <a:ext cx="3950208" cy="15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36" y="3693954"/>
            <a:ext cx="2032064" cy="1242206"/>
          </a:xfrm>
          <a:prstGeom prst="rect">
            <a:avLst/>
          </a:prstGeom>
        </p:spPr>
      </p:pic>
      <p:grpSp>
        <p:nvGrpSpPr>
          <p:cNvPr id="11" name="Inside-right page 1"/>
          <p:cNvGrpSpPr/>
          <p:nvPr/>
        </p:nvGrpSpPr>
        <p:grpSpPr>
          <a:xfrm>
            <a:off x="4692826" y="1464902"/>
            <a:ext cx="2909351" cy="4066933"/>
            <a:chOff x="4500304" y="1337171"/>
            <a:chExt cx="2909351" cy="4066933"/>
          </a:xfrm>
        </p:grpSpPr>
        <p:sp>
          <p:nvSpPr>
            <p:cNvPr id="132" name="Inside-right"/>
            <p:cNvSpPr/>
            <p:nvPr/>
          </p:nvSpPr>
          <p:spPr>
            <a:xfrm rot="10800000">
              <a:off x="4500304" y="1337171"/>
              <a:ext cx="2880360" cy="395935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">
                  <a:schemeClr val="bg1"/>
                </a:gs>
                <a:gs pos="18000">
                  <a:schemeClr val="bg1">
                    <a:lumMod val="95000"/>
                  </a:schemeClr>
                </a:gs>
                <a:gs pos="38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62366" y="2558129"/>
              <a:ext cx="192002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sr-Cyrl-BA" sz="4000" dirty="0" smtClean="0">
                  <a:solidFill>
                    <a:prstClr val="black"/>
                  </a:solidFill>
                  <a:latin typeface="Vivaldi" pitchFamily="66" charset="0"/>
                </a:rPr>
                <a:t>Ђаво у музици?</a:t>
              </a:r>
              <a:endParaRPr lang="en-US" dirty="0">
                <a:solidFill>
                  <a:prstClr val="black"/>
                </a:solidFill>
                <a:latin typeface="Bodoni MT Condensed" pitchFamily="18" charset="0"/>
              </a:endParaRPr>
            </a:p>
          </p:txBody>
        </p:sp>
        <p:grpSp>
          <p:nvGrpSpPr>
            <p:cNvPr id="12" name="Group 143"/>
            <p:cNvGrpSpPr/>
            <p:nvPr/>
          </p:nvGrpSpPr>
          <p:grpSpPr>
            <a:xfrm>
              <a:off x="7162800" y="1453896"/>
              <a:ext cx="246855" cy="3950208"/>
              <a:chOff x="7315200" y="1606296"/>
              <a:chExt cx="246855" cy="3950208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rot="5400000">
                <a:off x="5415502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5470666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5509163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554766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5586157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5340890" y="35806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4306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8052" y="1279566"/>
            <a:ext cx="503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lang="sr-Cyrl-RS" sz="2000" kern="0" dirty="0">
                <a:latin typeface="Arial"/>
              </a:rPr>
              <a:t>Економска криза праћена великом стопом сиромаштва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627912" y="2557483"/>
            <a:ext cx="384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lang="sr-Cyrl-RS" sz="2800" kern="0" dirty="0">
                <a:latin typeface="Arial"/>
              </a:rPr>
              <a:t>Вјерско незнање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627911" y="3835400"/>
            <a:ext cx="5058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ebdings" pitchFamily="18" charset="2"/>
              <a:buChar char="ë"/>
            </a:pPr>
            <a:r>
              <a:rPr lang="sr-Cyrl-RS" sz="2000" kern="0" dirty="0">
                <a:latin typeface="Arial"/>
              </a:rPr>
              <a:t>Жеља за проналажењем </a:t>
            </a:r>
            <a:r>
              <a:rPr lang="en-US" sz="2000" kern="0" dirty="0">
                <a:latin typeface="Arial"/>
              </a:rPr>
              <a:t>“</a:t>
            </a:r>
            <a:r>
              <a:rPr lang="sr-Cyrl-RS" sz="2000" kern="0" dirty="0">
                <a:latin typeface="Arial"/>
              </a:rPr>
              <a:t>правих</a:t>
            </a:r>
            <a:r>
              <a:rPr lang="en-US" sz="2000" kern="0" dirty="0">
                <a:latin typeface="Arial"/>
              </a:rPr>
              <a:t>”</a:t>
            </a:r>
            <a:r>
              <a:rPr lang="sr-Cyrl-RS" sz="2000" kern="0" dirty="0">
                <a:latin typeface="Arial"/>
              </a:rPr>
              <a:t> одговора и </a:t>
            </a:r>
            <a:r>
              <a:rPr lang="en-US" sz="2000" kern="0" dirty="0">
                <a:latin typeface="Arial"/>
              </a:rPr>
              <a:t>“</a:t>
            </a:r>
            <a:r>
              <a:rPr lang="sr-Cyrl-RS" sz="2000" kern="0" dirty="0">
                <a:latin typeface="Arial"/>
              </a:rPr>
              <a:t>рјешењем</a:t>
            </a:r>
            <a:r>
              <a:rPr lang="en-US" sz="2000" kern="0" dirty="0">
                <a:latin typeface="Arial"/>
              </a:rPr>
              <a:t>”</a:t>
            </a:r>
            <a:r>
              <a:rPr lang="sr-Cyrl-RS" sz="2000" kern="0" dirty="0">
                <a:latin typeface="Arial"/>
              </a:rPr>
              <a:t> бројних проблема у животу</a:t>
            </a:r>
            <a:endParaRPr lang="en-US" sz="2000" kern="0" dirty="0"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Узроци  појаве секти 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1928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14"/>
          <p:cNvGrpSpPr>
            <a:grpSpLocks noChangeAspect="1"/>
          </p:cNvGrpSpPr>
          <p:nvPr/>
        </p:nvGrpSpPr>
        <p:grpSpPr bwMode="auto">
          <a:xfrm>
            <a:off x="0" y="1600200"/>
            <a:ext cx="8229600" cy="2185988"/>
            <a:chOff x="273" y="1734"/>
            <a:chExt cx="5184" cy="1377"/>
          </a:xfrm>
        </p:grpSpPr>
      </p:grp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179388" y="0"/>
            <a:ext cx="2447925" cy="6858000"/>
          </a:xfrm>
          <a:prstGeom prst="rect">
            <a:avLst/>
          </a:prstGeom>
          <a:ln>
            <a:solidFill>
              <a:srgbClr val="800000"/>
            </a:solidFill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sr-Cyrl-RS" sz="2400"/>
              <a:t>У БиХ је </a:t>
            </a:r>
          </a:p>
          <a:p>
            <a:r>
              <a:rPr lang="sr-Cyrl-RS" sz="2400"/>
              <a:t>закон врло </a:t>
            </a:r>
          </a:p>
          <a:p>
            <a:r>
              <a:rPr lang="sr-Cyrl-RS" sz="2400"/>
              <a:t>либералан </a:t>
            </a:r>
          </a:p>
          <a:p>
            <a:r>
              <a:rPr lang="sr-Cyrl-RS" sz="2400"/>
              <a:t>јер је за </a:t>
            </a:r>
          </a:p>
          <a:p>
            <a:r>
              <a:rPr lang="sr-Cyrl-RS" sz="2400"/>
              <a:t>оснивање секти</a:t>
            </a:r>
          </a:p>
          <a:p>
            <a:r>
              <a:rPr lang="sr-Cyrl-RS" sz="2400"/>
              <a:t>потребно само </a:t>
            </a:r>
          </a:p>
          <a:p>
            <a:r>
              <a:rPr lang="sr-Cyrl-RS" sz="2400"/>
              <a:t>300 потписа.</a:t>
            </a:r>
          </a:p>
          <a:p>
            <a:endParaRPr lang="sr-Cyrl-RS" sz="2400"/>
          </a:p>
          <a:p>
            <a:r>
              <a:rPr lang="sr-Cyrl-RS" sz="2400"/>
              <a:t>БиХ данас </a:t>
            </a:r>
          </a:p>
          <a:p>
            <a:r>
              <a:rPr lang="sr-Cyrl-RS" sz="2400"/>
              <a:t>броји око 200</a:t>
            </a:r>
          </a:p>
          <a:p>
            <a:r>
              <a:rPr lang="sr-Cyrl-RS" sz="2400"/>
              <a:t>секташких</a:t>
            </a:r>
          </a:p>
          <a:p>
            <a:r>
              <a:rPr lang="sr-Cyrl-RS" sz="2400"/>
              <a:t>организација.  </a:t>
            </a:r>
          </a:p>
          <a:p>
            <a:r>
              <a:rPr lang="sr-Cyrl-RS" sz="3200"/>
              <a:t>    </a:t>
            </a:r>
            <a:endParaRPr lang="en-US" sz="3200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3492500" y="0"/>
            <a:ext cx="2447925" cy="6858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r-Cyrl-RS" sz="2800" dirty="0">
                <a:solidFill>
                  <a:schemeClr val="bg1"/>
                </a:solidFill>
              </a:rPr>
              <a:t>Према руским 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незваничним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подацима,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у Русији је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око милион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људи 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укључено у 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рад у око</a:t>
            </a:r>
          </a:p>
          <a:p>
            <a:pPr algn="ctr"/>
            <a:r>
              <a:rPr lang="sr-Cyrl-RS" sz="2800" dirty="0">
                <a:solidFill>
                  <a:schemeClr val="bg1"/>
                </a:solidFill>
              </a:rPr>
              <a:t>700 секти.</a:t>
            </a:r>
          </a:p>
          <a:p>
            <a:pPr algn="ctr"/>
            <a:endParaRPr lang="en-US" sz="2800" dirty="0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877050" y="0"/>
            <a:ext cx="226695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dirty="0"/>
              <a:t>“</a:t>
            </a:r>
            <a:r>
              <a:rPr lang="sr-Cyrl-RS" sz="2400" dirty="0"/>
              <a:t>Секташи </a:t>
            </a:r>
          </a:p>
          <a:p>
            <a:pPr algn="ctr"/>
            <a:r>
              <a:rPr lang="sr-Cyrl-RS" sz="2400" dirty="0"/>
              <a:t>не долазе</a:t>
            </a:r>
          </a:p>
          <a:p>
            <a:pPr algn="ctr"/>
            <a:r>
              <a:rPr lang="sr-Cyrl-RS" sz="2400" dirty="0"/>
              <a:t>са роговима </a:t>
            </a:r>
          </a:p>
          <a:p>
            <a:pPr algn="ctr"/>
            <a:r>
              <a:rPr lang="sr-Cyrl-RS" sz="2400" dirty="0"/>
              <a:t>на глави</a:t>
            </a:r>
            <a:r>
              <a:rPr lang="en-US" sz="2400" dirty="0"/>
              <a:t>”</a:t>
            </a:r>
          </a:p>
          <a:p>
            <a:pPr algn="ctr"/>
            <a:r>
              <a:rPr lang="sr-Cyrl-RS" sz="2400" dirty="0"/>
              <a:t>каже Зоран</a:t>
            </a:r>
          </a:p>
          <a:p>
            <a:pPr algn="ctr"/>
            <a:r>
              <a:rPr lang="sr-Cyrl-RS" sz="2400" dirty="0"/>
              <a:t>Луковић,</a:t>
            </a:r>
          </a:p>
          <a:p>
            <a:pPr algn="ctr"/>
            <a:r>
              <a:rPr lang="sr-Cyrl-RS" sz="2400" dirty="0"/>
              <a:t>капетан</a:t>
            </a:r>
          </a:p>
          <a:p>
            <a:pPr algn="ctr"/>
            <a:r>
              <a:rPr lang="sr-Cyrl-RS" sz="2400" dirty="0"/>
              <a:t>полиције </a:t>
            </a:r>
          </a:p>
          <a:p>
            <a:pPr algn="ctr"/>
            <a:r>
              <a:rPr lang="sr-Cyrl-RS" sz="2400" dirty="0"/>
              <a:t>МУП-а</a:t>
            </a:r>
          </a:p>
          <a:p>
            <a:pPr algn="ctr"/>
            <a:r>
              <a:rPr lang="sr-Cyrl-RS" sz="2400" dirty="0"/>
              <a:t>Србије.</a:t>
            </a:r>
          </a:p>
          <a:p>
            <a:pPr algn="ctr"/>
            <a:r>
              <a:rPr lang="sr-Cyrl-RS" sz="2400" dirty="0"/>
              <a:t>У Србији </a:t>
            </a:r>
          </a:p>
          <a:p>
            <a:pPr algn="ctr"/>
            <a:r>
              <a:rPr lang="sr-Cyrl-RS" sz="2400" dirty="0"/>
              <a:t>постоје 64</a:t>
            </a:r>
          </a:p>
          <a:p>
            <a:pPr algn="ctr"/>
            <a:r>
              <a:rPr lang="sr-Cyrl-RS" sz="2400" dirty="0"/>
              <a:t>секте</a:t>
            </a:r>
          </a:p>
          <a:p>
            <a:pPr algn="ctr"/>
            <a:r>
              <a:rPr lang="sr-Cyrl-RS" sz="2400" dirty="0"/>
              <a:t>са око 120</a:t>
            </a:r>
          </a:p>
          <a:p>
            <a:pPr algn="ctr"/>
            <a:r>
              <a:rPr lang="sr-Cyrl-RS" sz="2400" dirty="0"/>
              <a:t>хиљада </a:t>
            </a:r>
          </a:p>
          <a:p>
            <a:pPr algn="ctr"/>
            <a:r>
              <a:rPr lang="sr-Cyrl-RS" sz="2400" dirty="0"/>
              <a:t>присталица.</a:t>
            </a:r>
          </a:p>
          <a:p>
            <a:pPr algn="ctr"/>
            <a:r>
              <a:rPr lang="sr-Cyrl-RS" sz="2400" dirty="0"/>
              <a:t>  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36" grpId="0" animBg="1"/>
      <p:bldP spid="389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ysClr val="window" lastClr="FFFFFF">
                  <a:lumMod val="9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rgbClr val="262626">
                  <a:lumMod val="65000"/>
                  <a:lumOff val="35000"/>
                </a:srgbClr>
              </a:gs>
            </a:gsLst>
            <a:path path="circle">
              <a:fillToRect l="50000" t="50000" r="50000" b="50000"/>
            </a:path>
          </a:gradFill>
          <a:ln w="82550" cap="flat" cmpd="sng" algn="ctr">
            <a:noFill/>
            <a:prstDash val="solid"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</a:p>
        </p:txBody>
      </p:sp>
      <p:sp>
        <p:nvSpPr>
          <p:cNvPr id="3" name="Oval 2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ysClr val="window" lastClr="FFFFFF">
                  <a:alpha val="7000"/>
                </a:sysClr>
              </a:gs>
              <a:gs pos="72000">
                <a:sysClr val="window" lastClr="FFFFFF">
                  <a:alpha val="15000"/>
                </a:sysClr>
              </a:gs>
              <a:gs pos="91000">
                <a:sysClr val="window" lastClr="FFFFFF">
                  <a:alpha val="28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6878" y="1755852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0" b="1" dirty="0" smtClean="0">
                <a:solidFill>
                  <a:prstClr val="white">
                    <a:lumMod val="65000"/>
                  </a:prstClr>
                </a:solidFill>
                <a:latin typeface="Georgia" pitchFamily="18" charset="0"/>
                <a:cs typeface="Arial" pitchFamily="34" charset="0"/>
              </a:rPr>
              <a:t>?</a:t>
            </a:r>
            <a:endParaRPr lang="en-US" sz="15000" b="1" dirty="0">
              <a:solidFill>
                <a:prstClr val="white">
                  <a:lumMod val="65000"/>
                </a:prst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2971800" y="1992354"/>
            <a:ext cx="5867400" cy="1970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Зашто је рад секти уопште дозвољен?</a:t>
            </a:r>
            <a:r>
              <a:rPr kumimoji="0" lang="sr-Cyrl-BA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4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ysClr val="window" lastClr="FFFFFF">
                  <a:lumMod val="98000"/>
                  <a:lumOff val="2000"/>
                  <a:alpha val="21000"/>
                </a:sysClr>
              </a:gs>
              <a:gs pos="39999">
                <a:sysClr val="window" lastClr="FFFFFF">
                  <a:lumMod val="75000"/>
                  <a:alpha val="18000"/>
                </a:sysClr>
              </a:gs>
              <a:gs pos="70000">
                <a:sysClr val="window" lastClr="FFFFFF">
                  <a:lumMod val="65000"/>
                  <a:alpha val="14000"/>
                </a:sysClr>
              </a:gs>
              <a:gs pos="100000">
                <a:sysClr val="window" lastClr="FFFFFF">
                  <a:alpha val="14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48945" y="4254135"/>
            <a:ext cx="1969720" cy="1144619"/>
            <a:chOff x="5103225" y="4307475"/>
            <a:chExt cx="1969720" cy="1144619"/>
          </a:xfrm>
        </p:grpSpPr>
        <p:cxnSp>
          <p:nvCxnSpPr>
            <p:cNvPr id="15" name="Straight Connector 14"/>
            <p:cNvCxnSpPr/>
            <p:nvPr/>
          </p:nvCxnSpPr>
          <p:spPr>
            <a:xfrm rot="10800000" flipV="1">
              <a:off x="6476649" y="5447536"/>
              <a:ext cx="596296" cy="4558"/>
            </a:xfrm>
            <a:prstGeom prst="line">
              <a:avLst/>
            </a:prstGeom>
            <a:noFill/>
            <a:ln w="142875" cap="sq" cmpd="sng" algn="ctr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prstDash val="solid"/>
              <a:round/>
            </a:ln>
            <a:effectLst>
              <a:glow rad="127000">
                <a:sysClr val="window" lastClr="FFFFFF">
                  <a:alpha val="5000"/>
                </a:sysClr>
              </a:glow>
              <a:softEdge rad="38100"/>
            </a:effectLst>
          </p:spPr>
        </p:cxnSp>
        <p:grpSp>
          <p:nvGrpSpPr>
            <p:cNvPr id="16" name="Group 15"/>
            <p:cNvGrpSpPr/>
            <p:nvPr/>
          </p:nvGrpSpPr>
          <p:grpSpPr>
            <a:xfrm>
              <a:off x="5103225" y="4307475"/>
              <a:ext cx="1969720" cy="695715"/>
              <a:chOff x="4423641" y="4351020"/>
              <a:chExt cx="2614468" cy="69571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4423641" y="4814830"/>
                <a:ext cx="2590800" cy="9525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423641" y="5043055"/>
                <a:ext cx="2614468" cy="3680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423641" y="4351020"/>
                <a:ext cx="2590800" cy="9525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423641" y="4582925"/>
                <a:ext cx="2590800" cy="9525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</p:grpSp>
        <p:cxnSp>
          <p:nvCxnSpPr>
            <p:cNvPr id="18" name="Straight Connector 17"/>
            <p:cNvCxnSpPr/>
            <p:nvPr/>
          </p:nvCxnSpPr>
          <p:spPr>
            <a:xfrm rot="10800000">
              <a:off x="6153377" y="5308992"/>
              <a:ext cx="919568" cy="0"/>
            </a:xfrm>
            <a:prstGeom prst="line">
              <a:avLst/>
            </a:prstGeom>
            <a:noFill/>
            <a:ln w="142875" cap="sq" cmpd="sng" algn="ctr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prstDash val="solid"/>
              <a:round/>
            </a:ln>
            <a:effectLst>
              <a:glow rad="127000">
                <a:sysClr val="window" lastClr="FFFFFF">
                  <a:alpha val="5000"/>
                </a:sysClr>
              </a:glow>
              <a:softEdge rad="38100"/>
            </a:effectLst>
          </p:spPr>
        </p:cxnSp>
      </p:grpSp>
      <p:sp>
        <p:nvSpPr>
          <p:cNvPr id="33" name="Freeform 32"/>
          <p:cNvSpPr/>
          <p:nvPr/>
        </p:nvSpPr>
        <p:spPr bwMode="auto">
          <a:xfrm>
            <a:off x="1296488" y="1067616"/>
            <a:ext cx="6543675" cy="4743450"/>
          </a:xfrm>
          <a:custGeom>
            <a:avLst/>
            <a:gdLst>
              <a:gd name="connsiteX0" fmla="*/ 80595 w 7443420"/>
              <a:gd name="connsiteY0" fmla="*/ 0 h 4953000"/>
              <a:gd name="connsiteX1" fmla="*/ 80595 w 7443420"/>
              <a:gd name="connsiteY1" fmla="*/ 0 h 4953000"/>
              <a:gd name="connsiteX2" fmla="*/ 99645 w 7443420"/>
              <a:gd name="connsiteY2" fmla="*/ 85725 h 4953000"/>
              <a:gd name="connsiteX3" fmla="*/ 118695 w 7443420"/>
              <a:gd name="connsiteY3" fmla="*/ 114300 h 4953000"/>
              <a:gd name="connsiteX4" fmla="*/ 128220 w 7443420"/>
              <a:gd name="connsiteY4" fmla="*/ 171450 h 4953000"/>
              <a:gd name="connsiteX5" fmla="*/ 147270 w 7443420"/>
              <a:gd name="connsiteY5" fmla="*/ 228600 h 4953000"/>
              <a:gd name="connsiteX6" fmla="*/ 166320 w 7443420"/>
              <a:gd name="connsiteY6" fmla="*/ 285750 h 4953000"/>
              <a:gd name="connsiteX7" fmla="*/ 175845 w 7443420"/>
              <a:gd name="connsiteY7" fmla="*/ 314325 h 4953000"/>
              <a:gd name="connsiteX8" fmla="*/ 185370 w 7443420"/>
              <a:gd name="connsiteY8" fmla="*/ 352425 h 4953000"/>
              <a:gd name="connsiteX9" fmla="*/ 175845 w 7443420"/>
              <a:gd name="connsiteY9" fmla="*/ 552450 h 4953000"/>
              <a:gd name="connsiteX10" fmla="*/ 156795 w 7443420"/>
              <a:gd name="connsiteY10" fmla="*/ 714375 h 4953000"/>
              <a:gd name="connsiteX11" fmla="*/ 137745 w 7443420"/>
              <a:gd name="connsiteY11" fmla="*/ 771525 h 4953000"/>
              <a:gd name="connsiteX12" fmla="*/ 128220 w 7443420"/>
              <a:gd name="connsiteY12" fmla="*/ 800100 h 4953000"/>
              <a:gd name="connsiteX13" fmla="*/ 109170 w 7443420"/>
              <a:gd name="connsiteY13" fmla="*/ 847725 h 4953000"/>
              <a:gd name="connsiteX14" fmla="*/ 80595 w 7443420"/>
              <a:gd name="connsiteY14" fmla="*/ 952500 h 4953000"/>
              <a:gd name="connsiteX15" fmla="*/ 61545 w 7443420"/>
              <a:gd name="connsiteY15" fmla="*/ 981075 h 4953000"/>
              <a:gd name="connsiteX16" fmla="*/ 42495 w 7443420"/>
              <a:gd name="connsiteY16" fmla="*/ 1057275 h 4953000"/>
              <a:gd name="connsiteX17" fmla="*/ 32970 w 7443420"/>
              <a:gd name="connsiteY17" fmla="*/ 1085850 h 4953000"/>
              <a:gd name="connsiteX18" fmla="*/ 13920 w 7443420"/>
              <a:gd name="connsiteY18" fmla="*/ 1152525 h 4953000"/>
              <a:gd name="connsiteX19" fmla="*/ 4395 w 7443420"/>
              <a:gd name="connsiteY19" fmla="*/ 2543175 h 4953000"/>
              <a:gd name="connsiteX20" fmla="*/ 13920 w 7443420"/>
              <a:gd name="connsiteY20" fmla="*/ 4953000 h 4953000"/>
              <a:gd name="connsiteX21" fmla="*/ 7443420 w 7443420"/>
              <a:gd name="connsiteY21" fmla="*/ 4933950 h 4953000"/>
              <a:gd name="connsiteX22" fmla="*/ 7433895 w 7443420"/>
              <a:gd name="connsiteY22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57150 w 7439025"/>
              <a:gd name="connsiteY15" fmla="*/ 981075 h 4953000"/>
              <a:gd name="connsiteX16" fmla="*/ 38100 w 7439025"/>
              <a:gd name="connsiteY16" fmla="*/ 1057275 h 4953000"/>
              <a:gd name="connsiteX17" fmla="*/ 28575 w 7439025"/>
              <a:gd name="connsiteY17" fmla="*/ 1085850 h 4953000"/>
              <a:gd name="connsiteX18" fmla="*/ 0 w 7439025"/>
              <a:gd name="connsiteY18" fmla="*/ 2543175 h 4953000"/>
              <a:gd name="connsiteX19" fmla="*/ 9525 w 7439025"/>
              <a:gd name="connsiteY19" fmla="*/ 4953000 h 4953000"/>
              <a:gd name="connsiteX20" fmla="*/ 7439025 w 7439025"/>
              <a:gd name="connsiteY20" fmla="*/ 4933950 h 4953000"/>
              <a:gd name="connsiteX21" fmla="*/ 7429500 w 7439025"/>
              <a:gd name="connsiteY21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57150 w 7439025"/>
              <a:gd name="connsiteY15" fmla="*/ 981075 h 4953000"/>
              <a:gd name="connsiteX16" fmla="*/ 38100 w 7439025"/>
              <a:gd name="connsiteY16" fmla="*/ 1057275 h 4953000"/>
              <a:gd name="connsiteX17" fmla="*/ 0 w 7439025"/>
              <a:gd name="connsiteY17" fmla="*/ 2543175 h 4953000"/>
              <a:gd name="connsiteX18" fmla="*/ 9525 w 7439025"/>
              <a:gd name="connsiteY18" fmla="*/ 4953000 h 4953000"/>
              <a:gd name="connsiteX19" fmla="*/ 7439025 w 7439025"/>
              <a:gd name="connsiteY19" fmla="*/ 4933950 h 4953000"/>
              <a:gd name="connsiteX20" fmla="*/ 7429500 w 7439025"/>
              <a:gd name="connsiteY20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57150 w 7439025"/>
              <a:gd name="connsiteY15" fmla="*/ 981075 h 4953000"/>
              <a:gd name="connsiteX16" fmla="*/ 0 w 7439025"/>
              <a:gd name="connsiteY16" fmla="*/ 2543175 h 4953000"/>
              <a:gd name="connsiteX17" fmla="*/ 9525 w 7439025"/>
              <a:gd name="connsiteY17" fmla="*/ 4953000 h 4953000"/>
              <a:gd name="connsiteX18" fmla="*/ 7439025 w 7439025"/>
              <a:gd name="connsiteY18" fmla="*/ 4933950 h 4953000"/>
              <a:gd name="connsiteX19" fmla="*/ 7429500 w 7439025"/>
              <a:gd name="connsiteY19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76200 w 7439025"/>
              <a:gd name="connsiteY14" fmla="*/ 952500 h 4953000"/>
              <a:gd name="connsiteX15" fmla="*/ 0 w 7439025"/>
              <a:gd name="connsiteY15" fmla="*/ 2543175 h 4953000"/>
              <a:gd name="connsiteX16" fmla="*/ 9525 w 7439025"/>
              <a:gd name="connsiteY16" fmla="*/ 4953000 h 4953000"/>
              <a:gd name="connsiteX17" fmla="*/ 7439025 w 7439025"/>
              <a:gd name="connsiteY17" fmla="*/ 4933950 h 4953000"/>
              <a:gd name="connsiteX18" fmla="*/ 7429500 w 7439025"/>
              <a:gd name="connsiteY18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104775 w 7439025"/>
              <a:gd name="connsiteY13" fmla="*/ 847725 h 4953000"/>
              <a:gd name="connsiteX14" fmla="*/ 0 w 7439025"/>
              <a:gd name="connsiteY14" fmla="*/ 2543175 h 4953000"/>
              <a:gd name="connsiteX15" fmla="*/ 9525 w 7439025"/>
              <a:gd name="connsiteY15" fmla="*/ 4953000 h 4953000"/>
              <a:gd name="connsiteX16" fmla="*/ 7439025 w 7439025"/>
              <a:gd name="connsiteY16" fmla="*/ 4933950 h 4953000"/>
              <a:gd name="connsiteX17" fmla="*/ 7429500 w 7439025"/>
              <a:gd name="connsiteY17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123825 w 7439025"/>
              <a:gd name="connsiteY12" fmla="*/ 800100 h 4953000"/>
              <a:gd name="connsiteX13" fmla="*/ 0 w 7439025"/>
              <a:gd name="connsiteY13" fmla="*/ 2543175 h 4953000"/>
              <a:gd name="connsiteX14" fmla="*/ 9525 w 7439025"/>
              <a:gd name="connsiteY14" fmla="*/ 4953000 h 4953000"/>
              <a:gd name="connsiteX15" fmla="*/ 7439025 w 7439025"/>
              <a:gd name="connsiteY15" fmla="*/ 4933950 h 4953000"/>
              <a:gd name="connsiteX16" fmla="*/ 7429500 w 7439025"/>
              <a:gd name="connsiteY16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133350 w 7439025"/>
              <a:gd name="connsiteY11" fmla="*/ 771525 h 4953000"/>
              <a:gd name="connsiteX12" fmla="*/ 0 w 7439025"/>
              <a:gd name="connsiteY12" fmla="*/ 2543175 h 4953000"/>
              <a:gd name="connsiteX13" fmla="*/ 9525 w 7439025"/>
              <a:gd name="connsiteY13" fmla="*/ 4953000 h 4953000"/>
              <a:gd name="connsiteX14" fmla="*/ 7439025 w 7439025"/>
              <a:gd name="connsiteY14" fmla="*/ 4933950 h 4953000"/>
              <a:gd name="connsiteX15" fmla="*/ 7429500 w 7439025"/>
              <a:gd name="connsiteY15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152400 w 7439025"/>
              <a:gd name="connsiteY10" fmla="*/ 714375 h 4953000"/>
              <a:gd name="connsiteX11" fmla="*/ 0 w 7439025"/>
              <a:gd name="connsiteY11" fmla="*/ 2543175 h 4953000"/>
              <a:gd name="connsiteX12" fmla="*/ 9525 w 7439025"/>
              <a:gd name="connsiteY12" fmla="*/ 4953000 h 4953000"/>
              <a:gd name="connsiteX13" fmla="*/ 7439025 w 7439025"/>
              <a:gd name="connsiteY13" fmla="*/ 4933950 h 4953000"/>
              <a:gd name="connsiteX14" fmla="*/ 7429500 w 7439025"/>
              <a:gd name="connsiteY14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171450 w 7439025"/>
              <a:gd name="connsiteY9" fmla="*/ 552450 h 4953000"/>
              <a:gd name="connsiteX10" fmla="*/ 0 w 7439025"/>
              <a:gd name="connsiteY10" fmla="*/ 2543175 h 4953000"/>
              <a:gd name="connsiteX11" fmla="*/ 9525 w 7439025"/>
              <a:gd name="connsiteY11" fmla="*/ 4953000 h 4953000"/>
              <a:gd name="connsiteX12" fmla="*/ 7439025 w 7439025"/>
              <a:gd name="connsiteY12" fmla="*/ 4933950 h 4953000"/>
              <a:gd name="connsiteX13" fmla="*/ 7429500 w 7439025"/>
              <a:gd name="connsiteY13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180975 w 7439025"/>
              <a:gd name="connsiteY8" fmla="*/ 352425 h 4953000"/>
              <a:gd name="connsiteX9" fmla="*/ 0 w 7439025"/>
              <a:gd name="connsiteY9" fmla="*/ 2543175 h 4953000"/>
              <a:gd name="connsiteX10" fmla="*/ 9525 w 7439025"/>
              <a:gd name="connsiteY10" fmla="*/ 4953000 h 4953000"/>
              <a:gd name="connsiteX11" fmla="*/ 7439025 w 7439025"/>
              <a:gd name="connsiteY11" fmla="*/ 4933950 h 4953000"/>
              <a:gd name="connsiteX12" fmla="*/ 7429500 w 7439025"/>
              <a:gd name="connsiteY12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171450 w 7439025"/>
              <a:gd name="connsiteY7" fmla="*/ 314325 h 4953000"/>
              <a:gd name="connsiteX8" fmla="*/ 0 w 7439025"/>
              <a:gd name="connsiteY8" fmla="*/ 2543175 h 4953000"/>
              <a:gd name="connsiteX9" fmla="*/ 9525 w 7439025"/>
              <a:gd name="connsiteY9" fmla="*/ 4953000 h 4953000"/>
              <a:gd name="connsiteX10" fmla="*/ 7439025 w 7439025"/>
              <a:gd name="connsiteY10" fmla="*/ 4933950 h 4953000"/>
              <a:gd name="connsiteX11" fmla="*/ 7429500 w 7439025"/>
              <a:gd name="connsiteY11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161925 w 7439025"/>
              <a:gd name="connsiteY6" fmla="*/ 285750 h 4953000"/>
              <a:gd name="connsiteX7" fmla="*/ 0 w 7439025"/>
              <a:gd name="connsiteY7" fmla="*/ 2543175 h 4953000"/>
              <a:gd name="connsiteX8" fmla="*/ 9525 w 7439025"/>
              <a:gd name="connsiteY8" fmla="*/ 4953000 h 4953000"/>
              <a:gd name="connsiteX9" fmla="*/ 7439025 w 7439025"/>
              <a:gd name="connsiteY9" fmla="*/ 4933950 h 4953000"/>
              <a:gd name="connsiteX10" fmla="*/ 7429500 w 7439025"/>
              <a:gd name="connsiteY10" fmla="*/ 209550 h 4953000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95250 w 7439025"/>
              <a:gd name="connsiteY2" fmla="*/ 85725 h 4953000"/>
              <a:gd name="connsiteX3" fmla="*/ 114300 w 7439025"/>
              <a:gd name="connsiteY3" fmla="*/ 114300 h 4953000"/>
              <a:gd name="connsiteX4" fmla="*/ 123825 w 7439025"/>
              <a:gd name="connsiteY4" fmla="*/ 171450 h 4953000"/>
              <a:gd name="connsiteX5" fmla="*/ 142875 w 7439025"/>
              <a:gd name="connsiteY5" fmla="*/ 228600 h 4953000"/>
              <a:gd name="connsiteX6" fmla="*/ 0 w 7439025"/>
              <a:gd name="connsiteY6" fmla="*/ 2543175 h 4953000"/>
              <a:gd name="connsiteX7" fmla="*/ 9525 w 7439025"/>
              <a:gd name="connsiteY7" fmla="*/ 4953000 h 4953000"/>
              <a:gd name="connsiteX8" fmla="*/ 7439025 w 7439025"/>
              <a:gd name="connsiteY8" fmla="*/ 4933950 h 4953000"/>
              <a:gd name="connsiteX9" fmla="*/ 7429500 w 7439025"/>
              <a:gd name="connsiteY9" fmla="*/ 209550 h 4953000"/>
              <a:gd name="connsiteX0" fmla="*/ 76200 w 7439025"/>
              <a:gd name="connsiteY0" fmla="*/ 19954 h 4972954"/>
              <a:gd name="connsiteX1" fmla="*/ 76200 w 7439025"/>
              <a:gd name="connsiteY1" fmla="*/ 19954 h 4972954"/>
              <a:gd name="connsiteX2" fmla="*/ 95250 w 7439025"/>
              <a:gd name="connsiteY2" fmla="*/ 105679 h 4972954"/>
              <a:gd name="connsiteX3" fmla="*/ 114300 w 7439025"/>
              <a:gd name="connsiteY3" fmla="*/ 134254 h 4972954"/>
              <a:gd name="connsiteX4" fmla="*/ 123825 w 7439025"/>
              <a:gd name="connsiteY4" fmla="*/ 191404 h 4972954"/>
              <a:gd name="connsiteX5" fmla="*/ 0 w 7439025"/>
              <a:gd name="connsiteY5" fmla="*/ 2563129 h 4972954"/>
              <a:gd name="connsiteX6" fmla="*/ 9525 w 7439025"/>
              <a:gd name="connsiteY6" fmla="*/ 4972954 h 4972954"/>
              <a:gd name="connsiteX7" fmla="*/ 7439025 w 7439025"/>
              <a:gd name="connsiteY7" fmla="*/ 4953904 h 4972954"/>
              <a:gd name="connsiteX8" fmla="*/ 7429500 w 7439025"/>
              <a:gd name="connsiteY8" fmla="*/ 229504 h 4972954"/>
              <a:gd name="connsiteX0" fmla="*/ 76200 w 7439025"/>
              <a:gd name="connsiteY0" fmla="*/ 72884 h 5025884"/>
              <a:gd name="connsiteX1" fmla="*/ 76200 w 7439025"/>
              <a:gd name="connsiteY1" fmla="*/ 72884 h 5025884"/>
              <a:gd name="connsiteX2" fmla="*/ 95250 w 7439025"/>
              <a:gd name="connsiteY2" fmla="*/ 158609 h 5025884"/>
              <a:gd name="connsiteX3" fmla="*/ 114300 w 7439025"/>
              <a:gd name="connsiteY3" fmla="*/ 187184 h 5025884"/>
              <a:gd name="connsiteX4" fmla="*/ 0 w 7439025"/>
              <a:gd name="connsiteY4" fmla="*/ 2616059 h 5025884"/>
              <a:gd name="connsiteX5" fmla="*/ 9525 w 7439025"/>
              <a:gd name="connsiteY5" fmla="*/ 5025884 h 5025884"/>
              <a:gd name="connsiteX6" fmla="*/ 7439025 w 7439025"/>
              <a:gd name="connsiteY6" fmla="*/ 5006834 h 5025884"/>
              <a:gd name="connsiteX7" fmla="*/ 7429500 w 7439025"/>
              <a:gd name="connsiteY7" fmla="*/ 282434 h 5025884"/>
              <a:gd name="connsiteX0" fmla="*/ 76200 w 7439025"/>
              <a:gd name="connsiteY0" fmla="*/ 120143 h 5073143"/>
              <a:gd name="connsiteX1" fmla="*/ 76200 w 7439025"/>
              <a:gd name="connsiteY1" fmla="*/ 120143 h 5073143"/>
              <a:gd name="connsiteX2" fmla="*/ 95250 w 7439025"/>
              <a:gd name="connsiteY2" fmla="*/ 205868 h 5073143"/>
              <a:gd name="connsiteX3" fmla="*/ 0 w 7439025"/>
              <a:gd name="connsiteY3" fmla="*/ 2663318 h 5073143"/>
              <a:gd name="connsiteX4" fmla="*/ 9525 w 7439025"/>
              <a:gd name="connsiteY4" fmla="*/ 5073143 h 5073143"/>
              <a:gd name="connsiteX5" fmla="*/ 7439025 w 7439025"/>
              <a:gd name="connsiteY5" fmla="*/ 5054093 h 5073143"/>
              <a:gd name="connsiteX6" fmla="*/ 7429500 w 7439025"/>
              <a:gd name="connsiteY6" fmla="*/ 329693 h 5073143"/>
              <a:gd name="connsiteX0" fmla="*/ 76200 w 7439025"/>
              <a:gd name="connsiteY0" fmla="*/ 0 h 4953000"/>
              <a:gd name="connsiteX1" fmla="*/ 76200 w 7439025"/>
              <a:gd name="connsiteY1" fmla="*/ 0 h 4953000"/>
              <a:gd name="connsiteX2" fmla="*/ 0 w 7439025"/>
              <a:gd name="connsiteY2" fmla="*/ 2543175 h 4953000"/>
              <a:gd name="connsiteX3" fmla="*/ 9525 w 7439025"/>
              <a:gd name="connsiteY3" fmla="*/ 4953000 h 4953000"/>
              <a:gd name="connsiteX4" fmla="*/ 7439025 w 7439025"/>
              <a:gd name="connsiteY4" fmla="*/ 4933950 h 4953000"/>
              <a:gd name="connsiteX5" fmla="*/ 7429500 w 7439025"/>
              <a:gd name="connsiteY5" fmla="*/ 209550 h 4953000"/>
              <a:gd name="connsiteX0" fmla="*/ 597651 w 7960476"/>
              <a:gd name="connsiteY0" fmla="*/ 0 h 4953000"/>
              <a:gd name="connsiteX1" fmla="*/ 597651 w 7960476"/>
              <a:gd name="connsiteY1" fmla="*/ 0 h 4953000"/>
              <a:gd name="connsiteX2" fmla="*/ 530976 w 7960476"/>
              <a:gd name="connsiteY2" fmla="*/ 4953000 h 4953000"/>
              <a:gd name="connsiteX3" fmla="*/ 7960476 w 7960476"/>
              <a:gd name="connsiteY3" fmla="*/ 4933950 h 4953000"/>
              <a:gd name="connsiteX4" fmla="*/ 7950951 w 7960476"/>
              <a:gd name="connsiteY4" fmla="*/ 209550 h 4953000"/>
              <a:gd name="connsiteX0" fmla="*/ 66675 w 7429500"/>
              <a:gd name="connsiteY0" fmla="*/ 0 h 4953000"/>
              <a:gd name="connsiteX1" fmla="*/ 66675 w 7429500"/>
              <a:gd name="connsiteY1" fmla="*/ 0 h 4953000"/>
              <a:gd name="connsiteX2" fmla="*/ 0 w 7429500"/>
              <a:gd name="connsiteY2" fmla="*/ 4953000 h 4953000"/>
              <a:gd name="connsiteX3" fmla="*/ 7429500 w 7429500"/>
              <a:gd name="connsiteY3" fmla="*/ 4933950 h 4953000"/>
              <a:gd name="connsiteX4" fmla="*/ 7419975 w 7429500"/>
              <a:gd name="connsiteY4" fmla="*/ 209550 h 4953000"/>
              <a:gd name="connsiteX0" fmla="*/ 66675 w 7429500"/>
              <a:gd name="connsiteY0" fmla="*/ 0 h 4953000"/>
              <a:gd name="connsiteX1" fmla="*/ 0 w 7429500"/>
              <a:gd name="connsiteY1" fmla="*/ 4953000 h 4953000"/>
              <a:gd name="connsiteX2" fmla="*/ 7429500 w 7429500"/>
              <a:gd name="connsiteY2" fmla="*/ 4933950 h 4953000"/>
              <a:gd name="connsiteX3" fmla="*/ 7419975 w 7429500"/>
              <a:gd name="connsiteY3" fmla="*/ 209550 h 4953000"/>
              <a:gd name="connsiteX0" fmla="*/ 182028 w 7544853"/>
              <a:gd name="connsiteY0" fmla="*/ 3 h 4953003"/>
              <a:gd name="connsiteX1" fmla="*/ 0 w 7544853"/>
              <a:gd name="connsiteY1" fmla="*/ 225428 h 4953003"/>
              <a:gd name="connsiteX2" fmla="*/ 115353 w 7544853"/>
              <a:gd name="connsiteY2" fmla="*/ 4953003 h 4953003"/>
              <a:gd name="connsiteX3" fmla="*/ 7544853 w 7544853"/>
              <a:gd name="connsiteY3" fmla="*/ 4933953 h 4953003"/>
              <a:gd name="connsiteX4" fmla="*/ 7535328 w 7544853"/>
              <a:gd name="connsiteY4" fmla="*/ 209553 h 4953003"/>
              <a:gd name="connsiteX0" fmla="*/ 0 w 7544853"/>
              <a:gd name="connsiteY0" fmla="*/ 15875 h 4743450"/>
              <a:gd name="connsiteX1" fmla="*/ 115353 w 7544853"/>
              <a:gd name="connsiteY1" fmla="*/ 4743450 h 4743450"/>
              <a:gd name="connsiteX2" fmla="*/ 7544853 w 7544853"/>
              <a:gd name="connsiteY2" fmla="*/ 4724400 h 4743450"/>
              <a:gd name="connsiteX3" fmla="*/ 7535328 w 7544853"/>
              <a:gd name="connsiteY3" fmla="*/ 0 h 4743450"/>
              <a:gd name="connsiteX0" fmla="*/ 7210 w 7429500"/>
              <a:gd name="connsiteY0" fmla="*/ 15875 h 4743450"/>
              <a:gd name="connsiteX1" fmla="*/ 0 w 7429500"/>
              <a:gd name="connsiteY1" fmla="*/ 4743450 h 4743450"/>
              <a:gd name="connsiteX2" fmla="*/ 7429500 w 7429500"/>
              <a:gd name="connsiteY2" fmla="*/ 4724400 h 4743450"/>
              <a:gd name="connsiteX3" fmla="*/ 7419975 w 7429500"/>
              <a:gd name="connsiteY3" fmla="*/ 0 h 47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0" h="4743450">
                <a:moveTo>
                  <a:pt x="7210" y="15875"/>
                </a:moveTo>
                <a:cubicBezTo>
                  <a:pt x="4807" y="1591733"/>
                  <a:pt x="2403" y="3167592"/>
                  <a:pt x="0" y="4743450"/>
                </a:cubicBezTo>
                <a:lnTo>
                  <a:pt x="7429500" y="4724400"/>
                </a:lnTo>
                <a:lnTo>
                  <a:pt x="7419975" y="0"/>
                </a:lnTo>
              </a:path>
            </a:pathLst>
          </a:custGeom>
          <a:noFill/>
          <a:ln w="177800" cap="rnd" cmpd="sng" algn="ctr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prstDash val="solid"/>
            <a:round/>
          </a:ln>
          <a:effectLst>
            <a:glow rad="127000">
              <a:sysClr val="window" lastClr="FFFFFF">
                <a:alpha val="5000"/>
              </a:sysClr>
            </a:glow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70355" y="1514545"/>
            <a:ext cx="3361685" cy="1827931"/>
            <a:chOff x="1570355" y="1514545"/>
            <a:chExt cx="3361685" cy="1827931"/>
          </a:xfrm>
        </p:grpSpPr>
        <p:grpSp>
          <p:nvGrpSpPr>
            <p:cNvPr id="28" name="Group 27"/>
            <p:cNvGrpSpPr/>
            <p:nvPr/>
          </p:nvGrpSpPr>
          <p:grpSpPr>
            <a:xfrm>
              <a:off x="1570355" y="1924051"/>
              <a:ext cx="2841306" cy="261054"/>
              <a:chOff x="1570355" y="1962151"/>
              <a:chExt cx="2841306" cy="26105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880542" y="2037380"/>
                <a:ext cx="2531119" cy="9291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cxnSp>
            <p:nvCxnSpPr>
              <p:cNvPr id="30" name="Straight Connector 29"/>
              <p:cNvCxnSpPr/>
              <p:nvPr/>
            </p:nvCxnSpPr>
            <p:spPr>
              <a:xfrm rot="10800000" flipV="1">
                <a:off x="1880544" y="2217520"/>
                <a:ext cx="1548646" cy="5685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sp>
            <p:nvSpPr>
              <p:cNvPr id="31" name="Oval 30"/>
              <p:cNvSpPr/>
              <p:nvPr/>
            </p:nvSpPr>
            <p:spPr>
              <a:xfrm>
                <a:off x="1570355" y="1962151"/>
                <a:ext cx="151992" cy="15175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98000"/>
                      <a:lumOff val="2000"/>
                      <a:alpha val="54000"/>
                    </a:sysClr>
                  </a:gs>
                  <a:gs pos="39999">
                    <a:sysClr val="window" lastClr="FFFFFF">
                      <a:lumMod val="75000"/>
                      <a:alpha val="60000"/>
                    </a:sysClr>
                  </a:gs>
                  <a:gs pos="70000">
                    <a:sysClr val="window" lastClr="FFFFFF">
                      <a:lumMod val="65000"/>
                      <a:alpha val="52000"/>
                    </a:sysClr>
                  </a:gs>
                  <a:gs pos="100000">
                    <a:sysClr val="window" lastClr="FFFFFF">
                      <a:alpha val="60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softEdge rad="254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70355" y="2415541"/>
              <a:ext cx="2841306" cy="261054"/>
              <a:chOff x="1570355" y="1962151"/>
              <a:chExt cx="2841306" cy="261054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880542" y="2037380"/>
                <a:ext cx="2531119" cy="9291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cxnSp>
            <p:nvCxnSpPr>
              <p:cNvPr id="36" name="Straight Connector 35"/>
              <p:cNvCxnSpPr/>
              <p:nvPr/>
            </p:nvCxnSpPr>
            <p:spPr>
              <a:xfrm rot="10800000" flipV="1">
                <a:off x="1880544" y="2217520"/>
                <a:ext cx="1548646" cy="5685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sp>
            <p:nvSpPr>
              <p:cNvPr id="37" name="Oval 36"/>
              <p:cNvSpPr/>
              <p:nvPr/>
            </p:nvSpPr>
            <p:spPr>
              <a:xfrm>
                <a:off x="1570355" y="1962151"/>
                <a:ext cx="151992" cy="15175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98000"/>
                      <a:lumOff val="2000"/>
                      <a:alpha val="54000"/>
                    </a:sysClr>
                  </a:gs>
                  <a:gs pos="39999">
                    <a:sysClr val="window" lastClr="FFFFFF">
                      <a:lumMod val="75000"/>
                      <a:alpha val="60000"/>
                    </a:sysClr>
                  </a:gs>
                  <a:gs pos="70000">
                    <a:sysClr val="window" lastClr="FFFFFF">
                      <a:lumMod val="65000"/>
                      <a:alpha val="52000"/>
                    </a:sysClr>
                  </a:gs>
                  <a:gs pos="100000">
                    <a:sysClr val="window" lastClr="FFFFFF">
                      <a:alpha val="60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softEdge rad="254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570355" y="2907031"/>
              <a:ext cx="2841306" cy="261054"/>
              <a:chOff x="1570355" y="1962151"/>
              <a:chExt cx="2841306" cy="26105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880542" y="2037380"/>
                <a:ext cx="2531119" cy="9291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cxnSp>
            <p:nvCxnSpPr>
              <p:cNvPr id="40" name="Straight Connector 39"/>
              <p:cNvCxnSpPr/>
              <p:nvPr/>
            </p:nvCxnSpPr>
            <p:spPr>
              <a:xfrm rot="10800000" flipV="1">
                <a:off x="1880544" y="2217520"/>
                <a:ext cx="1548646" cy="5685"/>
              </a:xfrm>
              <a:prstGeom prst="line">
                <a:avLst/>
              </a:prstGeom>
              <a:noFill/>
              <a:ln w="16192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lumMod val="56000"/>
                        <a:lumOff val="44000"/>
                        <a:alpha val="77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</p:cxnSp>
          <p:sp>
            <p:nvSpPr>
              <p:cNvPr id="41" name="Oval 40"/>
              <p:cNvSpPr/>
              <p:nvPr/>
            </p:nvSpPr>
            <p:spPr>
              <a:xfrm>
                <a:off x="1570355" y="1962151"/>
                <a:ext cx="151992" cy="15175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98000"/>
                      <a:lumOff val="2000"/>
                      <a:alpha val="54000"/>
                    </a:sysClr>
                  </a:gs>
                  <a:gs pos="39999">
                    <a:sysClr val="window" lastClr="FFFFFF">
                      <a:lumMod val="75000"/>
                      <a:alpha val="60000"/>
                    </a:sysClr>
                  </a:gs>
                  <a:gs pos="70000">
                    <a:sysClr val="window" lastClr="FFFFFF">
                      <a:lumMod val="65000"/>
                      <a:alpha val="52000"/>
                    </a:sysClr>
                  </a:gs>
                  <a:gs pos="100000">
                    <a:sysClr val="window" lastClr="FFFFFF">
                      <a:alpha val="60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softEdge rad="254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 rot="10800000">
              <a:off x="1682424" y="1514545"/>
              <a:ext cx="3141036" cy="0"/>
            </a:xfrm>
            <a:prstGeom prst="line">
              <a:avLst/>
            </a:prstGeom>
            <a:noFill/>
            <a:ln w="196850" cap="sq" cmpd="sng" algn="ctr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lumMod val="56000"/>
                      <a:lumOff val="44000"/>
                      <a:alpha val="77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0" scaled="0"/>
                <a:tileRect r="-100000" b="-100000"/>
              </a:gradFill>
              <a:prstDash val="solid"/>
              <a:round/>
            </a:ln>
            <a:effectLst>
              <a:glow rad="127000">
                <a:sysClr val="window" lastClr="FFFFFF">
                  <a:alpha val="5000"/>
                </a:sysClr>
              </a:glow>
              <a:softEdge rad="38100"/>
            </a:effectLst>
          </p:spPr>
        </p:cxnSp>
        <p:sp>
          <p:nvSpPr>
            <p:cNvPr id="46" name="TextBox 45"/>
            <p:cNvSpPr txBox="1"/>
            <p:nvPr/>
          </p:nvSpPr>
          <p:spPr>
            <a:xfrm>
              <a:off x="1894359" y="1772816"/>
              <a:ext cx="30376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3200" dirty="0" smtClean="0">
                  <a:solidFill>
                    <a:srgbClr val="FF0000"/>
                  </a:solidFill>
                </a:rPr>
                <a:t>Будите стабилна личност!</a:t>
              </a:r>
              <a:endParaRPr lang="sr-Latn-R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146040" y="4032633"/>
            <a:ext cx="2050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000" dirty="0" smtClean="0">
                <a:solidFill>
                  <a:srgbClr val="FF0000"/>
                </a:solidFill>
              </a:rPr>
              <a:t>Не дозволите да други управљају                  вашим животом.</a:t>
            </a:r>
            <a:endParaRPr lang="sr-Latn-RS" sz="2000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66332" y="3771900"/>
            <a:ext cx="2517302" cy="1718138"/>
            <a:chOff x="1866332" y="3771900"/>
            <a:chExt cx="2517302" cy="1718138"/>
          </a:xfrm>
        </p:grpSpPr>
        <p:sp>
          <p:nvSpPr>
            <p:cNvPr id="32" name="Rectangle 31"/>
            <p:cNvSpPr/>
            <p:nvPr/>
          </p:nvSpPr>
          <p:spPr>
            <a:xfrm rot="20700000">
              <a:off x="1876088" y="3771900"/>
              <a:ext cx="2497792" cy="1718138"/>
            </a:xfrm>
            <a:prstGeom prst="rect">
              <a:avLst/>
            </a:prstGeom>
            <a:noFill/>
            <a:ln w="155575" cap="sq" cmpd="sng" algn="ctr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prstDash val="solid"/>
              <a:round/>
            </a:ln>
            <a:effectLst>
              <a:glow rad="127000">
                <a:sysClr val="window" lastClr="FFFFFF">
                  <a:alpha val="5000"/>
                </a:sysClr>
              </a:glow>
              <a:softEdge rad="381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704339">
              <a:off x="1866332" y="3907695"/>
              <a:ext cx="251730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BA" sz="88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НЕ!</a:t>
              </a:r>
              <a:endParaRPr lang="sr-Latn-RS" sz="88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5154814" y="1514546"/>
            <a:ext cx="1963851" cy="19247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52" name="Group 51"/>
          <p:cNvGrpSpPr/>
          <p:nvPr/>
        </p:nvGrpSpPr>
        <p:grpSpPr>
          <a:xfrm>
            <a:off x="5146040" y="1388745"/>
            <a:ext cx="2146834" cy="2190037"/>
            <a:chOff x="5146040" y="1388745"/>
            <a:chExt cx="2146834" cy="2190037"/>
          </a:xfrm>
        </p:grpSpPr>
        <p:grpSp>
          <p:nvGrpSpPr>
            <p:cNvPr id="4" name="Group 3"/>
            <p:cNvGrpSpPr/>
            <p:nvPr/>
          </p:nvGrpSpPr>
          <p:grpSpPr>
            <a:xfrm>
              <a:off x="5146040" y="1388745"/>
              <a:ext cx="2050010" cy="2190037"/>
              <a:chOff x="5085080" y="1442085"/>
              <a:chExt cx="2050010" cy="219003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093854" y="1505527"/>
                <a:ext cx="2041236" cy="2041236"/>
              </a:xfrm>
              <a:prstGeom prst="ellipse">
                <a:avLst/>
              </a:prstGeom>
              <a:noFill/>
              <a:ln w="155575" cap="sq" cmpd="sng" algn="ctr">
                <a:gradFill flip="none" rotWithShape="1">
                  <a:gsLst>
                    <a:gs pos="0">
                      <a:srgbClr val="FFFFFF">
                        <a:alpha val="57000"/>
                      </a:srgbClr>
                    </a:gs>
                    <a:gs pos="7001">
                      <a:srgbClr val="E6E6E6">
                        <a:alpha val="74000"/>
                      </a:srgbClr>
                    </a:gs>
                    <a:gs pos="32001">
                      <a:srgbClr val="7D8496">
                        <a:alpha val="64000"/>
                      </a:srgbClr>
                    </a:gs>
                    <a:gs pos="47000">
                      <a:srgbClr val="E6E6E6">
                        <a:alpha val="69000"/>
                      </a:srgbClr>
                    </a:gs>
                    <a:gs pos="85001">
                      <a:srgbClr val="7D8496">
                        <a:alpha val="70000"/>
                      </a:srgbClr>
                    </a:gs>
                    <a:gs pos="100000">
                      <a:srgbClr val="E6E6E6">
                        <a:alpha val="64000"/>
                      </a:srgbClr>
                    </a:gs>
                  </a:gsLst>
                  <a:lin ang="5400000" scaled="0"/>
                  <a:tileRect r="-100000" b="-100000"/>
                </a:gradFill>
                <a:prstDash val="solid"/>
                <a:round/>
              </a:ln>
              <a:effectLst>
                <a:glow rad="127000">
                  <a:sysClr val="window" lastClr="FFFFFF">
                    <a:alpha val="5000"/>
                  </a:sysClr>
                </a:glow>
                <a:softEdge rad="381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085080" y="1498600"/>
                <a:ext cx="2044700" cy="2044700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98000"/>
                      <a:lumOff val="2000"/>
                      <a:alpha val="25000"/>
                    </a:sysClr>
                  </a:gs>
                  <a:gs pos="39999">
                    <a:sysClr val="window" lastClr="FFFFFF">
                      <a:lumMod val="75000"/>
                      <a:alpha val="24000"/>
                    </a:sysClr>
                  </a:gs>
                  <a:gs pos="70000">
                    <a:sysClr val="window" lastClr="FFFFFF">
                      <a:lumMod val="65000"/>
                      <a:alpha val="31000"/>
                    </a:sysClr>
                  </a:gs>
                  <a:gs pos="100000">
                    <a:sysClr val="window" lastClr="FFFFFF">
                      <a:alpha val="19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softEdge rad="889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lowchart: Extract 16"/>
              <p:cNvSpPr/>
              <p:nvPr/>
            </p:nvSpPr>
            <p:spPr>
              <a:xfrm rot="12338484">
                <a:off x="5773036" y="1565275"/>
                <a:ext cx="1051177" cy="1196975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5000 w 10000"/>
                  <a:gd name="connsiteY3" fmla="*/ 9945 h 10000"/>
                  <a:gd name="connsiteX4" fmla="*/ 0 w 10000"/>
                  <a:gd name="connsiteY4" fmla="*/ 10000 h 10000"/>
                  <a:gd name="connsiteX0" fmla="*/ 0 w 10000"/>
                  <a:gd name="connsiteY0" fmla="*/ 10000 h 10934"/>
                  <a:gd name="connsiteX1" fmla="*/ 5000 w 10000"/>
                  <a:gd name="connsiteY1" fmla="*/ 0 h 10934"/>
                  <a:gd name="connsiteX2" fmla="*/ 10000 w 10000"/>
                  <a:gd name="connsiteY2" fmla="*/ 10000 h 10934"/>
                  <a:gd name="connsiteX3" fmla="*/ 5000 w 10000"/>
                  <a:gd name="connsiteY3" fmla="*/ 10934 h 10934"/>
                  <a:gd name="connsiteX4" fmla="*/ 0 w 10000"/>
                  <a:gd name="connsiteY4" fmla="*/ 10000 h 10934"/>
                  <a:gd name="connsiteX0" fmla="*/ 0 w 10000"/>
                  <a:gd name="connsiteY0" fmla="*/ 10000 h 11150"/>
                  <a:gd name="connsiteX1" fmla="*/ 5000 w 10000"/>
                  <a:gd name="connsiteY1" fmla="*/ 0 h 11150"/>
                  <a:gd name="connsiteX2" fmla="*/ 10000 w 10000"/>
                  <a:gd name="connsiteY2" fmla="*/ 10000 h 11150"/>
                  <a:gd name="connsiteX3" fmla="*/ 5000 w 10000"/>
                  <a:gd name="connsiteY3" fmla="*/ 10934 h 11150"/>
                  <a:gd name="connsiteX4" fmla="*/ 0 w 10000"/>
                  <a:gd name="connsiteY4" fmla="*/ 10000 h 11150"/>
                  <a:gd name="connsiteX0" fmla="*/ 0 w 10000"/>
                  <a:gd name="connsiteY0" fmla="*/ 10000 h 11150"/>
                  <a:gd name="connsiteX1" fmla="*/ 5000 w 10000"/>
                  <a:gd name="connsiteY1" fmla="*/ 0 h 11150"/>
                  <a:gd name="connsiteX2" fmla="*/ 10000 w 10000"/>
                  <a:gd name="connsiteY2" fmla="*/ 10000 h 11150"/>
                  <a:gd name="connsiteX3" fmla="*/ 5000 w 10000"/>
                  <a:gd name="connsiteY3" fmla="*/ 10934 h 11150"/>
                  <a:gd name="connsiteX4" fmla="*/ 0 w 10000"/>
                  <a:gd name="connsiteY4" fmla="*/ 10000 h 11150"/>
                  <a:gd name="connsiteX0" fmla="*/ 0 w 10000"/>
                  <a:gd name="connsiteY0" fmla="*/ 10000 h 10943"/>
                  <a:gd name="connsiteX1" fmla="*/ 5000 w 10000"/>
                  <a:gd name="connsiteY1" fmla="*/ 0 h 10943"/>
                  <a:gd name="connsiteX2" fmla="*/ 10000 w 10000"/>
                  <a:gd name="connsiteY2" fmla="*/ 10000 h 10943"/>
                  <a:gd name="connsiteX3" fmla="*/ 5000 w 10000"/>
                  <a:gd name="connsiteY3" fmla="*/ 10934 h 10943"/>
                  <a:gd name="connsiteX4" fmla="*/ 0 w 10000"/>
                  <a:gd name="connsiteY4" fmla="*/ 10000 h 10943"/>
                  <a:gd name="connsiteX0" fmla="*/ 0 w 10000"/>
                  <a:gd name="connsiteY0" fmla="*/ 10000 h 10943"/>
                  <a:gd name="connsiteX1" fmla="*/ 5000 w 10000"/>
                  <a:gd name="connsiteY1" fmla="*/ 0 h 10943"/>
                  <a:gd name="connsiteX2" fmla="*/ 10000 w 10000"/>
                  <a:gd name="connsiteY2" fmla="*/ 10000 h 10943"/>
                  <a:gd name="connsiteX3" fmla="*/ 5000 w 10000"/>
                  <a:gd name="connsiteY3" fmla="*/ 10934 h 10943"/>
                  <a:gd name="connsiteX4" fmla="*/ 0 w 10000"/>
                  <a:gd name="connsiteY4" fmla="*/ 10000 h 10943"/>
                  <a:gd name="connsiteX0" fmla="*/ 0 w 10000"/>
                  <a:gd name="connsiteY0" fmla="*/ 10000 h 10943"/>
                  <a:gd name="connsiteX1" fmla="*/ 5000 w 10000"/>
                  <a:gd name="connsiteY1" fmla="*/ 0 h 10943"/>
                  <a:gd name="connsiteX2" fmla="*/ 10000 w 10000"/>
                  <a:gd name="connsiteY2" fmla="*/ 10000 h 10943"/>
                  <a:gd name="connsiteX3" fmla="*/ 5000 w 10000"/>
                  <a:gd name="connsiteY3" fmla="*/ 10934 h 10943"/>
                  <a:gd name="connsiteX4" fmla="*/ 0 w 10000"/>
                  <a:gd name="connsiteY4" fmla="*/ 10000 h 10943"/>
                  <a:gd name="connsiteX0" fmla="*/ 0 w 10000"/>
                  <a:gd name="connsiteY0" fmla="*/ 10000 h 10943"/>
                  <a:gd name="connsiteX1" fmla="*/ 5000 w 10000"/>
                  <a:gd name="connsiteY1" fmla="*/ 0 h 10943"/>
                  <a:gd name="connsiteX2" fmla="*/ 10000 w 10000"/>
                  <a:gd name="connsiteY2" fmla="*/ 10000 h 10943"/>
                  <a:gd name="connsiteX3" fmla="*/ 5000 w 10000"/>
                  <a:gd name="connsiteY3" fmla="*/ 10934 h 10943"/>
                  <a:gd name="connsiteX4" fmla="*/ 0 w 10000"/>
                  <a:gd name="connsiteY4" fmla="*/ 10000 h 10943"/>
                  <a:gd name="connsiteX0" fmla="*/ 0 w 10000"/>
                  <a:gd name="connsiteY0" fmla="*/ 10000 h 10943"/>
                  <a:gd name="connsiteX1" fmla="*/ 5000 w 10000"/>
                  <a:gd name="connsiteY1" fmla="*/ 0 h 10943"/>
                  <a:gd name="connsiteX2" fmla="*/ 10000 w 10000"/>
                  <a:gd name="connsiteY2" fmla="*/ 10000 h 10943"/>
                  <a:gd name="connsiteX3" fmla="*/ 5000 w 10000"/>
                  <a:gd name="connsiteY3" fmla="*/ 10934 h 10943"/>
                  <a:gd name="connsiteX4" fmla="*/ 0 w 10000"/>
                  <a:gd name="connsiteY4" fmla="*/ 10000 h 10943"/>
                  <a:gd name="connsiteX0" fmla="*/ 0 w 10000"/>
                  <a:gd name="connsiteY0" fmla="*/ 10000 h 10943"/>
                  <a:gd name="connsiteX1" fmla="*/ 5000 w 10000"/>
                  <a:gd name="connsiteY1" fmla="*/ 0 h 10943"/>
                  <a:gd name="connsiteX2" fmla="*/ 10000 w 10000"/>
                  <a:gd name="connsiteY2" fmla="*/ 10000 h 10943"/>
                  <a:gd name="connsiteX3" fmla="*/ 5000 w 10000"/>
                  <a:gd name="connsiteY3" fmla="*/ 10934 h 10943"/>
                  <a:gd name="connsiteX4" fmla="*/ 0 w 10000"/>
                  <a:gd name="connsiteY4" fmla="*/ 10000 h 10943"/>
                  <a:gd name="connsiteX0" fmla="*/ 0 w 10000"/>
                  <a:gd name="connsiteY0" fmla="*/ 10000 h 11387"/>
                  <a:gd name="connsiteX1" fmla="*/ 5000 w 10000"/>
                  <a:gd name="connsiteY1" fmla="*/ 0 h 11387"/>
                  <a:gd name="connsiteX2" fmla="*/ 10000 w 10000"/>
                  <a:gd name="connsiteY2" fmla="*/ 10000 h 11387"/>
                  <a:gd name="connsiteX3" fmla="*/ 5000 w 10000"/>
                  <a:gd name="connsiteY3" fmla="*/ 11387 h 11387"/>
                  <a:gd name="connsiteX4" fmla="*/ 0 w 10000"/>
                  <a:gd name="connsiteY4" fmla="*/ 10000 h 1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1387">
                    <a:moveTo>
                      <a:pt x="0" y="10000"/>
                    </a:moveTo>
                    <a:lnTo>
                      <a:pt x="5000" y="0"/>
                    </a:lnTo>
                    <a:lnTo>
                      <a:pt x="10000" y="10000"/>
                    </a:lnTo>
                    <a:cubicBezTo>
                      <a:pt x="7912" y="10943"/>
                      <a:pt x="6667" y="11387"/>
                      <a:pt x="5000" y="11387"/>
                    </a:cubicBezTo>
                    <a:cubicBezTo>
                      <a:pt x="3333" y="11387"/>
                      <a:pt x="2418" y="11108"/>
                      <a:pt x="0" y="10000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98000"/>
                      <a:lumOff val="2000"/>
                      <a:alpha val="54000"/>
                    </a:sysClr>
                  </a:gs>
                  <a:gs pos="39999">
                    <a:sysClr val="window" lastClr="FFFFFF">
                      <a:lumMod val="75000"/>
                      <a:alpha val="60000"/>
                    </a:sysClr>
                  </a:gs>
                  <a:gs pos="70000">
                    <a:sysClr val="window" lastClr="FFFFFF">
                      <a:lumMod val="65000"/>
                      <a:alpha val="52000"/>
                    </a:sysClr>
                  </a:gs>
                  <a:gs pos="100000">
                    <a:sysClr val="window" lastClr="FFFFFF">
                      <a:alpha val="60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softEdge rad="508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496049" y="1442085"/>
                <a:ext cx="535306" cy="399337"/>
                <a:chOff x="6305549" y="1442085"/>
                <a:chExt cx="535306" cy="39933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6217324" y="1530311"/>
                  <a:ext cx="399336" cy="222885"/>
                </a:xfrm>
                <a:prstGeom prst="line">
                  <a:avLst/>
                </a:prstGeom>
                <a:noFill/>
                <a:ln w="53975" cap="sq" cmpd="sng" algn="ctr">
                  <a:gradFill flip="none" rotWithShape="1">
                    <a:gsLst>
                      <a:gs pos="0">
                        <a:srgbClr val="FFFFFF">
                          <a:alpha val="73000"/>
                        </a:srgbClr>
                      </a:gs>
                      <a:gs pos="7001">
                        <a:srgbClr val="E6E6E6">
                          <a:alpha val="80000"/>
                          <a:lumMod val="83000"/>
                          <a:lumOff val="17000"/>
                        </a:srgbClr>
                      </a:gs>
                      <a:gs pos="32001">
                        <a:srgbClr val="7D8496">
                          <a:alpha val="83000"/>
                          <a:lumMod val="70000"/>
                          <a:lumOff val="30000"/>
                        </a:srgbClr>
                      </a:gs>
                      <a:gs pos="47000">
                        <a:srgbClr val="E6E6E6">
                          <a:lumMod val="69000"/>
                          <a:lumOff val="31000"/>
                          <a:alpha val="83000"/>
                        </a:srgbClr>
                      </a:gs>
                      <a:gs pos="85001">
                        <a:srgbClr val="7D8496">
                          <a:alpha val="77000"/>
                          <a:lumMod val="74000"/>
                          <a:lumOff val="26000"/>
                        </a:srgbClr>
                      </a:gs>
                      <a:gs pos="100000">
                        <a:srgbClr val="E6E6E6">
                          <a:alpha val="76000"/>
                          <a:lumMod val="84000"/>
                          <a:lumOff val="16000"/>
                        </a:srgbClr>
                      </a:gs>
                    </a:gsLst>
                    <a:lin ang="5400000" scaled="0"/>
                    <a:tileRect r="-100000" b="-100000"/>
                  </a:gradFill>
                  <a:prstDash val="solid"/>
                  <a:round/>
                </a:ln>
                <a:effectLst>
                  <a:glow rad="127000">
                    <a:sysClr val="window" lastClr="FFFFFF">
                      <a:alpha val="5000"/>
                    </a:sysClr>
                  </a:glow>
                  <a:softEdge rad="12700"/>
                </a:effectLst>
              </p:spPr>
            </p:cxnSp>
            <p:cxnSp>
              <p:nvCxnSpPr>
                <p:cNvPr id="13" name="Straight Connector 12"/>
                <p:cNvCxnSpPr/>
                <p:nvPr/>
              </p:nvCxnSpPr>
              <p:spPr>
                <a:xfrm rot="10800000">
                  <a:off x="6536055" y="1442085"/>
                  <a:ext cx="304800" cy="0"/>
                </a:xfrm>
                <a:prstGeom prst="line">
                  <a:avLst/>
                </a:prstGeom>
                <a:noFill/>
                <a:ln w="53975" cap="sq" cmpd="sng" algn="ctr">
                  <a:gradFill flip="none" rotWithShape="1">
                    <a:gsLst>
                      <a:gs pos="0">
                        <a:srgbClr val="FFFFFF">
                          <a:alpha val="73000"/>
                        </a:srgbClr>
                      </a:gs>
                      <a:gs pos="7001">
                        <a:srgbClr val="E6E6E6">
                          <a:alpha val="80000"/>
                          <a:lumMod val="83000"/>
                          <a:lumOff val="17000"/>
                        </a:srgbClr>
                      </a:gs>
                      <a:gs pos="32001">
                        <a:srgbClr val="7D8496">
                          <a:alpha val="83000"/>
                          <a:lumMod val="70000"/>
                          <a:lumOff val="30000"/>
                        </a:srgbClr>
                      </a:gs>
                      <a:gs pos="47000">
                        <a:srgbClr val="E6E6E6">
                          <a:lumMod val="69000"/>
                          <a:lumOff val="31000"/>
                          <a:alpha val="83000"/>
                        </a:srgbClr>
                      </a:gs>
                      <a:gs pos="85001">
                        <a:srgbClr val="7D8496">
                          <a:alpha val="77000"/>
                          <a:lumMod val="74000"/>
                          <a:lumOff val="26000"/>
                        </a:srgbClr>
                      </a:gs>
                      <a:gs pos="100000">
                        <a:srgbClr val="E6E6E6">
                          <a:alpha val="76000"/>
                          <a:lumMod val="84000"/>
                          <a:lumOff val="16000"/>
                        </a:srgbClr>
                      </a:gs>
                    </a:gsLst>
                    <a:lin ang="5400000" scaled="0"/>
                    <a:tileRect r="-100000" b="-100000"/>
                  </a:gradFill>
                  <a:prstDash val="solid"/>
                  <a:round/>
                </a:ln>
                <a:effectLst>
                  <a:glow rad="127000">
                    <a:sysClr val="window" lastClr="FFFFFF">
                      <a:alpha val="5000"/>
                    </a:sysClr>
                  </a:glow>
                  <a:softEdge rad="12700"/>
                </a:effectLst>
              </p:spPr>
            </p:cxnSp>
          </p:grpSp>
          <p:grpSp>
            <p:nvGrpSpPr>
              <p:cNvPr id="9" name="Group 8"/>
              <p:cNvGrpSpPr/>
              <p:nvPr/>
            </p:nvGrpSpPr>
            <p:grpSpPr>
              <a:xfrm rot="10800000">
                <a:off x="5191124" y="3232785"/>
                <a:ext cx="535306" cy="399337"/>
                <a:chOff x="6305549" y="1442085"/>
                <a:chExt cx="535306" cy="399337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6217324" y="1530311"/>
                  <a:ext cx="399336" cy="222885"/>
                </a:xfrm>
                <a:prstGeom prst="line">
                  <a:avLst/>
                </a:prstGeom>
                <a:noFill/>
                <a:ln w="53975" cap="sq" cmpd="sng" algn="ctr">
                  <a:gradFill flip="none" rotWithShape="1">
                    <a:gsLst>
                      <a:gs pos="0">
                        <a:srgbClr val="FFFFFF">
                          <a:alpha val="73000"/>
                        </a:srgbClr>
                      </a:gs>
                      <a:gs pos="7001">
                        <a:srgbClr val="E6E6E6">
                          <a:alpha val="80000"/>
                          <a:lumMod val="83000"/>
                          <a:lumOff val="17000"/>
                        </a:srgbClr>
                      </a:gs>
                      <a:gs pos="32001">
                        <a:srgbClr val="7D8496">
                          <a:alpha val="83000"/>
                          <a:lumMod val="70000"/>
                          <a:lumOff val="30000"/>
                        </a:srgbClr>
                      </a:gs>
                      <a:gs pos="47000">
                        <a:srgbClr val="E6E6E6">
                          <a:lumMod val="69000"/>
                          <a:lumOff val="31000"/>
                          <a:alpha val="83000"/>
                        </a:srgbClr>
                      </a:gs>
                      <a:gs pos="85001">
                        <a:srgbClr val="7D8496">
                          <a:alpha val="77000"/>
                          <a:lumMod val="74000"/>
                          <a:lumOff val="26000"/>
                        </a:srgbClr>
                      </a:gs>
                      <a:gs pos="100000">
                        <a:srgbClr val="E6E6E6">
                          <a:alpha val="76000"/>
                          <a:lumMod val="84000"/>
                          <a:lumOff val="16000"/>
                        </a:srgbClr>
                      </a:gs>
                    </a:gsLst>
                    <a:lin ang="5400000" scaled="0"/>
                    <a:tileRect r="-100000" b="-100000"/>
                  </a:gradFill>
                  <a:prstDash val="solid"/>
                  <a:round/>
                </a:ln>
                <a:effectLst>
                  <a:glow rad="127000">
                    <a:sysClr val="window" lastClr="FFFFFF">
                      <a:alpha val="5000"/>
                    </a:sysClr>
                  </a:glow>
                  <a:softEdge rad="12700"/>
                </a:effectLst>
              </p:spPr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6536055" y="1442085"/>
                  <a:ext cx="304800" cy="0"/>
                </a:xfrm>
                <a:prstGeom prst="line">
                  <a:avLst/>
                </a:prstGeom>
                <a:noFill/>
                <a:ln w="53975" cap="sq" cmpd="sng" algn="ctr">
                  <a:gradFill flip="none" rotWithShape="1">
                    <a:gsLst>
                      <a:gs pos="0">
                        <a:srgbClr val="FFFFFF">
                          <a:alpha val="73000"/>
                        </a:srgbClr>
                      </a:gs>
                      <a:gs pos="7001">
                        <a:srgbClr val="E6E6E6">
                          <a:alpha val="80000"/>
                          <a:lumMod val="83000"/>
                          <a:lumOff val="17000"/>
                        </a:srgbClr>
                      </a:gs>
                      <a:gs pos="32001">
                        <a:srgbClr val="7D8496">
                          <a:alpha val="83000"/>
                          <a:lumMod val="70000"/>
                          <a:lumOff val="30000"/>
                        </a:srgbClr>
                      </a:gs>
                      <a:gs pos="47000">
                        <a:srgbClr val="E6E6E6">
                          <a:lumMod val="69000"/>
                          <a:lumOff val="31000"/>
                          <a:alpha val="83000"/>
                        </a:srgbClr>
                      </a:gs>
                      <a:gs pos="85001">
                        <a:srgbClr val="7D8496">
                          <a:alpha val="77000"/>
                          <a:lumMod val="74000"/>
                          <a:lumOff val="26000"/>
                        </a:srgbClr>
                      </a:gs>
                      <a:gs pos="100000">
                        <a:srgbClr val="E6E6E6">
                          <a:alpha val="76000"/>
                          <a:lumMod val="84000"/>
                          <a:lumOff val="16000"/>
                        </a:srgbClr>
                      </a:gs>
                    </a:gsLst>
                    <a:lin ang="5400000" scaled="0"/>
                    <a:tileRect r="-100000" b="-100000"/>
                  </a:gradFill>
                  <a:prstDash val="solid"/>
                  <a:round/>
                </a:ln>
                <a:effectLst>
                  <a:glow rad="127000">
                    <a:sysClr val="window" lastClr="FFFFFF">
                      <a:alpha val="5000"/>
                    </a:sysClr>
                  </a:glow>
                  <a:softEdge rad="12700"/>
                </a:effectLst>
              </p:spPr>
            </p:cxnSp>
          </p:grpSp>
        </p:grpSp>
        <p:sp>
          <p:nvSpPr>
            <p:cNvPr id="51" name="TextBox 50"/>
            <p:cNvSpPr txBox="1"/>
            <p:nvPr/>
          </p:nvSpPr>
          <p:spPr>
            <a:xfrm>
              <a:off x="5426293" y="1924051"/>
              <a:ext cx="18665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sz="6600" b="1" dirty="0" smtClean="0">
                  <a:ln w="18000">
                    <a:solidFill>
                      <a:srgbClr val="FF0000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Не!</a:t>
              </a:r>
              <a:endParaRPr lang="sr-Latn-RS" sz="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5338235" y="1067616"/>
            <a:ext cx="13178398" cy="3539"/>
            <a:chOff x="-5346627" y="1067616"/>
            <a:chExt cx="13178398" cy="3539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306285" y="1067616"/>
              <a:ext cx="6525486" cy="3539"/>
            </a:xfrm>
            <a:prstGeom prst="line">
              <a:avLst/>
            </a:prstGeom>
            <a:noFill/>
            <a:ln w="177800" cap="rnd" cmpd="sng" algn="ctr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prstDash val="solid"/>
              <a:round/>
            </a:ln>
            <a:effectLst>
              <a:glow rad="127000">
                <a:sysClr val="window" lastClr="FFFFFF">
                  <a:alpha val="5000"/>
                </a:sysClr>
              </a:glow>
              <a:softEdge rad="38100"/>
            </a:effectLst>
          </p:spPr>
        </p:cxnSp>
        <p:cxnSp>
          <p:nvCxnSpPr>
            <p:cNvPr id="56" name="Straight Connector 55"/>
            <p:cNvCxnSpPr/>
            <p:nvPr/>
          </p:nvCxnSpPr>
          <p:spPr>
            <a:xfrm flipV="1">
              <a:off x="-5346627" y="1067616"/>
              <a:ext cx="6525486" cy="3539"/>
            </a:xfrm>
            <a:prstGeom prst="line">
              <a:avLst/>
            </a:prstGeom>
            <a:noFill/>
            <a:ln w="177800" cap="rnd" cmpd="sng" algn="ctr">
              <a:noFill/>
              <a:prstDash val="solid"/>
              <a:round/>
            </a:ln>
            <a:effectLst>
              <a:glow rad="127000">
                <a:sysClr val="window" lastClr="FFFFFF">
                  <a:alpha val="5000"/>
                </a:sysClr>
              </a:glow>
              <a:softEdge rad="38100"/>
            </a:effectLst>
          </p:spPr>
        </p:cxnSp>
      </p:grpSp>
      <p:cxnSp>
        <p:nvCxnSpPr>
          <p:cNvPr id="57" name="Straight Connector 56"/>
          <p:cNvCxnSpPr/>
          <p:nvPr/>
        </p:nvCxnSpPr>
        <p:spPr>
          <a:xfrm rot="10800000">
            <a:off x="1690816" y="1514545"/>
            <a:ext cx="3141036" cy="0"/>
          </a:xfrm>
          <a:prstGeom prst="line">
            <a:avLst/>
          </a:prstGeom>
          <a:noFill/>
          <a:ln w="196850" cap="sq" cmpd="sng" algn="ctr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lumMod val="56000"/>
                    <a:lumOff val="44000"/>
                    <a:alpha val="77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0" scaled="0"/>
              <a:tileRect r="-100000" b="-100000"/>
            </a:gradFill>
            <a:prstDash val="solid"/>
            <a:round/>
          </a:ln>
          <a:effectLst>
            <a:glow rad="127000">
              <a:sysClr val="window" lastClr="FFFFFF">
                <a:alpha val="5000"/>
              </a:sysClr>
            </a:glow>
            <a:softEdge rad="38100"/>
          </a:effectLst>
        </p:spPr>
      </p:cxnSp>
      <p:sp>
        <p:nvSpPr>
          <p:cNvPr id="58" name="TextBox 57"/>
          <p:cNvSpPr txBox="1"/>
          <p:nvPr/>
        </p:nvSpPr>
        <p:spPr>
          <a:xfrm>
            <a:off x="121406" y="638574"/>
            <a:ext cx="88924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РЕЦИ </a:t>
            </a:r>
            <a:endParaRPr lang="sr-Cyrl-BA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sr-Cyrl-BA" sz="16600" b="1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</a:t>
            </a:r>
            <a:r>
              <a:rPr lang="sr-Cyrl-BA" sz="8000" b="1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sr-Cyrl-B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СЕКТАМ</a:t>
            </a:r>
            <a:r>
              <a:rPr lang="sr-Latn-R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sr-Latn-R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99828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9000" decel="4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880000">
                                          <p:cBhvr>
                                            <p:cTn id="6" dur="8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 p14:presetBounceEnd="375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1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375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32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33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5" presetID="8" presetClass="emph" presetSubtype="0" accel="3066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880000">
                                          <p:cBhvr>
                                            <p:cTn id="36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8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9000" decel="4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880000">
                                          <p:cBhvr>
                                            <p:cTn id="6" dur="8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5" presetID="8" presetClass="emph" presetSubtype="0" accel="3066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880000">
                                          <p:cBhvr>
                                            <p:cTn id="36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8" grpId="0"/>
          <p:bldP spid="5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2127" y="2348880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903913" cy="146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r-Cyrl-BA" sz="3600" b="1" kern="10" spc="100" dirty="0">
                <a:ln w="38100">
                  <a:solidFill>
                    <a:srgbClr val="C00000"/>
                  </a:solidFill>
                  <a:prstDash val="sysDot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Impact"/>
              </a:rPr>
              <a:t>СЕКТЕ</a:t>
            </a:r>
            <a:endParaRPr lang="sr-Latn-RS" sz="3600" kern="10" dirty="0">
              <a:ln w="38100">
                <a:solidFill>
                  <a:srgbClr val="C00000"/>
                </a:solidFill>
                <a:prstDash val="sysDot"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415204"/>
            <a:ext cx="2116282" cy="1007918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79000"/>
                </a:sysClr>
              </a:gs>
              <a:gs pos="51000">
                <a:sysClr val="window" lastClr="FFFFFF">
                  <a:alpha val="27000"/>
                </a:sysClr>
              </a:gs>
              <a:gs pos="100000">
                <a:sysClr val="windowText" lastClr="000000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36101" y="7269986"/>
            <a:ext cx="2811447" cy="1012054"/>
            <a:chOff x="1651246" y="1518082"/>
            <a:chExt cx="2811447" cy="10120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4835774" y="7269986"/>
            <a:ext cx="2811447" cy="1012054"/>
            <a:chOff x="1651246" y="1518082"/>
            <a:chExt cx="2811447" cy="101205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000240" y="9123253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67772" y="7410942"/>
            <a:ext cx="1838340" cy="1838340"/>
            <a:chOff x="1382917" y="1659038"/>
            <a:chExt cx="1838340" cy="1838340"/>
          </a:xfrm>
        </p:grpSpPr>
        <p:sp>
          <p:nvSpPr>
            <p:cNvPr id="16" name="Oval 15"/>
            <p:cNvSpPr/>
            <p:nvPr/>
          </p:nvSpPr>
          <p:spPr>
            <a:xfrm>
              <a:off x="1382917" y="1659038"/>
              <a:ext cx="1838340" cy="183834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perspectiveRight"/>
              <a:lightRig rig="glow" dir="t">
                <a:rot lat="0" lon="0" rev="4800000"/>
              </a:lightRig>
            </a:scene3d>
            <a:sp3d prstMaterial="matte">
              <a:bevelT w="127000" h="63500"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410742" y="1676400"/>
              <a:ext cx="1762672" cy="1754188"/>
              <a:chOff x="1258488" y="2235198"/>
              <a:chExt cx="1761802" cy="175490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20"/>
              <p:cNvSpPr txBox="1">
                <a:spLocks noChangeArrowheads="1"/>
              </p:cNvSpPr>
              <p:nvPr/>
            </p:nvSpPr>
            <p:spPr bwMode="auto">
              <a:xfrm>
                <a:off x="1258488" y="2304406"/>
                <a:ext cx="1749477" cy="1616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50000"/>
                  </a:spcBef>
                </a:pPr>
                <a:r>
                  <a:rPr lang="sr-Cyrl-CS" dirty="0">
                    <a:ln w="10160">
                      <a:solidFill>
                        <a:srgbClr val="C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</a:rPr>
                  <a:t> УПОЗОРЕЊЕ!</a:t>
                </a:r>
              </a:p>
              <a:p>
                <a:pPr lvl="0" algn="ctr">
                  <a:spcBef>
                    <a:spcPct val="50000"/>
                  </a:spcBef>
                </a:pPr>
                <a:r>
                  <a:rPr lang="sr-Cyrl-CS" sz="1400" dirty="0">
                    <a:ln w="10160">
                      <a:solidFill>
                        <a:srgbClr val="C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</a:rPr>
                  <a:t>Садржи неке информације за које секте не желе да знате...</a:t>
                </a:r>
                <a:endParaRPr lang="en-US" sz="1400" dirty="0">
                  <a:ln w="1016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" name="More Human Than Human (The Covenant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3427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grpId="4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repeatCount="2000" accel="50000" decel="5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60962E-6 L 0.62605 1.60962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" presetID="2" presetClass="entr" presetSubtype="4" accel="27500" fill="hold" nodeType="afterEffect" p14:presetBounceEnd="81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2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entr" presetSubtype="0" decel="10000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850"/>
                                </p:stCondLst>
                                <p:childTnLst>
                                  <p:par>
                                    <p:cTn id="41" presetID="64" presetClass="path" presetSubtype="0" accel="4500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33333E-6 2.40518E-7 L -0.00468 -0.35731 " pathEditMode="relative" rAng="0" ptsTypes="AA">
                                          <p:cBhvr>
                                            <p:cTn id="4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3" y="-178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4" presetClass="path" presetSubtype="0" accel="4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2.22222E-6 2.54394E-6 L 2.22222E-6 -0.34991 " pathEditMode="relative" rAng="0" ptsTypes="AA">
                                          <p:cBhvr>
                                            <p:cTn id="4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5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repeatCount="indefinite" accel="10714" decel="89286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6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4" presetClass="path" presetSubtype="0" accel="4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72222E-6 2.54394E-6 L -0.00139 -0.34991 " pathEditMode="relative" rAng="0" ptsTypes="AA">
                                          <p:cBhvr>
                                            <p:cTn id="4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" y="-175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ccel="10714" decel="89286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9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8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350"/>
                                </p:stCondLst>
                                <p:childTnLst>
                                  <p:par>
                                    <p:cTn id="5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052" grpId="0"/>
          <p:bldP spid="6" grpId="0" animBg="1"/>
          <p:bldP spid="6" grpId="1" animBg="1"/>
          <p:bldP spid="6" grpId="2" animBg="1"/>
          <p:bldP spid="6" grpId="3" animBg="1"/>
          <p:bldP spid="6" grpId="4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grpId="2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3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xit" presetSubtype="0" fill="hold" grpId="4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repeatCount="2000" accel="50000" decel="5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1.60962E-6 L 0.62605 1.60962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" presetID="2" presetClass="entr" presetSubtype="4" accel="275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9" presetClass="entr" presetSubtype="0" decel="10000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850"/>
                                </p:stCondLst>
                                <p:childTnLst>
                                  <p:par>
                                    <p:cTn id="41" presetID="64" presetClass="path" presetSubtype="0" accel="4500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33333E-6 2.40518E-7 L -0.00468 -0.35731 " pathEditMode="relative" rAng="0" ptsTypes="AA">
                                          <p:cBhvr>
                                            <p:cTn id="4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3" y="-178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4" presetClass="path" presetSubtype="0" accel="4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2.22222E-6 2.54394E-6 L 2.22222E-6 -0.34991 " pathEditMode="relative" rAng="0" ptsTypes="AA">
                                          <p:cBhvr>
                                            <p:cTn id="4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75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repeatCount="indefinite" accel="10714" decel="89286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6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4" presetClass="path" presetSubtype="0" accel="45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72222E-6 2.54394E-6 L -0.00139 -0.34991 " pathEditMode="relative" rAng="0" ptsTypes="AA">
                                          <p:cBhvr>
                                            <p:cTn id="4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" y="-175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ccel="10714" decel="89286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6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9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8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350"/>
                                </p:stCondLst>
                                <p:childTnLst>
                                  <p:par>
                                    <p:cTn id="5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>
                    <p:cTn id="5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052" grpId="0"/>
          <p:bldP spid="6" grpId="0" animBg="1"/>
          <p:bldP spid="6" grpId="1" animBg="1"/>
          <p:bldP spid="6" grpId="2" animBg="1"/>
          <p:bldP spid="6" grpId="3" animBg="1"/>
          <p:bldP spid="6" grpId="4" animBg="1"/>
          <p:bldP spid="1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>
            <a:spLocks noChangeAspect="1"/>
          </p:cNvSpPr>
          <p:nvPr/>
        </p:nvSpPr>
        <p:spPr>
          <a:xfrm>
            <a:off x="-274360" y="-243408"/>
            <a:ext cx="9875520" cy="7406640"/>
          </a:xfrm>
          <a:prstGeom prst="round2DiagRect">
            <a:avLst>
              <a:gd name="adj1" fmla="val 8355"/>
              <a:gd name="adj2" fmla="val 0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>
            <a:spLocks noChangeAspect="1"/>
          </p:cNvSpPr>
          <p:nvPr/>
        </p:nvSpPr>
        <p:spPr>
          <a:xfrm>
            <a:off x="-274360" y="-243408"/>
            <a:ext cx="9875520" cy="7406640"/>
          </a:xfrm>
          <a:prstGeom prst="round2DiagRect">
            <a:avLst>
              <a:gd name="adj1" fmla="val 8355"/>
              <a:gd name="adj2" fmla="val 0"/>
            </a:avLst>
          </a:prstGeom>
          <a:solidFill>
            <a:schemeClr val="bg1">
              <a:alpha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953869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sr-Cyrl-R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Секта је група истомишљеника која се одвојила од неке веће религијске заједнице у самосталну групу.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3925669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sr-Cyrl-RS" sz="2000" b="0" i="0" u="none" strike="noStrike" kern="0" cap="none" spc="0" normalizeH="0" baseline="0" noProof="0" dirty="0" smtClean="0">
                <a:ln>
                  <a:solidFill>
                    <a:srgbClr val="8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Ријеч секта потиче од латинске ријечи </a:t>
            </a:r>
            <a:r>
              <a:rPr kumimoji="0" lang="sr-Latn-RS" sz="2000" b="0" i="0" u="none" strike="noStrike" kern="0" cap="none" spc="0" normalizeH="0" baseline="0" noProof="0" dirty="0" smtClean="0">
                <a:ln>
                  <a:solidFill>
                    <a:srgbClr val="8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sequi</a:t>
            </a:r>
            <a:r>
              <a:rPr kumimoji="0" lang="sr-Cyrl-RS" sz="2000" b="0" i="0" u="none" strike="noStrike" kern="0" cap="none" spc="0" normalizeH="0" baseline="0" noProof="0" dirty="0" smtClean="0">
                <a:ln>
                  <a:solidFill>
                    <a:srgbClr val="8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,што у слободном преводу значи слиједити неко учење.</a:t>
            </a:r>
            <a:endParaRPr kumimoji="0" lang="en-US" sz="2000" b="0" i="0" u="none" strike="noStrike" kern="0" cap="none" spc="0" normalizeH="0" baseline="0" noProof="0" dirty="0">
              <a:ln>
                <a:solidFill>
                  <a:srgbClr val="8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16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СЕКТА – појам и поријекло</a:t>
            </a:r>
            <a:endParaRPr kumimoji="0" lang="sr-Latn-R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84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1.96532E-6 L -0.2 -0.26636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37000" y="37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1.96532E-6 L -0.2 0.16648 " pathEditMode="relative" rAng="0" ptsTypes="AA">
                                      <p:cBhvr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2" y="4256340"/>
            <a:ext cx="3073247" cy="208823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4" y="364699"/>
            <a:ext cx="3105380" cy="256476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362200" y="14478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4478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5944" y="1524000"/>
            <a:ext cx="4323620" cy="4370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“</a:t>
            </a:r>
            <a:r>
              <a:rPr kumimoji="0" lang="sr-Cyrl-C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ИСПИРАЊЕ МОЗГА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”</a:t>
            </a:r>
            <a:endParaRPr kumimoji="0" lang="sr-Cyrl-R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26670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200" y="26670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5944" y="2743200"/>
            <a:ext cx="4693914" cy="5909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РАЗНИ МАТЕРИЈАЛИ, ПРЕДВИЂЕНИ</a:t>
            </a:r>
            <a:endParaRPr kumimoji="0" lang="sr-Latn-R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kumimoji="0" lang="sr-Cyrl-R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ПРОГРАМИ РАЗЛИЧИТОГ САДРЖАЈА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38862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3886200"/>
            <a:ext cx="6781800" cy="6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26000">
                <a:schemeClr val="bg1">
                  <a:lumMod val="9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5944" y="3962400"/>
            <a:ext cx="5812810" cy="3877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Webdings" pitchFamily="18" charset="2"/>
              <a:buChar char="ë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sr-Cyrl-C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ПОСЉЕДИЦЕ ДЈЕЛОВАЊА СЕКТИ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1202" name="Picture 2" descr="C:\Users\user\AppData\Local\Microsoft\Windows\Temporary Internet Files\Content.IE5\WX8SNQKE\MM90035670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58" y="2476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638390" y="245225"/>
            <a:ext cx="5454650" cy="2673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/>
            </a:prstTxWarp>
          </a:bodyPr>
          <a:lstStyle/>
          <a:p>
            <a:pPr algn="ctr"/>
            <a:r>
              <a:rPr lang="sr-Cyrl-BA" sz="3600" b="1" kern="10" dirty="0">
                <a:ln w="28575">
                  <a:solidFill>
                    <a:srgbClr val="00B0F0"/>
                  </a:solidFill>
                  <a:prstDash val="sysDot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ВРСТЕ СЕКТИ</a:t>
            </a:r>
            <a:endParaRPr lang="sr-Latn-RS" sz="3600" b="1" kern="10" dirty="0">
              <a:ln w="28575">
                <a:solidFill>
                  <a:srgbClr val="00B0F0"/>
                </a:solidFill>
                <a:prstDash val="sysDot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176" name="Picture 8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7107"/>
            <a:ext cx="2664668" cy="266466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18279" y="5382467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85811" y="3658299"/>
            <a:ext cx="1838340" cy="18383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923707" y="3674818"/>
            <a:ext cx="1755775" cy="1754188"/>
            <a:chOff x="1265381" y="2235198"/>
            <a:chExt cx="1754909" cy="1754909"/>
          </a:xfrm>
        </p:grpSpPr>
        <p:sp>
          <p:nvSpPr>
            <p:cNvPr id="10" name="Oval 9"/>
            <p:cNvSpPr/>
            <p:nvPr/>
          </p:nvSpPr>
          <p:spPr>
            <a:xfrm>
              <a:off x="1265381" y="2235198"/>
              <a:ext cx="1754909" cy="1754909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20"/>
            <p:cNvSpPr txBox="1">
              <a:spLocks noChangeArrowheads="1"/>
            </p:cNvSpPr>
            <p:nvPr/>
          </p:nvSpPr>
          <p:spPr bwMode="auto">
            <a:xfrm>
              <a:off x="1755112" y="2399144"/>
              <a:ext cx="804632" cy="1431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8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CFE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8700" b="1" i="0" u="none" strike="noStrike" kern="0" cap="none" spc="0" normalizeH="0" baseline="0" noProof="0" dirty="0">
                <a:ln>
                  <a:noFill/>
                </a:ln>
                <a:solidFill>
                  <a:srgbClr val="08CFE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908" y="2124802"/>
            <a:ext cx="2771775" cy="29432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656" y="2949330"/>
            <a:ext cx="1552575" cy="16287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019" y="3768480"/>
            <a:ext cx="1790700" cy="15144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6" presetClass="emph" presetSubtype="0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sr-Cyrl-CS" sz="3200" dirty="0">
                <a:solidFill>
                  <a:srgbClr val="FFFFFF"/>
                </a:solidFill>
                <a:ea typeface="+mn-ea"/>
                <a:cs typeface="+mn-cs"/>
              </a:rPr>
              <a:t>Секте </a:t>
            </a:r>
            <a:r>
              <a:rPr lang="sr-Cyrl-CS" sz="3200" dirty="0" smtClean="0">
                <a:solidFill>
                  <a:srgbClr val="FFFFFF"/>
                </a:solidFill>
                <a:ea typeface="+mn-ea"/>
                <a:cs typeface="+mn-cs"/>
              </a:rPr>
              <a:t>с </a:t>
            </a:r>
            <a:r>
              <a:rPr lang="sr-Cyrl-CS" sz="3200" dirty="0">
                <a:solidFill>
                  <a:srgbClr val="FFFFFF"/>
                </a:solidFill>
                <a:ea typeface="+mn-ea"/>
                <a:cs typeface="+mn-cs"/>
              </a:rPr>
              <a:t>коријеном у хришћанству и</a:t>
            </a:r>
            <a:r>
              <a:rPr lang="sr-Latn-BA" sz="32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sr-Cyrl-CS" sz="3200" dirty="0">
                <a:solidFill>
                  <a:srgbClr val="FFFFFF"/>
                </a:solidFill>
                <a:ea typeface="+mn-ea"/>
                <a:cs typeface="+mn-cs"/>
              </a:rPr>
              <a:t>јудејству </a:t>
            </a:r>
            <a:r>
              <a:rPr lang="sr-Latn-BA" sz="3200" dirty="0">
                <a:solidFill>
                  <a:srgbClr val="FFFFFF"/>
                </a:solidFill>
                <a:ea typeface="+mn-ea"/>
                <a:cs typeface="+mn-cs"/>
              </a:rPr>
              <a:t>:</a:t>
            </a:r>
            <a:br>
              <a:rPr lang="sr-Latn-BA" sz="3200" dirty="0">
                <a:solidFill>
                  <a:srgbClr val="FFFFFF"/>
                </a:solidFill>
                <a:ea typeface="+mn-ea"/>
                <a:cs typeface="+mn-cs"/>
              </a:rPr>
            </a:br>
            <a:endParaRPr lang="sr-Latn-RS" dirty="0"/>
          </a:p>
        </p:txBody>
      </p:sp>
      <p:sp>
        <p:nvSpPr>
          <p:cNvPr id="5" name="Rounded Rectangle 4"/>
          <p:cNvSpPr/>
          <p:nvPr/>
        </p:nvSpPr>
        <p:spPr>
          <a:xfrm>
            <a:off x="798690" y="3645024"/>
            <a:ext cx="1693334" cy="1066800"/>
          </a:xfrm>
          <a:prstGeom prst="roundRect">
            <a:avLst>
              <a:gd name="adj" fmla="val 9723"/>
            </a:avLst>
          </a:prstGeom>
          <a:gradFill flip="none" rotWithShape="1">
            <a:gsLst>
              <a:gs pos="0">
                <a:srgbClr val="4F81BD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sr-Cyrl-C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 АДВЕНТИСТИ – СУБОТАРИ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 Condensed" pitchFamily="34" charset="0"/>
              <a:ea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99645" y="3645024"/>
            <a:ext cx="1693334" cy="1066800"/>
          </a:xfrm>
          <a:prstGeom prst="roundRect">
            <a:avLst>
              <a:gd name="adj" fmla="val 9723"/>
            </a:avLst>
          </a:prstGeom>
          <a:gradFill rotWithShape="1">
            <a:gsLst>
              <a:gs pos="0">
                <a:srgbClr val="9BBB59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BA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Cyrl-C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БАПТИСТИ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 Condensed" pitchFamily="34" charset="0"/>
              <a:ea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17975" y="3645024"/>
            <a:ext cx="1693334" cy="1066800"/>
          </a:xfrm>
          <a:prstGeom prst="roundRect">
            <a:avLst>
              <a:gd name="adj" fmla="val 9723"/>
            </a:avLst>
          </a:prstGeom>
          <a:gradFill rotWithShape="1">
            <a:gsLst>
              <a:gs pos="0">
                <a:srgbClr val="F79646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kumimoji="0" lang="sr-Cyrl-C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НАЗАРЕНИ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 Condensed" pitchFamily="34" charset="0"/>
              <a:ea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2241" y="3645024"/>
            <a:ext cx="1693334" cy="1066800"/>
          </a:xfrm>
          <a:prstGeom prst="roundRect">
            <a:avLst>
              <a:gd name="adj" fmla="val 9723"/>
            </a:avLst>
          </a:prstGeom>
          <a:gradFill rotWithShape="1">
            <a:gsLst>
              <a:gs pos="0">
                <a:srgbClr val="F0ECDC"/>
              </a:gs>
              <a:gs pos="100000">
                <a:sysClr val="window" lastClr="FFFFFF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B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r-Latn-B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Cyrl-C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rPr>
              <a:t>ЈЕХОВИНИ СВЈЕДОЦИ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 Condensed" pitchFamily="34" charset="0"/>
              <a:ea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8173" y="3437198"/>
            <a:ext cx="1494367" cy="1482452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  <a:tailEnd type="arrow" w="med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9128" y="3437198"/>
            <a:ext cx="1494367" cy="1482452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  <a:tailEnd type="arrow" w="med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7458" y="3437198"/>
            <a:ext cx="1494367" cy="1482452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  <a:tailEnd type="arrow" w="med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81724" y="3437198"/>
            <a:ext cx="1494367" cy="1482452"/>
          </a:xfrm>
          <a:prstGeom prst="ellipse">
            <a:avLst/>
          </a:prstGeom>
          <a:noFill/>
          <a:ln w="57150" cap="flat" cmpd="sng" algn="ctr">
            <a:solidFill>
              <a:srgbClr val="F79646">
                <a:lumMod val="75000"/>
              </a:srgbClr>
            </a:solidFill>
            <a:prstDash val="solid"/>
            <a:tailEnd type="arrow" w="med" len="sm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54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657600" cy="2743200"/>
          </a:xfrm>
          <a:prstGeom prst="rect">
            <a:avLst/>
          </a:prstGeom>
          <a:ln w="38100">
            <a:solidFill>
              <a:sysClr val="window" lastClr="FFFFFF"/>
            </a:solidFill>
            <a:miter lim="800000"/>
          </a:ln>
          <a:effectLst>
            <a:outerShdw blurRad="88900" dist="114300" dir="13800000" sx="101000" sy="101000" algn="b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57200"/>
            <a:ext cx="3657600" cy="27432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08CFE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04" y="114596"/>
            <a:ext cx="2322716" cy="222409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5562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9144000" cy="4419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55000"/>
              </a:srgbClr>
            </a:outerShdw>
            <a:softEdge rad="0"/>
          </a:effectLst>
        </p:spPr>
      </p:pic>
      <p:sp>
        <p:nvSpPr>
          <p:cNvPr id="8" name="Rectangle 7"/>
          <p:cNvSpPr/>
          <p:nvPr/>
        </p:nvSpPr>
        <p:spPr>
          <a:xfrm>
            <a:off x="2566483" y="457200"/>
            <a:ext cx="4011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r-Cyrl-C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АДВЕНТИСТИ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53873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40000" decel="4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>
                <a:solidFill>
                  <a:srgbClr val="FFFFFF"/>
                </a:solidFill>
              </a:rPr>
              <a:t>ЈЕХОВИНИ СВЈЕДОЦИ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1579586"/>
            <a:ext cx="4956048" cy="3709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160" y="5289263"/>
            <a:ext cx="9418320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7160" y="1533866"/>
            <a:ext cx="9418320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1487978" y="3406141"/>
            <a:ext cx="7132320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3506994" y="3406142"/>
            <a:ext cx="7132320" cy="45719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92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buFont typeface="Webdings" pitchFamily="18" charset="2"/>
              <a:buChar char="ë"/>
            </a:pPr>
            <a:r>
              <a:rPr lang="sr-Cyrl-CS" sz="2800">
                <a:solidFill>
                  <a:schemeClr val="bg1"/>
                </a:solidFill>
              </a:rPr>
              <a:t>Секте </a:t>
            </a:r>
            <a:r>
              <a:rPr lang="sr-Cyrl-CS" sz="2800" smtClean="0">
                <a:solidFill>
                  <a:schemeClr val="bg1"/>
                </a:solidFill>
              </a:rPr>
              <a:t>с </a:t>
            </a:r>
            <a:r>
              <a:rPr lang="sr-Cyrl-CS" sz="2800" dirty="0">
                <a:solidFill>
                  <a:schemeClr val="bg1"/>
                </a:solidFill>
              </a:rPr>
              <a:t>коријеном у исламу</a:t>
            </a:r>
          </a:p>
          <a:p>
            <a:pPr>
              <a:buFont typeface="Webdings" pitchFamily="18" charset="2"/>
              <a:buNone/>
            </a:pPr>
            <a:endParaRPr lang="sr-Latn-BA" sz="2800" dirty="0">
              <a:solidFill>
                <a:schemeClr val="bg1"/>
              </a:solidFill>
            </a:endParaRPr>
          </a:p>
          <a:p>
            <a:pPr>
              <a:buFont typeface="Webdings" pitchFamily="18" charset="2"/>
              <a:buChar char="ë"/>
            </a:pPr>
            <a:r>
              <a:rPr lang="sr-Cyrl-CS" sz="2800" dirty="0">
                <a:solidFill>
                  <a:schemeClr val="bg1"/>
                </a:solidFill>
              </a:rPr>
              <a:t>ВЕХАБИЈЕ</a:t>
            </a:r>
          </a:p>
          <a:p>
            <a:pPr>
              <a:buFont typeface="Webdings" pitchFamily="18" charset="2"/>
              <a:buNone/>
            </a:pPr>
            <a:endParaRPr lang="sr-Cyrl-CS" sz="2800" dirty="0">
              <a:solidFill>
                <a:schemeClr val="bg1"/>
              </a:solidFill>
              <a:cs typeface="Arial" charset="0"/>
            </a:endParaRPr>
          </a:p>
          <a:p>
            <a:pPr>
              <a:buFont typeface="Webdings" pitchFamily="18" charset="2"/>
              <a:buChar char="ë"/>
            </a:pPr>
            <a:endParaRPr lang="sr-Latn-BA" sz="2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148" name="Picture 4" descr="download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3600450" cy="3429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1881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otating_tubes_with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S1019192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384</Words>
  <Application>Microsoft Office PowerPoint</Application>
  <PresentationFormat>Пројекција на екрану (4:3)</PresentationFormat>
  <Paragraphs>100</Paragraphs>
  <Slides>19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Наслови слајдова</vt:lpstr>
      </vt:variant>
      <vt:variant>
        <vt:i4>19</vt:i4>
      </vt:variant>
    </vt:vector>
  </HeadingPairs>
  <TitlesOfParts>
    <vt:vector size="25" baseType="lpstr">
      <vt:lpstr>Default Design</vt:lpstr>
      <vt:lpstr>Animated_timer_on_textured_background</vt:lpstr>
      <vt:lpstr>TS101881412</vt:lpstr>
      <vt:lpstr>Rotating_tubes_with_text</vt:lpstr>
      <vt:lpstr>TS101919240</vt:lpstr>
      <vt:lpstr>Animated_pointer_and_light-up_text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Секте с коријеном у хришћанству и јудејству : </vt:lpstr>
      <vt:lpstr>PowerPoint презентација</vt:lpstr>
      <vt:lpstr>ЈЕХОВИНИ СВЈЕДОЦИ</vt:lpstr>
      <vt:lpstr>PowerPoint презентација</vt:lpstr>
      <vt:lpstr>Секте са коријеном у религијама и учењима Далеког Истока : </vt:lpstr>
      <vt:lpstr>“ ХАРЕ КРИШНА “</vt:lpstr>
      <vt:lpstr>ЈОГА и  ТРАНСЦЕДЕТАЛНА МЕДИТАЦИЈА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Radenko</dc:creator>
  <cp:lastModifiedBy>MEDICIN</cp:lastModifiedBy>
  <cp:revision>113</cp:revision>
  <dcterms:created xsi:type="dcterms:W3CDTF">2012-03-15T13:03:29Z</dcterms:created>
  <dcterms:modified xsi:type="dcterms:W3CDTF">2013-04-20T14:43:33Z</dcterms:modified>
</cp:coreProperties>
</file>