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4" r:id="rId10"/>
    <p:sldId id="266" r:id="rId11"/>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21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r-Cyrl-R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r-Cyrl-RS"/>
          </a:p>
        </p:txBody>
      </p:sp>
      <p:sp>
        <p:nvSpPr>
          <p:cNvPr id="4" name="Date Placeholder 3"/>
          <p:cNvSpPr>
            <a:spLocks noGrp="1"/>
          </p:cNvSpPr>
          <p:nvPr>
            <p:ph type="dt" sz="half" idx="10"/>
          </p:nvPr>
        </p:nvSpPr>
        <p:spPr/>
        <p:txBody>
          <a:bodyPr/>
          <a:lstStyle/>
          <a:p>
            <a:fld id="{9D0FF576-921D-4399-94BB-521D1A2887D9}" type="datetimeFigureOut">
              <a:rPr lang="sr-Cyrl-RS" smtClean="0"/>
              <a:t>03.02.2022.</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E20D913A-CDD7-4FFA-B0AD-22FCD2434F69}" type="slidenum">
              <a:rPr lang="sr-Cyrl-RS" smtClean="0"/>
              <a:t>‹#›</a:t>
            </a:fld>
            <a:endParaRPr lang="sr-Cyrl-RS"/>
          </a:p>
        </p:txBody>
      </p:sp>
    </p:spTree>
    <p:extLst>
      <p:ext uri="{BB962C8B-B14F-4D97-AF65-F5344CB8AC3E}">
        <p14:creationId xmlns:p14="http://schemas.microsoft.com/office/powerpoint/2010/main" val="3899339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Cyrl-R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Date Placeholder 3"/>
          <p:cNvSpPr>
            <a:spLocks noGrp="1"/>
          </p:cNvSpPr>
          <p:nvPr>
            <p:ph type="dt" sz="half" idx="10"/>
          </p:nvPr>
        </p:nvSpPr>
        <p:spPr/>
        <p:txBody>
          <a:bodyPr/>
          <a:lstStyle/>
          <a:p>
            <a:fld id="{9D0FF576-921D-4399-94BB-521D1A2887D9}" type="datetimeFigureOut">
              <a:rPr lang="sr-Cyrl-RS" smtClean="0"/>
              <a:t>03.02.2022.</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E20D913A-CDD7-4FFA-B0AD-22FCD2434F69}" type="slidenum">
              <a:rPr lang="sr-Cyrl-RS" smtClean="0"/>
              <a:t>‹#›</a:t>
            </a:fld>
            <a:endParaRPr lang="sr-Cyrl-RS"/>
          </a:p>
        </p:txBody>
      </p:sp>
    </p:spTree>
    <p:extLst>
      <p:ext uri="{BB962C8B-B14F-4D97-AF65-F5344CB8AC3E}">
        <p14:creationId xmlns:p14="http://schemas.microsoft.com/office/powerpoint/2010/main" val="2833569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r-Cyrl-R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Date Placeholder 3"/>
          <p:cNvSpPr>
            <a:spLocks noGrp="1"/>
          </p:cNvSpPr>
          <p:nvPr>
            <p:ph type="dt" sz="half" idx="10"/>
          </p:nvPr>
        </p:nvSpPr>
        <p:spPr/>
        <p:txBody>
          <a:bodyPr/>
          <a:lstStyle/>
          <a:p>
            <a:fld id="{9D0FF576-921D-4399-94BB-521D1A2887D9}" type="datetimeFigureOut">
              <a:rPr lang="sr-Cyrl-RS" smtClean="0"/>
              <a:t>03.02.2022.</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E20D913A-CDD7-4FFA-B0AD-22FCD2434F69}" type="slidenum">
              <a:rPr lang="sr-Cyrl-RS" smtClean="0"/>
              <a:t>‹#›</a:t>
            </a:fld>
            <a:endParaRPr lang="sr-Cyrl-RS"/>
          </a:p>
        </p:txBody>
      </p:sp>
    </p:spTree>
    <p:extLst>
      <p:ext uri="{BB962C8B-B14F-4D97-AF65-F5344CB8AC3E}">
        <p14:creationId xmlns:p14="http://schemas.microsoft.com/office/powerpoint/2010/main" val="195276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Cyrl-R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Date Placeholder 3"/>
          <p:cNvSpPr>
            <a:spLocks noGrp="1"/>
          </p:cNvSpPr>
          <p:nvPr>
            <p:ph type="dt" sz="half" idx="10"/>
          </p:nvPr>
        </p:nvSpPr>
        <p:spPr/>
        <p:txBody>
          <a:bodyPr/>
          <a:lstStyle/>
          <a:p>
            <a:fld id="{9D0FF576-921D-4399-94BB-521D1A2887D9}" type="datetimeFigureOut">
              <a:rPr lang="sr-Cyrl-RS" smtClean="0"/>
              <a:t>03.02.2022.</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E20D913A-CDD7-4FFA-B0AD-22FCD2434F69}" type="slidenum">
              <a:rPr lang="sr-Cyrl-RS" smtClean="0"/>
              <a:t>‹#›</a:t>
            </a:fld>
            <a:endParaRPr lang="sr-Cyrl-RS"/>
          </a:p>
        </p:txBody>
      </p:sp>
    </p:spTree>
    <p:extLst>
      <p:ext uri="{BB962C8B-B14F-4D97-AF65-F5344CB8AC3E}">
        <p14:creationId xmlns:p14="http://schemas.microsoft.com/office/powerpoint/2010/main" val="151055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r-Cyrl-R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0FF576-921D-4399-94BB-521D1A2887D9}" type="datetimeFigureOut">
              <a:rPr lang="sr-Cyrl-RS" smtClean="0"/>
              <a:t>03.02.2022.</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E20D913A-CDD7-4FFA-B0AD-22FCD2434F69}" type="slidenum">
              <a:rPr lang="sr-Cyrl-RS" smtClean="0"/>
              <a:t>‹#›</a:t>
            </a:fld>
            <a:endParaRPr lang="sr-Cyrl-RS"/>
          </a:p>
        </p:txBody>
      </p:sp>
    </p:spTree>
    <p:extLst>
      <p:ext uri="{BB962C8B-B14F-4D97-AF65-F5344CB8AC3E}">
        <p14:creationId xmlns:p14="http://schemas.microsoft.com/office/powerpoint/2010/main" val="3466632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Cyrl-R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5" name="Date Placeholder 4"/>
          <p:cNvSpPr>
            <a:spLocks noGrp="1"/>
          </p:cNvSpPr>
          <p:nvPr>
            <p:ph type="dt" sz="half" idx="10"/>
          </p:nvPr>
        </p:nvSpPr>
        <p:spPr/>
        <p:txBody>
          <a:bodyPr/>
          <a:lstStyle/>
          <a:p>
            <a:fld id="{9D0FF576-921D-4399-94BB-521D1A2887D9}" type="datetimeFigureOut">
              <a:rPr lang="sr-Cyrl-RS" smtClean="0"/>
              <a:t>03.02.2022.</a:t>
            </a:fld>
            <a:endParaRPr lang="sr-Cyrl-RS"/>
          </a:p>
        </p:txBody>
      </p:sp>
      <p:sp>
        <p:nvSpPr>
          <p:cNvPr id="6" name="Footer Placeholder 5"/>
          <p:cNvSpPr>
            <a:spLocks noGrp="1"/>
          </p:cNvSpPr>
          <p:nvPr>
            <p:ph type="ftr" sz="quarter" idx="11"/>
          </p:nvPr>
        </p:nvSpPr>
        <p:spPr/>
        <p:txBody>
          <a:bodyPr/>
          <a:lstStyle/>
          <a:p>
            <a:endParaRPr lang="sr-Cyrl-RS"/>
          </a:p>
        </p:txBody>
      </p:sp>
      <p:sp>
        <p:nvSpPr>
          <p:cNvPr id="7" name="Slide Number Placeholder 6"/>
          <p:cNvSpPr>
            <a:spLocks noGrp="1"/>
          </p:cNvSpPr>
          <p:nvPr>
            <p:ph type="sldNum" sz="quarter" idx="12"/>
          </p:nvPr>
        </p:nvSpPr>
        <p:spPr/>
        <p:txBody>
          <a:bodyPr/>
          <a:lstStyle/>
          <a:p>
            <a:fld id="{E20D913A-CDD7-4FFA-B0AD-22FCD2434F69}" type="slidenum">
              <a:rPr lang="sr-Cyrl-RS" smtClean="0"/>
              <a:t>‹#›</a:t>
            </a:fld>
            <a:endParaRPr lang="sr-Cyrl-RS"/>
          </a:p>
        </p:txBody>
      </p:sp>
    </p:spTree>
    <p:extLst>
      <p:ext uri="{BB962C8B-B14F-4D97-AF65-F5344CB8AC3E}">
        <p14:creationId xmlns:p14="http://schemas.microsoft.com/office/powerpoint/2010/main" val="2254524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r-Cyrl-R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7" name="Date Placeholder 6"/>
          <p:cNvSpPr>
            <a:spLocks noGrp="1"/>
          </p:cNvSpPr>
          <p:nvPr>
            <p:ph type="dt" sz="half" idx="10"/>
          </p:nvPr>
        </p:nvSpPr>
        <p:spPr/>
        <p:txBody>
          <a:bodyPr/>
          <a:lstStyle/>
          <a:p>
            <a:fld id="{9D0FF576-921D-4399-94BB-521D1A2887D9}" type="datetimeFigureOut">
              <a:rPr lang="sr-Cyrl-RS" smtClean="0"/>
              <a:t>03.02.2022.</a:t>
            </a:fld>
            <a:endParaRPr lang="sr-Cyrl-RS"/>
          </a:p>
        </p:txBody>
      </p:sp>
      <p:sp>
        <p:nvSpPr>
          <p:cNvPr id="8" name="Footer Placeholder 7"/>
          <p:cNvSpPr>
            <a:spLocks noGrp="1"/>
          </p:cNvSpPr>
          <p:nvPr>
            <p:ph type="ftr" sz="quarter" idx="11"/>
          </p:nvPr>
        </p:nvSpPr>
        <p:spPr/>
        <p:txBody>
          <a:bodyPr/>
          <a:lstStyle/>
          <a:p>
            <a:endParaRPr lang="sr-Cyrl-RS"/>
          </a:p>
        </p:txBody>
      </p:sp>
      <p:sp>
        <p:nvSpPr>
          <p:cNvPr id="9" name="Slide Number Placeholder 8"/>
          <p:cNvSpPr>
            <a:spLocks noGrp="1"/>
          </p:cNvSpPr>
          <p:nvPr>
            <p:ph type="sldNum" sz="quarter" idx="12"/>
          </p:nvPr>
        </p:nvSpPr>
        <p:spPr/>
        <p:txBody>
          <a:bodyPr/>
          <a:lstStyle/>
          <a:p>
            <a:fld id="{E20D913A-CDD7-4FFA-B0AD-22FCD2434F69}" type="slidenum">
              <a:rPr lang="sr-Cyrl-RS" smtClean="0"/>
              <a:t>‹#›</a:t>
            </a:fld>
            <a:endParaRPr lang="sr-Cyrl-RS"/>
          </a:p>
        </p:txBody>
      </p:sp>
    </p:spTree>
    <p:extLst>
      <p:ext uri="{BB962C8B-B14F-4D97-AF65-F5344CB8AC3E}">
        <p14:creationId xmlns:p14="http://schemas.microsoft.com/office/powerpoint/2010/main" val="55822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Cyrl-RS"/>
          </a:p>
        </p:txBody>
      </p:sp>
      <p:sp>
        <p:nvSpPr>
          <p:cNvPr id="3" name="Date Placeholder 2"/>
          <p:cNvSpPr>
            <a:spLocks noGrp="1"/>
          </p:cNvSpPr>
          <p:nvPr>
            <p:ph type="dt" sz="half" idx="10"/>
          </p:nvPr>
        </p:nvSpPr>
        <p:spPr/>
        <p:txBody>
          <a:bodyPr/>
          <a:lstStyle/>
          <a:p>
            <a:fld id="{9D0FF576-921D-4399-94BB-521D1A2887D9}" type="datetimeFigureOut">
              <a:rPr lang="sr-Cyrl-RS" smtClean="0"/>
              <a:t>03.02.2022.</a:t>
            </a:fld>
            <a:endParaRPr lang="sr-Cyrl-RS"/>
          </a:p>
        </p:txBody>
      </p:sp>
      <p:sp>
        <p:nvSpPr>
          <p:cNvPr id="4" name="Footer Placeholder 3"/>
          <p:cNvSpPr>
            <a:spLocks noGrp="1"/>
          </p:cNvSpPr>
          <p:nvPr>
            <p:ph type="ftr" sz="quarter" idx="11"/>
          </p:nvPr>
        </p:nvSpPr>
        <p:spPr/>
        <p:txBody>
          <a:bodyPr/>
          <a:lstStyle/>
          <a:p>
            <a:endParaRPr lang="sr-Cyrl-RS"/>
          </a:p>
        </p:txBody>
      </p:sp>
      <p:sp>
        <p:nvSpPr>
          <p:cNvPr id="5" name="Slide Number Placeholder 4"/>
          <p:cNvSpPr>
            <a:spLocks noGrp="1"/>
          </p:cNvSpPr>
          <p:nvPr>
            <p:ph type="sldNum" sz="quarter" idx="12"/>
          </p:nvPr>
        </p:nvSpPr>
        <p:spPr/>
        <p:txBody>
          <a:bodyPr/>
          <a:lstStyle/>
          <a:p>
            <a:fld id="{E20D913A-CDD7-4FFA-B0AD-22FCD2434F69}" type="slidenum">
              <a:rPr lang="sr-Cyrl-RS" smtClean="0"/>
              <a:t>‹#›</a:t>
            </a:fld>
            <a:endParaRPr lang="sr-Cyrl-RS"/>
          </a:p>
        </p:txBody>
      </p:sp>
    </p:spTree>
    <p:extLst>
      <p:ext uri="{BB962C8B-B14F-4D97-AF65-F5344CB8AC3E}">
        <p14:creationId xmlns:p14="http://schemas.microsoft.com/office/powerpoint/2010/main" val="1320895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FF576-921D-4399-94BB-521D1A2887D9}" type="datetimeFigureOut">
              <a:rPr lang="sr-Cyrl-RS" smtClean="0"/>
              <a:t>03.02.2022.</a:t>
            </a:fld>
            <a:endParaRPr lang="sr-Cyrl-RS"/>
          </a:p>
        </p:txBody>
      </p:sp>
      <p:sp>
        <p:nvSpPr>
          <p:cNvPr id="3" name="Footer Placeholder 2"/>
          <p:cNvSpPr>
            <a:spLocks noGrp="1"/>
          </p:cNvSpPr>
          <p:nvPr>
            <p:ph type="ftr" sz="quarter" idx="11"/>
          </p:nvPr>
        </p:nvSpPr>
        <p:spPr/>
        <p:txBody>
          <a:bodyPr/>
          <a:lstStyle/>
          <a:p>
            <a:endParaRPr lang="sr-Cyrl-RS"/>
          </a:p>
        </p:txBody>
      </p:sp>
      <p:sp>
        <p:nvSpPr>
          <p:cNvPr id="4" name="Slide Number Placeholder 3"/>
          <p:cNvSpPr>
            <a:spLocks noGrp="1"/>
          </p:cNvSpPr>
          <p:nvPr>
            <p:ph type="sldNum" sz="quarter" idx="12"/>
          </p:nvPr>
        </p:nvSpPr>
        <p:spPr/>
        <p:txBody>
          <a:bodyPr/>
          <a:lstStyle/>
          <a:p>
            <a:fld id="{E20D913A-CDD7-4FFA-B0AD-22FCD2434F69}" type="slidenum">
              <a:rPr lang="sr-Cyrl-RS" smtClean="0"/>
              <a:t>‹#›</a:t>
            </a:fld>
            <a:endParaRPr lang="sr-Cyrl-RS"/>
          </a:p>
        </p:txBody>
      </p:sp>
    </p:spTree>
    <p:extLst>
      <p:ext uri="{BB962C8B-B14F-4D97-AF65-F5344CB8AC3E}">
        <p14:creationId xmlns:p14="http://schemas.microsoft.com/office/powerpoint/2010/main" val="1702740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r-Cyrl-R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0FF576-921D-4399-94BB-521D1A2887D9}" type="datetimeFigureOut">
              <a:rPr lang="sr-Cyrl-RS" smtClean="0"/>
              <a:t>03.02.2022.</a:t>
            </a:fld>
            <a:endParaRPr lang="sr-Cyrl-RS"/>
          </a:p>
        </p:txBody>
      </p:sp>
      <p:sp>
        <p:nvSpPr>
          <p:cNvPr id="6" name="Footer Placeholder 5"/>
          <p:cNvSpPr>
            <a:spLocks noGrp="1"/>
          </p:cNvSpPr>
          <p:nvPr>
            <p:ph type="ftr" sz="quarter" idx="11"/>
          </p:nvPr>
        </p:nvSpPr>
        <p:spPr/>
        <p:txBody>
          <a:bodyPr/>
          <a:lstStyle/>
          <a:p>
            <a:endParaRPr lang="sr-Cyrl-RS"/>
          </a:p>
        </p:txBody>
      </p:sp>
      <p:sp>
        <p:nvSpPr>
          <p:cNvPr id="7" name="Slide Number Placeholder 6"/>
          <p:cNvSpPr>
            <a:spLocks noGrp="1"/>
          </p:cNvSpPr>
          <p:nvPr>
            <p:ph type="sldNum" sz="quarter" idx="12"/>
          </p:nvPr>
        </p:nvSpPr>
        <p:spPr/>
        <p:txBody>
          <a:bodyPr/>
          <a:lstStyle/>
          <a:p>
            <a:fld id="{E20D913A-CDD7-4FFA-B0AD-22FCD2434F69}" type="slidenum">
              <a:rPr lang="sr-Cyrl-RS" smtClean="0"/>
              <a:t>‹#›</a:t>
            </a:fld>
            <a:endParaRPr lang="sr-Cyrl-RS"/>
          </a:p>
        </p:txBody>
      </p:sp>
    </p:spTree>
    <p:extLst>
      <p:ext uri="{BB962C8B-B14F-4D97-AF65-F5344CB8AC3E}">
        <p14:creationId xmlns:p14="http://schemas.microsoft.com/office/powerpoint/2010/main" val="4245723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r-Cyrl-R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Cyrl-R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0FF576-921D-4399-94BB-521D1A2887D9}" type="datetimeFigureOut">
              <a:rPr lang="sr-Cyrl-RS" smtClean="0"/>
              <a:t>03.02.2022.</a:t>
            </a:fld>
            <a:endParaRPr lang="sr-Cyrl-RS"/>
          </a:p>
        </p:txBody>
      </p:sp>
      <p:sp>
        <p:nvSpPr>
          <p:cNvPr id="6" name="Footer Placeholder 5"/>
          <p:cNvSpPr>
            <a:spLocks noGrp="1"/>
          </p:cNvSpPr>
          <p:nvPr>
            <p:ph type="ftr" sz="quarter" idx="11"/>
          </p:nvPr>
        </p:nvSpPr>
        <p:spPr/>
        <p:txBody>
          <a:bodyPr/>
          <a:lstStyle/>
          <a:p>
            <a:endParaRPr lang="sr-Cyrl-RS"/>
          </a:p>
        </p:txBody>
      </p:sp>
      <p:sp>
        <p:nvSpPr>
          <p:cNvPr id="7" name="Slide Number Placeholder 6"/>
          <p:cNvSpPr>
            <a:spLocks noGrp="1"/>
          </p:cNvSpPr>
          <p:nvPr>
            <p:ph type="sldNum" sz="quarter" idx="12"/>
          </p:nvPr>
        </p:nvSpPr>
        <p:spPr/>
        <p:txBody>
          <a:bodyPr/>
          <a:lstStyle/>
          <a:p>
            <a:fld id="{E20D913A-CDD7-4FFA-B0AD-22FCD2434F69}" type="slidenum">
              <a:rPr lang="sr-Cyrl-RS" smtClean="0"/>
              <a:t>‹#›</a:t>
            </a:fld>
            <a:endParaRPr lang="sr-Cyrl-RS"/>
          </a:p>
        </p:txBody>
      </p:sp>
    </p:spTree>
    <p:extLst>
      <p:ext uri="{BB962C8B-B14F-4D97-AF65-F5344CB8AC3E}">
        <p14:creationId xmlns:p14="http://schemas.microsoft.com/office/powerpoint/2010/main" val="1283103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r-Cyrl-R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FF576-921D-4399-94BB-521D1A2887D9}" type="datetimeFigureOut">
              <a:rPr lang="sr-Cyrl-RS" smtClean="0"/>
              <a:t>03.02.2022.</a:t>
            </a:fld>
            <a:endParaRPr lang="sr-Cyrl-R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Cyrl-R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D913A-CDD7-4FFA-B0AD-22FCD2434F69}" type="slidenum">
              <a:rPr lang="sr-Cyrl-RS" smtClean="0"/>
              <a:t>‹#›</a:t>
            </a:fld>
            <a:endParaRPr lang="sr-Cyrl-RS"/>
          </a:p>
        </p:txBody>
      </p:sp>
    </p:spTree>
    <p:extLst>
      <p:ext uri="{BB962C8B-B14F-4D97-AF65-F5344CB8AC3E}">
        <p14:creationId xmlns:p14="http://schemas.microsoft.com/office/powerpoint/2010/main" val="3667025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0.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AB\Desktop\9282bf4fe7de6c373476fd2adaa057c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0" y="-1143000"/>
            <a:ext cx="6858000" cy="91440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AB\Desktop\c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637" y="3242704"/>
            <a:ext cx="2030823" cy="203082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AB\Desktop\mikrofo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969619">
            <a:off x="6841430" y="3275914"/>
            <a:ext cx="1184090" cy="160937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675456"/>
            <a:ext cx="7772400" cy="5256584"/>
          </a:xfrm>
        </p:spPr>
        <p:txBody>
          <a:bodyPr>
            <a:normAutofit/>
          </a:bodyPr>
          <a:lstStyle/>
          <a:p>
            <a:br>
              <a:rPr lang="sr-Cyrl-BA" dirty="0">
                <a:latin typeface="Bookman Old Style" pitchFamily="18" charset="0"/>
              </a:rPr>
            </a:br>
            <a:br>
              <a:rPr lang="sr-Cyrl-BA" dirty="0">
                <a:latin typeface="Bookman Old Style" pitchFamily="18" charset="0"/>
              </a:rPr>
            </a:br>
            <a:r>
              <a:rPr lang="sr-Cyrl-BA" sz="4000" dirty="0">
                <a:latin typeface="Century Schoolbook" pitchFamily="18" charset="0"/>
              </a:rPr>
              <a:t>РАДИО-ПРОГРАМИ И РАДИО-ЕМИСИЈЕ</a:t>
            </a:r>
            <a:endParaRPr lang="sr-Cyrl-RS" sz="4000" dirty="0">
              <a:latin typeface="Century Schoolbook" pitchFamily="18" charset="0"/>
            </a:endParaRPr>
          </a:p>
        </p:txBody>
      </p:sp>
      <p:pic>
        <p:nvPicPr>
          <p:cNvPr id="10" name="Picture 7" descr="C:\Users\AB\Desktop\kisspng-diagonal-line-system-red-lines-5ac52d0b859f73.435725131522871563547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8414389">
            <a:off x="-1385400" y="1155941"/>
            <a:ext cx="3780565" cy="454193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 descr="C:\Users\AB\Desktop\kisspng-diagonal-line-system-red-lines-5ac52d0b859f73.4357251315228715635473.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8414389">
            <a:off x="7293906" y="992736"/>
            <a:ext cx="2787021" cy="334829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AB\Desktop\radio (2).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16216" y="4202635"/>
            <a:ext cx="2202042" cy="2656562"/>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3"/>
          <p:cNvSpPr>
            <a:spLocks noGrp="1"/>
          </p:cNvSpPr>
          <p:nvPr>
            <p:ph type="subTitle" idx="1"/>
          </p:nvPr>
        </p:nvSpPr>
        <p:spPr>
          <a:xfrm>
            <a:off x="611560" y="4941167"/>
            <a:ext cx="4752528" cy="1509887"/>
          </a:xfrm>
        </p:spPr>
        <p:txBody>
          <a:bodyPr>
            <a:normAutofit fontScale="62500" lnSpcReduction="20000"/>
          </a:bodyPr>
          <a:lstStyle/>
          <a:p>
            <a:pPr algn="l"/>
            <a:endParaRPr lang="sr-Cyrl-BA" dirty="0">
              <a:latin typeface="Bookman Old Style" pitchFamily="18" charset="0"/>
            </a:endParaRPr>
          </a:p>
          <a:p>
            <a:pPr algn="l"/>
            <a:r>
              <a:rPr lang="sr-Cyrl-BA" dirty="0">
                <a:solidFill>
                  <a:schemeClr val="tx1">
                    <a:lumMod val="95000"/>
                    <a:lumOff val="5000"/>
                  </a:schemeClr>
                </a:solidFill>
                <a:latin typeface="Century Schoolbook" pitchFamily="18" charset="0"/>
              </a:rPr>
              <a:t>ПРЕДМЕТ: Српски језик</a:t>
            </a:r>
          </a:p>
          <a:p>
            <a:pPr algn="l"/>
            <a:r>
              <a:rPr lang="sr-Cyrl-BA" dirty="0">
                <a:solidFill>
                  <a:schemeClr val="tx1">
                    <a:lumMod val="95000"/>
                    <a:lumOff val="5000"/>
                  </a:schemeClr>
                </a:solidFill>
                <a:latin typeface="Century Schoolbook" pitchFamily="18" charset="0"/>
              </a:rPr>
              <a:t>НАСТАВНИК: Анђелина Никчевић</a:t>
            </a:r>
          </a:p>
          <a:p>
            <a:pPr algn="l"/>
            <a:r>
              <a:rPr lang="sr-Cyrl-BA" dirty="0">
                <a:solidFill>
                  <a:schemeClr val="tx1">
                    <a:lumMod val="95000"/>
                    <a:lumOff val="5000"/>
                  </a:schemeClr>
                </a:solidFill>
                <a:latin typeface="Century Schoolbook" pitchFamily="18" charset="0"/>
              </a:rPr>
              <a:t>УЧЕНИК: Бојана Достинић   </a:t>
            </a:r>
            <a:r>
              <a:rPr lang="sr-Latn-RS" dirty="0">
                <a:solidFill>
                  <a:schemeClr val="tx1">
                    <a:lumMod val="95000"/>
                    <a:lumOff val="5000"/>
                  </a:schemeClr>
                </a:solidFill>
                <a:latin typeface="Century Schoolbook" pitchFamily="18" charset="0"/>
              </a:rPr>
              <a:t>II </a:t>
            </a:r>
            <a:r>
              <a:rPr lang="sr-Cyrl-BA" dirty="0">
                <a:solidFill>
                  <a:schemeClr val="tx1">
                    <a:lumMod val="95000"/>
                    <a:lumOff val="5000"/>
                  </a:schemeClr>
                </a:solidFill>
                <a:latin typeface="Century Schoolbook" pitchFamily="18" charset="0"/>
              </a:rPr>
              <a:t>мт   </a:t>
            </a:r>
            <a:endParaRPr lang="sr-Cyrl-RS" dirty="0">
              <a:solidFill>
                <a:schemeClr val="tx1">
                  <a:lumMod val="95000"/>
                  <a:lumOff val="5000"/>
                </a:schemeClr>
              </a:solidFill>
              <a:latin typeface="Century Schoolbook" pitchFamily="18" charset="0"/>
            </a:endParaRPr>
          </a:p>
        </p:txBody>
      </p:sp>
      <p:pic>
        <p:nvPicPr>
          <p:cNvPr id="20" name="Picture 7" descr="C:\Users\AB\Desktop\kisspng-diagonal-line-system-red-lines-5ac52d0b859f73.435725131522871563547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3828144">
            <a:off x="1978876" y="-2655579"/>
            <a:ext cx="5235577" cy="628996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11560" y="524884"/>
            <a:ext cx="7992888" cy="400110"/>
          </a:xfrm>
          <a:prstGeom prst="rect">
            <a:avLst/>
          </a:prstGeom>
        </p:spPr>
        <p:txBody>
          <a:bodyPr wrap="square">
            <a:spAutoFit/>
          </a:bodyPr>
          <a:lstStyle/>
          <a:p>
            <a:r>
              <a:rPr lang="sr-Cyrl-BA" sz="2000" dirty="0">
                <a:solidFill>
                  <a:schemeClr val="tx1">
                    <a:lumMod val="95000"/>
                    <a:lumOff val="5000"/>
                  </a:schemeClr>
                </a:solidFill>
                <a:latin typeface="Century Schoolbook" pitchFamily="18" charset="0"/>
              </a:rPr>
              <a:t>ЈУ СШЦ</a:t>
            </a:r>
            <a:r>
              <a:rPr lang="sr-Latn-RS" sz="2000" dirty="0">
                <a:solidFill>
                  <a:schemeClr val="tx1">
                    <a:lumMod val="95000"/>
                    <a:lumOff val="5000"/>
                  </a:schemeClr>
                </a:solidFill>
                <a:latin typeface="Century Schoolbook" pitchFamily="18" charset="0"/>
              </a:rPr>
              <a:t> </a:t>
            </a:r>
            <a:r>
              <a:rPr lang="sr-Cyrl-BA" sz="2000" dirty="0">
                <a:solidFill>
                  <a:schemeClr val="tx1">
                    <a:lumMod val="95000"/>
                    <a:lumOff val="5000"/>
                  </a:schemeClr>
                </a:solidFill>
                <a:latin typeface="Century Schoolbook" pitchFamily="18" charset="0"/>
              </a:rPr>
              <a:t>“Перо Слијепчевић“</a:t>
            </a:r>
            <a:r>
              <a:rPr lang="sr-Latn-RS" sz="2000" dirty="0">
                <a:solidFill>
                  <a:schemeClr val="tx1">
                    <a:lumMod val="95000"/>
                    <a:lumOff val="5000"/>
                  </a:schemeClr>
                </a:solidFill>
                <a:latin typeface="Century Schoolbook" pitchFamily="18" charset="0"/>
              </a:rPr>
              <a:t> </a:t>
            </a:r>
            <a:r>
              <a:rPr lang="sr-Cyrl-BA" sz="2000" dirty="0">
                <a:solidFill>
                  <a:schemeClr val="tx1">
                    <a:lumMod val="95000"/>
                    <a:lumOff val="5000"/>
                  </a:schemeClr>
                </a:solidFill>
                <a:latin typeface="Century Schoolbook" pitchFamily="18" charset="0"/>
              </a:rPr>
              <a:t>Гацко </a:t>
            </a:r>
            <a:endParaRPr lang="sr-Cyrl-RS" sz="2000" dirty="0">
              <a:solidFill>
                <a:schemeClr val="tx1">
                  <a:lumMod val="95000"/>
                  <a:lumOff val="5000"/>
                </a:schemeClr>
              </a:solidFill>
              <a:latin typeface="Century Schoolbook" pitchFamily="18" charset="0"/>
            </a:endParaRPr>
          </a:p>
        </p:txBody>
      </p:sp>
      <p:pic>
        <p:nvPicPr>
          <p:cNvPr id="22" name="Picture 7" descr="C:\Users\AB\Desktop\kisspng-diagonal-line-system-red-lines-5ac52d0b859f73.435725131522871563547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3820989">
            <a:off x="1618859" y="4015717"/>
            <a:ext cx="3937902" cy="4730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227083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AB\Desktop\9282bf4fe7de6c373476fd2adaa057c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0" y="-1143000"/>
            <a:ext cx="6858000" cy="9144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6803846" y="1169941"/>
            <a:ext cx="3766798" cy="452539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8144">
            <a:off x="1969179" y="-2660150"/>
            <a:ext cx="5243144" cy="629905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0989">
            <a:off x="1983497" y="3229540"/>
            <a:ext cx="5232987" cy="628685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ctrTitle"/>
          </p:nvPr>
        </p:nvSpPr>
        <p:spPr>
          <a:xfrm>
            <a:off x="1547664" y="489379"/>
            <a:ext cx="6192688" cy="5883588"/>
          </a:xfrm>
        </p:spPr>
        <p:txBody>
          <a:bodyPr>
            <a:noAutofit/>
          </a:bodyPr>
          <a:lstStyle/>
          <a:p>
            <a:pPr algn="l"/>
            <a:r>
              <a:rPr lang="sr-Cyrl-BA" dirty="0">
                <a:latin typeface="Century Schoolbook" pitchFamily="18" charset="0"/>
              </a:rPr>
              <a:t>ХВАЛА НА ПАЖЊИ!</a:t>
            </a:r>
            <a:endParaRPr lang="sr-Cyrl-RS" dirty="0">
              <a:latin typeface="Century Schoolbook" pitchFamily="18" charset="0"/>
            </a:endParaRPr>
          </a:p>
        </p:txBody>
      </p:sp>
      <p:pic>
        <p:nvPicPr>
          <p:cNvPr id="14"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1377740" y="1154002"/>
            <a:ext cx="3775694" cy="453607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9" descr="Molitvene strategij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3727" y="2060848"/>
            <a:ext cx="4896543" cy="3524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5920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AB\Desktop\9282bf4fe7de6c373476fd2adaa057c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0" y="-114300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504789" y="1109659"/>
            <a:ext cx="7953411" cy="4983637"/>
          </a:xfrm>
        </p:spPr>
        <p:txBody>
          <a:bodyPr>
            <a:normAutofit/>
          </a:bodyPr>
          <a:lstStyle/>
          <a:p>
            <a:r>
              <a:rPr lang="sr-Cyrl-BA" sz="2800" dirty="0">
                <a:latin typeface="Century Schoolbook" pitchFamily="18" charset="0"/>
              </a:rPr>
              <a:t>Развијање радио-програма;</a:t>
            </a:r>
            <a:br>
              <a:rPr lang="sr-Cyrl-BA" sz="2800" dirty="0">
                <a:latin typeface="Century Schoolbook" pitchFamily="18" charset="0"/>
              </a:rPr>
            </a:br>
            <a:br>
              <a:rPr lang="sr-Cyrl-BA" sz="2800" dirty="0">
                <a:latin typeface="Century Schoolbook" pitchFamily="18" charset="0"/>
              </a:rPr>
            </a:br>
            <a:br>
              <a:rPr lang="sr-Cyrl-BA" sz="2800" dirty="0">
                <a:latin typeface="Century Schoolbook" pitchFamily="18" charset="0"/>
              </a:rPr>
            </a:br>
            <a:r>
              <a:rPr lang="sr-Cyrl-BA" sz="2800" dirty="0">
                <a:latin typeface="Century Schoolbook" pitchFamily="18" charset="0"/>
              </a:rPr>
              <a:t>Услови радио-програма;</a:t>
            </a:r>
            <a:br>
              <a:rPr lang="sr-Cyrl-BA" sz="2800" dirty="0">
                <a:latin typeface="Century Schoolbook" pitchFamily="18" charset="0"/>
              </a:rPr>
            </a:br>
            <a:br>
              <a:rPr lang="sr-Cyrl-BA" sz="2800" dirty="0">
                <a:latin typeface="Century Schoolbook" pitchFamily="18" charset="0"/>
              </a:rPr>
            </a:br>
            <a:br>
              <a:rPr lang="sr-Cyrl-BA" sz="2800" dirty="0">
                <a:latin typeface="Century Schoolbook" pitchFamily="18" charset="0"/>
              </a:rPr>
            </a:br>
            <a:r>
              <a:rPr lang="sr-Cyrl-BA" sz="2800" dirty="0">
                <a:latin typeface="Century Schoolbook" pitchFamily="18" charset="0"/>
              </a:rPr>
              <a:t>Информативни радио-програм;</a:t>
            </a:r>
            <a:br>
              <a:rPr lang="sr-Cyrl-BA" sz="2800" dirty="0">
                <a:latin typeface="Century Schoolbook" pitchFamily="18" charset="0"/>
              </a:rPr>
            </a:br>
            <a:br>
              <a:rPr lang="sr-Cyrl-BA" sz="2800" dirty="0">
                <a:latin typeface="Century Schoolbook" pitchFamily="18" charset="0"/>
              </a:rPr>
            </a:br>
            <a:br>
              <a:rPr lang="sr-Cyrl-BA" sz="2800" dirty="0">
                <a:latin typeface="Century Schoolbook" pitchFamily="18" charset="0"/>
              </a:rPr>
            </a:br>
            <a:r>
              <a:rPr lang="sr-Cyrl-BA" sz="2800" dirty="0">
                <a:latin typeface="Century Schoolbook" pitchFamily="18" charset="0"/>
              </a:rPr>
              <a:t>Анкете и анкетирање;</a:t>
            </a:r>
            <a:endParaRPr lang="sr-Cyrl-RS" sz="2800" dirty="0">
              <a:latin typeface="Century Schoolbook" pitchFamily="18" charset="0"/>
            </a:endParaRPr>
          </a:p>
        </p:txBody>
      </p:sp>
      <p:pic>
        <p:nvPicPr>
          <p:cNvPr id="11"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6802061" y="1170587"/>
            <a:ext cx="3770367" cy="452968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11560" y="524884"/>
            <a:ext cx="7992888" cy="584775"/>
          </a:xfrm>
          <a:prstGeom prst="rect">
            <a:avLst/>
          </a:prstGeom>
        </p:spPr>
        <p:txBody>
          <a:bodyPr wrap="square">
            <a:spAutoFit/>
          </a:bodyPr>
          <a:lstStyle/>
          <a:p>
            <a:pPr algn="ctr"/>
            <a:r>
              <a:rPr lang="sr-Cyrl-BA" sz="3200" dirty="0">
                <a:solidFill>
                  <a:schemeClr val="tx1">
                    <a:lumMod val="95000"/>
                    <a:lumOff val="5000"/>
                  </a:schemeClr>
                </a:solidFill>
                <a:latin typeface="Century Schoolbook" pitchFamily="18" charset="0"/>
              </a:rPr>
              <a:t>УВОД</a:t>
            </a:r>
            <a:endParaRPr lang="sr-Cyrl-RS" sz="3200" dirty="0">
              <a:solidFill>
                <a:schemeClr val="tx1">
                  <a:lumMod val="95000"/>
                  <a:lumOff val="5000"/>
                </a:schemeClr>
              </a:solidFill>
              <a:latin typeface="Century Schoolbook" pitchFamily="18" charset="0"/>
            </a:endParaRPr>
          </a:p>
        </p:txBody>
      </p:sp>
      <p:pic>
        <p:nvPicPr>
          <p:cNvPr id="9"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1375070" y="1155153"/>
            <a:ext cx="3770367" cy="452968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8144">
            <a:off x="1978876" y="-2655579"/>
            <a:ext cx="5235577" cy="628996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0989">
            <a:off x="1984348" y="3238126"/>
            <a:ext cx="5236004" cy="629048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9" descr="Molitvene strategij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3727" y="260648"/>
            <a:ext cx="4896543" cy="352425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9" descr="Molitvene strategij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9732" y="1548764"/>
            <a:ext cx="4896543" cy="352425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Molitvene strategij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9731" y="2748095"/>
            <a:ext cx="4896543" cy="352425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9" descr="Molitvene strategij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3726" y="4027806"/>
            <a:ext cx="4896543" cy="3524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38981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AB\Desktop\9282bf4fe7de6c373476fd2adaa057c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0" y="-114300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3568" y="260648"/>
            <a:ext cx="7920879" cy="6048673"/>
          </a:xfrm>
        </p:spPr>
        <p:txBody>
          <a:bodyPr>
            <a:normAutofit/>
          </a:bodyPr>
          <a:lstStyle/>
          <a:p>
            <a:pPr algn="l"/>
            <a:r>
              <a:rPr lang="sr-Cyrl-BA" sz="2300" dirty="0">
                <a:latin typeface="Century Schoolbook" pitchFamily="18" charset="0"/>
                <a:cs typeface="Arial" pitchFamily="34" charset="0"/>
              </a:rPr>
              <a:t>Напретком радио-технике почетком двадесетог вијека долази до развијања електронских средстава комуникације.</a:t>
            </a:r>
            <a:r>
              <a:rPr lang="en-US" sz="2300" dirty="0">
                <a:latin typeface="Century Schoolbook" pitchFamily="18" charset="0"/>
                <a:cs typeface="Arial" pitchFamily="34" charset="0"/>
              </a:rPr>
              <a:t> </a:t>
            </a:r>
            <a:r>
              <a:rPr lang="sr-Cyrl-BA" sz="2300" dirty="0">
                <a:latin typeface="Century Schoolbook" pitchFamily="18" charset="0"/>
                <a:cs typeface="Arial" pitchFamily="34" charset="0"/>
              </a:rPr>
              <a:t>Револуционарни допринос неслућеним могућностима дао је српски геније Никола Тесла проналаском преноса сигнала бежичним путем још 1892. године.                                                                            </a:t>
            </a:r>
            <a:br>
              <a:rPr lang="sr-Cyrl-BA" sz="2300" dirty="0">
                <a:latin typeface="Century Schoolbook" pitchFamily="18" charset="0"/>
                <a:cs typeface="Arial" pitchFamily="34" charset="0"/>
              </a:rPr>
            </a:br>
            <a:br>
              <a:rPr lang="sr-Cyrl-BA" sz="2400" dirty="0">
                <a:latin typeface="Century Schoolbook" pitchFamily="18" charset="0"/>
                <a:cs typeface="Arial" pitchFamily="34" charset="0"/>
              </a:rPr>
            </a:br>
            <a:br>
              <a:rPr lang="sr-Cyrl-BA" sz="2400" dirty="0">
                <a:latin typeface="Century Schoolbook" pitchFamily="18" charset="0"/>
                <a:cs typeface="Arial" pitchFamily="34" charset="0"/>
              </a:rPr>
            </a:br>
            <a:br>
              <a:rPr lang="sr-Cyrl-BA" sz="2400" dirty="0">
                <a:latin typeface="Century Schoolbook" pitchFamily="18" charset="0"/>
                <a:cs typeface="Arial" pitchFamily="34" charset="0"/>
              </a:rPr>
            </a:br>
            <a:endParaRPr lang="sr-Cyrl-RS" sz="2400" dirty="0">
              <a:latin typeface="Century Schoolbook" pitchFamily="18" charset="0"/>
              <a:cs typeface="Arial" pitchFamily="34" charset="0"/>
            </a:endParaRPr>
          </a:p>
        </p:txBody>
      </p:sp>
      <p:sp>
        <p:nvSpPr>
          <p:cNvPr id="4" name="Subtitle 3"/>
          <p:cNvSpPr>
            <a:spLocks noGrp="1"/>
          </p:cNvSpPr>
          <p:nvPr>
            <p:ph type="subTitle" idx="1"/>
          </p:nvPr>
        </p:nvSpPr>
        <p:spPr>
          <a:xfrm>
            <a:off x="3635896" y="3717032"/>
            <a:ext cx="4896544" cy="2448271"/>
          </a:xfrm>
        </p:spPr>
        <p:txBody>
          <a:bodyPr>
            <a:normAutofit fontScale="70000" lnSpcReduction="20000"/>
          </a:bodyPr>
          <a:lstStyle/>
          <a:p>
            <a:pPr algn="l"/>
            <a:r>
              <a:rPr lang="sr-Cyrl-BA" dirty="0">
                <a:solidFill>
                  <a:schemeClr val="tx1"/>
                </a:solidFill>
                <a:latin typeface="Century Schoolbook" pitchFamily="18" charset="0"/>
                <a:cs typeface="Arial" pitchFamily="34" charset="0"/>
              </a:rPr>
              <a:t>Усавршавањем Теслиног преноса сигнала бежичним путем стекли су се услови да већ 1921. године у САД почне да функцијонише први радио одашиљач на средњим таласима чиме је започео да се развија и радио-програм.</a:t>
            </a:r>
            <a:endParaRPr lang="sr-Cyrl-BA" dirty="0">
              <a:solidFill>
                <a:schemeClr val="tx1"/>
              </a:solidFill>
              <a:latin typeface="Bookman Old Style" pitchFamily="18" charset="0"/>
            </a:endParaRPr>
          </a:p>
        </p:txBody>
      </p:sp>
      <p:sp>
        <p:nvSpPr>
          <p:cNvPr id="5" name="Rectangle 4"/>
          <p:cNvSpPr/>
          <p:nvPr/>
        </p:nvSpPr>
        <p:spPr>
          <a:xfrm>
            <a:off x="504789" y="524884"/>
            <a:ext cx="8182627" cy="523220"/>
          </a:xfrm>
          <a:prstGeom prst="rect">
            <a:avLst/>
          </a:prstGeom>
        </p:spPr>
        <p:txBody>
          <a:bodyPr wrap="square">
            <a:spAutoFit/>
          </a:bodyPr>
          <a:lstStyle/>
          <a:p>
            <a:pPr algn="ctr"/>
            <a:r>
              <a:rPr lang="sr-Cyrl-BA" sz="2800" dirty="0">
                <a:solidFill>
                  <a:schemeClr val="tx1">
                    <a:lumMod val="95000"/>
                    <a:lumOff val="5000"/>
                  </a:schemeClr>
                </a:solidFill>
                <a:latin typeface="Century Schoolbook" pitchFamily="18" charset="0"/>
              </a:rPr>
              <a:t>Развијање радио-програма</a:t>
            </a:r>
            <a:endParaRPr lang="sr-Cyrl-RS" sz="2800" dirty="0">
              <a:solidFill>
                <a:schemeClr val="tx1">
                  <a:lumMod val="95000"/>
                  <a:lumOff val="5000"/>
                </a:schemeClr>
              </a:solidFill>
              <a:latin typeface="Century Schoolbook" pitchFamily="18" charset="0"/>
            </a:endParaRPr>
          </a:p>
        </p:txBody>
      </p:sp>
      <p:pic>
        <p:nvPicPr>
          <p:cNvPr id="22" name="Picture 7" descr="C:\Users\AB\Desktop\kisspng-diagonal-line-system-red-lines-5ac52d0b859f73.435725131522871563547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3820989">
            <a:off x="1983497" y="3232612"/>
            <a:ext cx="5232987" cy="628685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AB\Desktop\radio i zen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3717032"/>
            <a:ext cx="2808312" cy="230425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8" name="Picture 7" descr="C:\Users\AB\Desktop\kisspng-diagonal-line-system-red-lines-5ac52d0b859f73.4357251315228715635473.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414389">
            <a:off x="-1364868" y="1183716"/>
            <a:ext cx="3749956" cy="450515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9" descr="Molitvene strategij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1718" y="-714022"/>
            <a:ext cx="4896543" cy="352425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C:\Users\AB\Desktop\kisspng-diagonal-line-system-red-lines-5ac52d0b859f73.435725131522871563547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3820989">
            <a:off x="1978173" y="-2618543"/>
            <a:ext cx="5232987" cy="628685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7" descr="C:\Users\AB\Desktop\kisspng-diagonal-line-system-red-lines-5ac52d0b859f73.4357251315228715635473.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414389">
            <a:off x="6801144" y="1191735"/>
            <a:ext cx="3766798" cy="4525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46201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fade">
                                      <p:cBhvr>
                                        <p:cTn id="26"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AB\Desktop\9282bf4fe7de6c373476fd2adaa057c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0" y="-1143000"/>
            <a:ext cx="6858000" cy="9144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6803846" y="1169941"/>
            <a:ext cx="3766798" cy="452539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8144">
            <a:off x="1969179" y="-2660150"/>
            <a:ext cx="5243144" cy="629905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0989">
            <a:off x="1983497" y="3232612"/>
            <a:ext cx="5232987" cy="628685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ctrTitle"/>
          </p:nvPr>
        </p:nvSpPr>
        <p:spPr>
          <a:xfrm>
            <a:off x="685800" y="489379"/>
            <a:ext cx="7772400" cy="635365"/>
          </a:xfrm>
        </p:spPr>
        <p:txBody>
          <a:bodyPr>
            <a:normAutofit/>
          </a:bodyPr>
          <a:lstStyle/>
          <a:p>
            <a:r>
              <a:rPr lang="sr-Cyrl-BA" sz="2800" dirty="0">
                <a:latin typeface="Century Schoolbook" pitchFamily="18" charset="0"/>
              </a:rPr>
              <a:t>Услови радио-програма</a:t>
            </a:r>
            <a:endParaRPr lang="sr-Cyrl-RS" sz="2800" dirty="0">
              <a:latin typeface="Century Schoolbook" pitchFamily="18" charset="0"/>
            </a:endParaRPr>
          </a:p>
        </p:txBody>
      </p:sp>
      <p:sp>
        <p:nvSpPr>
          <p:cNvPr id="6" name="Subtitle 5"/>
          <p:cNvSpPr>
            <a:spLocks noGrp="1"/>
          </p:cNvSpPr>
          <p:nvPr>
            <p:ph type="subTitle" idx="1"/>
          </p:nvPr>
        </p:nvSpPr>
        <p:spPr>
          <a:xfrm>
            <a:off x="683568" y="1844824"/>
            <a:ext cx="7848872" cy="4528144"/>
          </a:xfrm>
        </p:spPr>
        <p:txBody>
          <a:bodyPr>
            <a:noAutofit/>
          </a:bodyPr>
          <a:lstStyle/>
          <a:p>
            <a:pPr algn="l"/>
            <a:r>
              <a:rPr lang="sr-Cyrl-BA" sz="2100" dirty="0">
                <a:solidFill>
                  <a:schemeClr val="tx1"/>
                </a:solidFill>
                <a:latin typeface="Century Schoolbook" pitchFamily="18" charset="0"/>
              </a:rPr>
              <a:t>Услов да би радио-програм могао функционисати је постојање радио-станице, а то је систем који се састоји од одашиљача, пријемника, антенског стуба и помоћних уређаја. Да би једна радио-станица започела са радом, осим неопходне емисионе технике, потребни су стручни људи који опслужују ту технику, те новинари и уредници програма који се намјерава емитовати из те радио-станице. </a:t>
            </a:r>
            <a:endParaRPr lang="en-US" sz="2100" dirty="0">
              <a:solidFill>
                <a:schemeClr val="tx1"/>
              </a:solidFill>
              <a:latin typeface="Century Schoolbook" pitchFamily="18" charset="0"/>
            </a:endParaRPr>
          </a:p>
          <a:p>
            <a:pPr algn="l"/>
            <a:r>
              <a:rPr lang="sr-Cyrl-BA" sz="2100" dirty="0">
                <a:solidFill>
                  <a:schemeClr val="tx1"/>
                </a:solidFill>
                <a:latin typeface="Century Schoolbook" pitchFamily="18" charset="0"/>
              </a:rPr>
              <a:t>Новинари и уредници осмишљавају и уобличавају програмске садржаје намијењене најширем кругу слушалаца, а техничко особље се стара о емитовању програма и функционисању технике. </a:t>
            </a:r>
            <a:endParaRPr lang="sr-Cyrl-RS" sz="2100" dirty="0">
              <a:solidFill>
                <a:schemeClr val="tx1"/>
              </a:solidFill>
              <a:latin typeface="Century Schoolbook" pitchFamily="18" charset="0"/>
            </a:endParaRPr>
          </a:p>
        </p:txBody>
      </p:sp>
      <p:pic>
        <p:nvPicPr>
          <p:cNvPr id="14"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1377740" y="1154002"/>
            <a:ext cx="3775694" cy="453607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9" descr="Molitvene strategij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3727" y="-675456"/>
            <a:ext cx="4896543" cy="3524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9102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1000"/>
                                        <p:tgtEl>
                                          <p:spTgt spid="6">
                                            <p:txEl>
                                              <p:pRg st="1" end="1"/>
                                            </p:txEl>
                                          </p:spTgt>
                                        </p:tgtEl>
                                      </p:cBhvr>
                                    </p:animEffect>
                                    <p:anim calcmode="lin" valueType="num">
                                      <p:cBhvr>
                                        <p:cTn id="2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AB\Desktop\9282bf4fe7de6c373476fd2adaa057c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0" y="-1143000"/>
            <a:ext cx="6858000" cy="9144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6803846" y="1169941"/>
            <a:ext cx="3766798" cy="452539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8144">
            <a:off x="1969179" y="-2660150"/>
            <a:ext cx="5243144" cy="629905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0989">
            <a:off x="1983497" y="3232612"/>
            <a:ext cx="5232987" cy="6286855"/>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5"/>
          <p:cNvSpPr>
            <a:spLocks noGrp="1"/>
          </p:cNvSpPr>
          <p:nvPr>
            <p:ph type="subTitle" idx="1"/>
          </p:nvPr>
        </p:nvSpPr>
        <p:spPr>
          <a:xfrm>
            <a:off x="510113" y="908720"/>
            <a:ext cx="7662287" cy="6480720"/>
          </a:xfrm>
        </p:spPr>
        <p:txBody>
          <a:bodyPr>
            <a:noAutofit/>
          </a:bodyPr>
          <a:lstStyle/>
          <a:p>
            <a:pPr algn="l"/>
            <a:r>
              <a:rPr lang="sr-Cyrl-BA" sz="2100" dirty="0">
                <a:solidFill>
                  <a:schemeClr val="tx1"/>
                </a:solidFill>
                <a:latin typeface="Century Schoolbook" pitchFamily="18" charset="0"/>
              </a:rPr>
              <a:t>На Балканском полуострву први радио-програм је почео да се емитује 15. маја 1926. године из Загреба.</a:t>
            </a:r>
            <a:r>
              <a:rPr lang="en-US" sz="2100" dirty="0">
                <a:solidFill>
                  <a:schemeClr val="tx1"/>
                </a:solidFill>
                <a:latin typeface="Century Schoolbook" pitchFamily="18" charset="0"/>
              </a:rPr>
              <a:t> </a:t>
            </a:r>
            <a:r>
              <a:rPr lang="sr-Cyrl-BA" sz="2100" dirty="0">
                <a:solidFill>
                  <a:schemeClr val="tx1"/>
                </a:solidFill>
                <a:latin typeface="Century Schoolbook" pitchFamily="18" charset="0"/>
              </a:rPr>
              <a:t>Садржаји првих радио-програма су углавном били информативни и музички, а трајала су између једног и два сата.</a:t>
            </a:r>
            <a:r>
              <a:rPr lang="en-US" sz="2100" dirty="0">
                <a:solidFill>
                  <a:schemeClr val="tx1"/>
                </a:solidFill>
                <a:latin typeface="Century Schoolbook" pitchFamily="18" charset="0"/>
              </a:rPr>
              <a:t> </a:t>
            </a:r>
            <a:r>
              <a:rPr lang="sr-Cyrl-BA" sz="2100" dirty="0">
                <a:solidFill>
                  <a:schemeClr val="tx1"/>
                </a:solidFill>
                <a:latin typeface="Century Schoolbook" pitchFamily="18" charset="0"/>
              </a:rPr>
              <a:t>Развојом технике, привреде и све изражајнијом потребом за брзом и ефикасном информацијом развијао се и радио-програм. </a:t>
            </a:r>
            <a:endParaRPr lang="sr-Cyrl-RS" sz="2100" dirty="0">
              <a:solidFill>
                <a:schemeClr val="tx1"/>
              </a:solidFill>
              <a:latin typeface="Century Schoolbook" pitchFamily="18" charset="0"/>
            </a:endParaRPr>
          </a:p>
        </p:txBody>
      </p:sp>
      <p:pic>
        <p:nvPicPr>
          <p:cNvPr id="14"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1377740" y="1154002"/>
            <a:ext cx="3775694" cy="45360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510107" y="1628800"/>
            <a:ext cx="4997998" cy="5112567"/>
          </a:xfrm>
        </p:spPr>
        <p:txBody>
          <a:bodyPr>
            <a:noAutofit/>
          </a:bodyPr>
          <a:lstStyle/>
          <a:p>
            <a:pPr algn="l"/>
            <a:r>
              <a:rPr lang="sr-Cyrl-BA" sz="2200" dirty="0">
                <a:latin typeface="Century Schoolbook" pitchFamily="18" charset="0"/>
              </a:rPr>
              <a:t>Програмски садржаји постају разноврснији,</a:t>
            </a:r>
            <a:r>
              <a:rPr lang="en-US" sz="2200" dirty="0">
                <a:latin typeface="Century Schoolbook" pitchFamily="18" charset="0"/>
              </a:rPr>
              <a:t> </a:t>
            </a:r>
            <a:r>
              <a:rPr lang="sr-Cyrl-BA" sz="2200" dirty="0">
                <a:latin typeface="Century Schoolbook" pitchFamily="18" charset="0"/>
              </a:rPr>
              <a:t>а вријеме емитовања све дуже.</a:t>
            </a:r>
            <a:r>
              <a:rPr lang="en-US" sz="2200" dirty="0">
                <a:latin typeface="Century Schoolbook" pitchFamily="18" charset="0"/>
              </a:rPr>
              <a:t> </a:t>
            </a:r>
            <a:r>
              <a:rPr lang="sr-Cyrl-BA" sz="2200" dirty="0">
                <a:latin typeface="Century Schoolbook" pitchFamily="18" charset="0"/>
              </a:rPr>
              <a:t>Данас радио-станице емитују своје програме од 0 до 24 сата и на више различитих канала. Савремени радио емитује уређени систем програма и емисија.</a:t>
            </a:r>
            <a:endParaRPr lang="sr-Cyrl-RS" sz="2200" dirty="0"/>
          </a:p>
        </p:txBody>
      </p:sp>
      <p:pic>
        <p:nvPicPr>
          <p:cNvPr id="3074" name="Picture 2" descr="C:\Users\AB\Desktop\220-broadcasting-radio-588x38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6096" y="3068960"/>
            <a:ext cx="3006754" cy="269813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4882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074"/>
                                        </p:tgtEl>
                                        <p:attrNameLst>
                                          <p:attrName>style.visibility</p:attrName>
                                        </p:attrNameLst>
                                      </p:cBhvr>
                                      <p:to>
                                        <p:strVal val="visible"/>
                                      </p:to>
                                    </p:set>
                                    <p:animEffect transition="in" filter="fade">
                                      <p:cBhvr>
                                        <p:cTn id="21"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AB\Desktop\9282bf4fe7de6c373476fd2adaa057c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0" y="-1143000"/>
            <a:ext cx="6858000" cy="9144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6803656" y="1166290"/>
            <a:ext cx="3767148" cy="452581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8144">
            <a:off x="1969179" y="-2660150"/>
            <a:ext cx="5243144" cy="629905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0989">
            <a:off x="1977064" y="3224096"/>
            <a:ext cx="5235964" cy="629043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1381806" y="1158921"/>
            <a:ext cx="3783789" cy="454580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ctrTitle"/>
          </p:nvPr>
        </p:nvSpPr>
        <p:spPr>
          <a:xfrm>
            <a:off x="3275856" y="2990105"/>
            <a:ext cx="2302024" cy="442531"/>
          </a:xfrm>
        </p:spPr>
        <p:txBody>
          <a:bodyPr>
            <a:noAutofit/>
          </a:bodyPr>
          <a:lstStyle/>
          <a:p>
            <a:r>
              <a:rPr lang="sr-Cyrl-BA" sz="2400" b="1" dirty="0">
                <a:latin typeface="Century Schoolbook" pitchFamily="18" charset="0"/>
              </a:rPr>
              <a:t>РАДИО</a:t>
            </a:r>
            <a:endParaRPr lang="sr-Cyrl-RS" sz="2400" b="1" dirty="0">
              <a:latin typeface="Century Schoolbook" pitchFamily="18" charset="0"/>
            </a:endParaRPr>
          </a:p>
        </p:txBody>
      </p:sp>
      <p:sp>
        <p:nvSpPr>
          <p:cNvPr id="4" name="Subtitle 3"/>
          <p:cNvSpPr>
            <a:spLocks noGrp="1"/>
          </p:cNvSpPr>
          <p:nvPr>
            <p:ph type="subTitle" idx="1"/>
          </p:nvPr>
        </p:nvSpPr>
        <p:spPr>
          <a:xfrm rot="20671654">
            <a:off x="3764780" y="2545522"/>
            <a:ext cx="3426395" cy="727657"/>
          </a:xfrm>
        </p:spPr>
        <p:txBody>
          <a:bodyPr>
            <a:normAutofit/>
          </a:bodyPr>
          <a:lstStyle/>
          <a:p>
            <a:r>
              <a:rPr lang="sr-Cyrl-BA" sz="1600" dirty="0">
                <a:solidFill>
                  <a:schemeClr val="accent4"/>
                </a:solidFill>
                <a:latin typeface="Century Schoolbook" pitchFamily="18" charset="0"/>
              </a:rPr>
              <a:t>КУЛТУРНИ</a:t>
            </a:r>
            <a:endParaRPr lang="sr-Cyrl-RS" sz="1600" dirty="0">
              <a:solidFill>
                <a:schemeClr val="accent4"/>
              </a:solidFill>
              <a:latin typeface="Century Schoolbook" pitchFamily="18" charset="0"/>
            </a:endParaRPr>
          </a:p>
        </p:txBody>
      </p:sp>
      <p:sp>
        <p:nvSpPr>
          <p:cNvPr id="5" name="Oval 4"/>
          <p:cNvSpPr/>
          <p:nvPr/>
        </p:nvSpPr>
        <p:spPr>
          <a:xfrm>
            <a:off x="3707904" y="2996952"/>
            <a:ext cx="1440160" cy="435684"/>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sr-Cyrl-RS"/>
          </a:p>
        </p:txBody>
      </p:sp>
      <p:cxnSp>
        <p:nvCxnSpPr>
          <p:cNvPr id="8" name="Straight Connector 7"/>
          <p:cNvCxnSpPr>
            <a:stCxn id="5" idx="7"/>
          </p:cNvCxnSpPr>
          <p:nvPr/>
        </p:nvCxnSpPr>
        <p:spPr>
          <a:xfrm flipV="1">
            <a:off x="4937157" y="2636912"/>
            <a:ext cx="1363035" cy="423844"/>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6300192" y="2636912"/>
            <a:ext cx="2016224" cy="1134402"/>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flipV="1">
            <a:off x="6300192" y="2168860"/>
            <a:ext cx="2304256" cy="468052"/>
          </a:xfrm>
          <a:prstGeom prst="line">
            <a:avLst/>
          </a:prstGeom>
        </p:spPr>
        <p:style>
          <a:lnRef idx="2">
            <a:schemeClr val="dk1"/>
          </a:lnRef>
          <a:fillRef idx="0">
            <a:schemeClr val="dk1"/>
          </a:fillRef>
          <a:effectRef idx="1">
            <a:schemeClr val="dk1"/>
          </a:effectRef>
          <a:fontRef idx="minor">
            <a:schemeClr val="tx1"/>
          </a:fontRef>
        </p:style>
      </p:cxnSp>
      <p:sp>
        <p:nvSpPr>
          <p:cNvPr id="27" name="Subtitle 3"/>
          <p:cNvSpPr txBox="1">
            <a:spLocks/>
          </p:cNvSpPr>
          <p:nvPr/>
        </p:nvSpPr>
        <p:spPr>
          <a:xfrm rot="20926713">
            <a:off x="6249055" y="1981337"/>
            <a:ext cx="3825674" cy="54091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КРОЗ КУЛТУРНУ БАШТИНУ  </a:t>
            </a:r>
            <a:endParaRPr lang="sr-Cyrl-RS" sz="1200" dirty="0">
              <a:solidFill>
                <a:schemeClr val="tx1"/>
              </a:solidFill>
              <a:latin typeface="Century Schoolbook" pitchFamily="18" charset="0"/>
            </a:endParaRPr>
          </a:p>
        </p:txBody>
      </p:sp>
      <p:sp>
        <p:nvSpPr>
          <p:cNvPr id="28" name="Subtitle 3"/>
          <p:cNvSpPr txBox="1">
            <a:spLocks/>
          </p:cNvSpPr>
          <p:nvPr/>
        </p:nvSpPr>
        <p:spPr>
          <a:xfrm rot="1778330">
            <a:off x="6401749" y="3463603"/>
            <a:ext cx="3877353" cy="45155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РАДИО МОНОДРАМА   </a:t>
            </a:r>
            <a:endParaRPr lang="sr-Cyrl-RS" sz="1200" dirty="0">
              <a:solidFill>
                <a:schemeClr val="tx1"/>
              </a:solidFill>
              <a:latin typeface="Century Schoolbook" pitchFamily="18" charset="0"/>
            </a:endParaRPr>
          </a:p>
        </p:txBody>
      </p:sp>
      <p:cxnSp>
        <p:nvCxnSpPr>
          <p:cNvPr id="31" name="Straight Connector 30"/>
          <p:cNvCxnSpPr>
            <a:stCxn id="5" idx="5"/>
          </p:cNvCxnSpPr>
          <p:nvPr/>
        </p:nvCxnSpPr>
        <p:spPr>
          <a:xfrm>
            <a:off x="4937157" y="3368832"/>
            <a:ext cx="1324152" cy="852256"/>
          </a:xfrm>
          <a:prstGeom prst="line">
            <a:avLst/>
          </a:prstGeom>
        </p:spPr>
        <p:style>
          <a:lnRef idx="2">
            <a:schemeClr val="dk1"/>
          </a:lnRef>
          <a:fillRef idx="0">
            <a:schemeClr val="dk1"/>
          </a:fillRef>
          <a:effectRef idx="1">
            <a:schemeClr val="dk1"/>
          </a:effectRef>
          <a:fontRef idx="minor">
            <a:schemeClr val="tx1"/>
          </a:fontRef>
        </p:style>
      </p:cxnSp>
      <p:sp>
        <p:nvSpPr>
          <p:cNvPr id="34" name="Subtitle 3"/>
          <p:cNvSpPr txBox="1">
            <a:spLocks/>
          </p:cNvSpPr>
          <p:nvPr/>
        </p:nvSpPr>
        <p:spPr>
          <a:xfrm rot="1916231">
            <a:off x="4781607" y="4148131"/>
            <a:ext cx="3990799" cy="88221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600" dirty="0">
                <a:solidFill>
                  <a:schemeClr val="accent4"/>
                </a:solidFill>
                <a:latin typeface="Century Schoolbook" pitchFamily="18" charset="0"/>
              </a:rPr>
              <a:t>МУЗИЧКИ</a:t>
            </a:r>
            <a:r>
              <a:rPr lang="sr-Cyrl-BA" sz="1900" dirty="0">
                <a:solidFill>
                  <a:schemeClr val="accent4"/>
                </a:solidFill>
                <a:latin typeface="Century Schoolbook" pitchFamily="18" charset="0"/>
              </a:rPr>
              <a:t> </a:t>
            </a:r>
            <a:endParaRPr lang="sr-Cyrl-RS" sz="1900" dirty="0">
              <a:solidFill>
                <a:schemeClr val="accent4"/>
              </a:solidFill>
              <a:latin typeface="Century Schoolbook" pitchFamily="18" charset="0"/>
            </a:endParaRPr>
          </a:p>
        </p:txBody>
      </p:sp>
      <p:cxnSp>
        <p:nvCxnSpPr>
          <p:cNvPr id="41" name="Straight Connector 40"/>
          <p:cNvCxnSpPr/>
          <p:nvPr/>
        </p:nvCxnSpPr>
        <p:spPr>
          <a:xfrm>
            <a:off x="6261309" y="4221088"/>
            <a:ext cx="830971" cy="1798033"/>
          </a:xfrm>
          <a:prstGeom prst="line">
            <a:avLst/>
          </a:prstGeom>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a:xfrm>
            <a:off x="6261309" y="4221088"/>
            <a:ext cx="2055107" cy="1475547"/>
          </a:xfrm>
          <a:prstGeom prst="line">
            <a:avLst/>
          </a:prstGeom>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a:xfrm>
            <a:off x="6261309" y="4221088"/>
            <a:ext cx="1827735" cy="294919"/>
          </a:xfrm>
          <a:prstGeom prst="line">
            <a:avLst/>
          </a:prstGeom>
        </p:spPr>
        <p:style>
          <a:lnRef idx="2">
            <a:schemeClr val="dk1"/>
          </a:lnRef>
          <a:fillRef idx="0">
            <a:schemeClr val="dk1"/>
          </a:fillRef>
          <a:effectRef idx="1">
            <a:schemeClr val="dk1"/>
          </a:effectRef>
          <a:fontRef idx="minor">
            <a:schemeClr val="tx1"/>
          </a:fontRef>
        </p:style>
      </p:cxnSp>
      <p:sp>
        <p:nvSpPr>
          <p:cNvPr id="48" name="Subtitle 3"/>
          <p:cNvSpPr txBox="1">
            <a:spLocks/>
          </p:cNvSpPr>
          <p:nvPr/>
        </p:nvSpPr>
        <p:spPr>
          <a:xfrm rot="469743">
            <a:off x="6663488" y="4137221"/>
            <a:ext cx="2026907" cy="15581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ХИТ ПАРАДА  </a:t>
            </a:r>
            <a:endParaRPr lang="sr-Cyrl-RS" sz="1200" dirty="0">
              <a:solidFill>
                <a:schemeClr val="tx1"/>
              </a:solidFill>
              <a:latin typeface="Century Schoolbook" pitchFamily="18" charset="0"/>
            </a:endParaRPr>
          </a:p>
        </p:txBody>
      </p:sp>
      <p:sp>
        <p:nvSpPr>
          <p:cNvPr id="49" name="Subtitle 3"/>
          <p:cNvSpPr txBox="1">
            <a:spLocks/>
          </p:cNvSpPr>
          <p:nvPr/>
        </p:nvSpPr>
        <p:spPr>
          <a:xfrm rot="5601974">
            <a:off x="4125558" y="5976377"/>
            <a:ext cx="3684699" cy="78581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МАЛИ ШЛАГРЕР   </a:t>
            </a:r>
            <a:endParaRPr lang="sr-Cyrl-RS" sz="1200" dirty="0">
              <a:solidFill>
                <a:schemeClr val="tx1"/>
              </a:solidFill>
              <a:latin typeface="Century Schoolbook" pitchFamily="18" charset="0"/>
            </a:endParaRPr>
          </a:p>
        </p:txBody>
      </p:sp>
      <p:sp>
        <p:nvSpPr>
          <p:cNvPr id="53" name="Subtitle 3"/>
          <p:cNvSpPr txBox="1">
            <a:spLocks/>
          </p:cNvSpPr>
          <p:nvPr/>
        </p:nvSpPr>
        <p:spPr>
          <a:xfrm rot="2116587">
            <a:off x="6389377" y="5692820"/>
            <a:ext cx="4604392" cy="56681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lumMod val="95000"/>
                    <a:lumOff val="5000"/>
                  </a:schemeClr>
                </a:solidFill>
                <a:latin typeface="Century Schoolbook" pitchFamily="18" charset="0"/>
              </a:rPr>
              <a:t>МУЗИЧКО ПОПОДНЕ</a:t>
            </a:r>
            <a:endParaRPr lang="sr-Cyrl-BA" sz="1200" dirty="0">
              <a:latin typeface="Bookman Old Style" pitchFamily="18" charset="0"/>
            </a:endParaRPr>
          </a:p>
        </p:txBody>
      </p:sp>
      <p:sp>
        <p:nvSpPr>
          <p:cNvPr id="55" name="Subtitle 3"/>
          <p:cNvSpPr txBox="1">
            <a:spLocks/>
          </p:cNvSpPr>
          <p:nvPr/>
        </p:nvSpPr>
        <p:spPr>
          <a:xfrm rot="3802761">
            <a:off x="5314129" y="6796584"/>
            <a:ext cx="4956881" cy="43093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БИСЕРНИЦА</a:t>
            </a:r>
            <a:r>
              <a:rPr lang="sr-Cyrl-BA" sz="1900" dirty="0">
                <a:solidFill>
                  <a:schemeClr val="tx1">
                    <a:lumMod val="95000"/>
                    <a:lumOff val="5000"/>
                  </a:schemeClr>
                </a:solidFill>
                <a:latin typeface="Century Schoolbook" pitchFamily="18" charset="0"/>
              </a:rPr>
              <a:t>  </a:t>
            </a:r>
            <a:endParaRPr lang="sr-Cyrl-RS" sz="1900" dirty="0">
              <a:solidFill>
                <a:schemeClr val="tx1">
                  <a:lumMod val="95000"/>
                  <a:lumOff val="5000"/>
                </a:schemeClr>
              </a:solidFill>
              <a:latin typeface="Century Schoolbook" pitchFamily="18" charset="0"/>
            </a:endParaRPr>
          </a:p>
        </p:txBody>
      </p:sp>
      <p:sp>
        <p:nvSpPr>
          <p:cNvPr id="56" name="Subtitle 3"/>
          <p:cNvSpPr txBox="1">
            <a:spLocks/>
          </p:cNvSpPr>
          <p:nvPr/>
        </p:nvSpPr>
        <p:spPr>
          <a:xfrm rot="462569">
            <a:off x="4380009" y="5291924"/>
            <a:ext cx="4202592" cy="74726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300" dirty="0">
                <a:solidFill>
                  <a:schemeClr val="tx1"/>
                </a:solidFill>
                <a:latin typeface="Century Schoolbook" pitchFamily="18" charset="0"/>
              </a:rPr>
              <a:t>ДНЕВНИК</a:t>
            </a:r>
            <a:r>
              <a:rPr lang="sr-Cyrl-BA" sz="1900" dirty="0">
                <a:solidFill>
                  <a:schemeClr val="tx1">
                    <a:lumMod val="95000"/>
                    <a:lumOff val="5000"/>
                  </a:schemeClr>
                </a:solidFill>
                <a:latin typeface="Century Schoolbook" pitchFamily="18" charset="0"/>
              </a:rPr>
              <a:t>   </a:t>
            </a:r>
            <a:endParaRPr lang="sr-Cyrl-RS" sz="1900" dirty="0">
              <a:solidFill>
                <a:schemeClr val="tx1">
                  <a:lumMod val="95000"/>
                  <a:lumOff val="5000"/>
                </a:schemeClr>
              </a:solidFill>
              <a:latin typeface="Century Schoolbook" pitchFamily="18" charset="0"/>
            </a:endParaRPr>
          </a:p>
        </p:txBody>
      </p:sp>
      <p:sp>
        <p:nvSpPr>
          <p:cNvPr id="62" name="Subtitle 3"/>
          <p:cNvSpPr txBox="1">
            <a:spLocks/>
          </p:cNvSpPr>
          <p:nvPr/>
        </p:nvSpPr>
        <p:spPr>
          <a:xfrm rot="16388538">
            <a:off x="2473718" y="3191680"/>
            <a:ext cx="3742725" cy="50530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400" dirty="0">
                <a:solidFill>
                  <a:schemeClr val="accent4"/>
                </a:solidFill>
                <a:latin typeface="Century Schoolbook" pitchFamily="18" charset="0"/>
              </a:rPr>
              <a:t>ИНФОРМАТИВНИ</a:t>
            </a:r>
            <a:r>
              <a:rPr lang="sr-Cyrl-BA" sz="1900" dirty="0">
                <a:solidFill>
                  <a:schemeClr val="tx1">
                    <a:lumMod val="95000"/>
                    <a:lumOff val="5000"/>
                  </a:schemeClr>
                </a:solidFill>
                <a:latin typeface="Century Schoolbook" pitchFamily="18" charset="0"/>
              </a:rPr>
              <a:t>   </a:t>
            </a:r>
            <a:endParaRPr lang="sr-Cyrl-RS" sz="1900" dirty="0">
              <a:solidFill>
                <a:schemeClr val="tx1">
                  <a:lumMod val="95000"/>
                  <a:lumOff val="5000"/>
                </a:schemeClr>
              </a:solidFill>
              <a:latin typeface="Century Schoolbook" pitchFamily="18" charset="0"/>
            </a:endParaRPr>
          </a:p>
        </p:txBody>
      </p:sp>
      <p:sp>
        <p:nvSpPr>
          <p:cNvPr id="87" name="Subtitle 3"/>
          <p:cNvSpPr txBox="1">
            <a:spLocks/>
          </p:cNvSpPr>
          <p:nvPr/>
        </p:nvSpPr>
        <p:spPr>
          <a:xfrm rot="3051841">
            <a:off x="3670934" y="6817153"/>
            <a:ext cx="4386262" cy="48326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НОВОСТИ</a:t>
            </a:r>
            <a:r>
              <a:rPr lang="sr-Cyrl-BA" sz="1900" dirty="0">
                <a:solidFill>
                  <a:schemeClr val="tx1">
                    <a:lumMod val="95000"/>
                    <a:lumOff val="5000"/>
                  </a:schemeClr>
                </a:solidFill>
                <a:latin typeface="Century Schoolbook" pitchFamily="18" charset="0"/>
              </a:rPr>
              <a:t>   </a:t>
            </a:r>
            <a:endParaRPr lang="sr-Cyrl-RS" sz="1900" dirty="0">
              <a:solidFill>
                <a:schemeClr val="tx1">
                  <a:lumMod val="95000"/>
                  <a:lumOff val="5000"/>
                </a:schemeClr>
              </a:solidFill>
              <a:latin typeface="Century Schoolbook" pitchFamily="18" charset="0"/>
            </a:endParaRPr>
          </a:p>
        </p:txBody>
      </p:sp>
      <p:sp>
        <p:nvSpPr>
          <p:cNvPr id="96" name="Subtitle 3"/>
          <p:cNvSpPr txBox="1">
            <a:spLocks/>
          </p:cNvSpPr>
          <p:nvPr/>
        </p:nvSpPr>
        <p:spPr>
          <a:xfrm rot="19385601">
            <a:off x="3034223" y="4607682"/>
            <a:ext cx="3599504" cy="101818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ВИЈЕСТИ</a:t>
            </a:r>
            <a:r>
              <a:rPr lang="sr-Cyrl-BA" sz="1900" dirty="0">
                <a:solidFill>
                  <a:schemeClr val="tx1">
                    <a:lumMod val="95000"/>
                    <a:lumOff val="5000"/>
                  </a:schemeClr>
                </a:solidFill>
                <a:latin typeface="Century Schoolbook" pitchFamily="18" charset="0"/>
              </a:rPr>
              <a:t>   </a:t>
            </a:r>
            <a:endParaRPr lang="sr-Cyrl-RS" sz="1900" dirty="0">
              <a:solidFill>
                <a:schemeClr val="tx1">
                  <a:lumMod val="95000"/>
                  <a:lumOff val="5000"/>
                </a:schemeClr>
              </a:solidFill>
              <a:latin typeface="Century Schoolbook" pitchFamily="18" charset="0"/>
            </a:endParaRPr>
          </a:p>
        </p:txBody>
      </p:sp>
      <p:cxnSp>
        <p:nvCxnSpPr>
          <p:cNvPr id="1055" name="Straight Connector 1054"/>
          <p:cNvCxnSpPr/>
          <p:nvPr/>
        </p:nvCxnSpPr>
        <p:spPr>
          <a:xfrm flipH="1">
            <a:off x="2555776" y="3214794"/>
            <a:ext cx="1152128" cy="1346995"/>
          </a:xfrm>
          <a:prstGeom prst="line">
            <a:avLst/>
          </a:prstGeom>
        </p:spPr>
        <p:style>
          <a:lnRef idx="2">
            <a:schemeClr val="dk1"/>
          </a:lnRef>
          <a:fillRef idx="0">
            <a:schemeClr val="dk1"/>
          </a:fillRef>
          <a:effectRef idx="1">
            <a:schemeClr val="dk1"/>
          </a:effectRef>
          <a:fontRef idx="minor">
            <a:schemeClr val="tx1"/>
          </a:fontRef>
        </p:style>
      </p:cxnSp>
      <p:cxnSp>
        <p:nvCxnSpPr>
          <p:cNvPr id="71" name="Straight Connector 70"/>
          <p:cNvCxnSpPr>
            <a:stCxn id="5" idx="1"/>
          </p:cNvCxnSpPr>
          <p:nvPr/>
        </p:nvCxnSpPr>
        <p:spPr>
          <a:xfrm flipH="1" flipV="1">
            <a:off x="2642503" y="2925853"/>
            <a:ext cx="1276308" cy="134903"/>
          </a:xfrm>
          <a:prstGeom prst="line">
            <a:avLst/>
          </a:prstGeom>
        </p:spPr>
        <p:style>
          <a:lnRef idx="2">
            <a:schemeClr val="dk1"/>
          </a:lnRef>
          <a:fillRef idx="0">
            <a:schemeClr val="dk1"/>
          </a:fillRef>
          <a:effectRef idx="1">
            <a:schemeClr val="dk1"/>
          </a:effectRef>
          <a:fontRef idx="minor">
            <a:schemeClr val="tx1"/>
          </a:fontRef>
        </p:style>
      </p:cxnSp>
      <p:sp>
        <p:nvSpPr>
          <p:cNvPr id="110" name="Subtitle 3"/>
          <p:cNvSpPr txBox="1">
            <a:spLocks/>
          </p:cNvSpPr>
          <p:nvPr/>
        </p:nvSpPr>
        <p:spPr>
          <a:xfrm rot="18726972">
            <a:off x="1972933" y="2876085"/>
            <a:ext cx="3621259" cy="305151"/>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600" dirty="0">
                <a:solidFill>
                  <a:schemeClr val="accent4"/>
                </a:solidFill>
                <a:latin typeface="Century Schoolbook" pitchFamily="18" charset="0"/>
              </a:rPr>
              <a:t>ПОЛИТИЧКИ</a:t>
            </a:r>
            <a:r>
              <a:rPr lang="sr-Cyrl-BA" sz="1600" dirty="0">
                <a:solidFill>
                  <a:schemeClr val="tx1"/>
                </a:solidFill>
                <a:latin typeface="Century Schoolbook" pitchFamily="18" charset="0"/>
              </a:rPr>
              <a:t> </a:t>
            </a:r>
            <a:endParaRPr lang="sr-Cyrl-RS" sz="1600" dirty="0">
              <a:solidFill>
                <a:schemeClr val="tx1"/>
              </a:solidFill>
              <a:latin typeface="Century Schoolbook" pitchFamily="18" charset="0"/>
            </a:endParaRPr>
          </a:p>
        </p:txBody>
      </p:sp>
      <p:sp>
        <p:nvSpPr>
          <p:cNvPr id="112" name="Subtitle 3"/>
          <p:cNvSpPr txBox="1">
            <a:spLocks/>
          </p:cNvSpPr>
          <p:nvPr/>
        </p:nvSpPr>
        <p:spPr>
          <a:xfrm rot="4837856">
            <a:off x="1828582" y="5261333"/>
            <a:ext cx="1801296" cy="45171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АРГУМЕНТИ</a:t>
            </a:r>
            <a:endParaRPr lang="sr-Cyrl-RS" sz="1200" dirty="0">
              <a:solidFill>
                <a:schemeClr val="tx1"/>
              </a:solidFill>
              <a:latin typeface="Century Schoolbook" pitchFamily="18" charset="0"/>
            </a:endParaRPr>
          </a:p>
        </p:txBody>
      </p:sp>
      <p:sp>
        <p:nvSpPr>
          <p:cNvPr id="118" name="Subtitle 3"/>
          <p:cNvSpPr txBox="1">
            <a:spLocks/>
          </p:cNvSpPr>
          <p:nvPr/>
        </p:nvSpPr>
        <p:spPr>
          <a:xfrm rot="19298642">
            <a:off x="181888" y="4931636"/>
            <a:ext cx="3000452" cy="47747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ПОЛИТИЧКИ МАТЕРИЈАЛ  </a:t>
            </a:r>
            <a:endParaRPr lang="sr-Cyrl-RS" sz="1200" dirty="0">
              <a:solidFill>
                <a:schemeClr val="tx1"/>
              </a:solidFill>
              <a:latin typeface="Century Schoolbook" pitchFamily="18" charset="0"/>
            </a:endParaRPr>
          </a:p>
        </p:txBody>
      </p:sp>
      <p:sp>
        <p:nvSpPr>
          <p:cNvPr id="120" name="Subtitle 3"/>
          <p:cNvSpPr txBox="1">
            <a:spLocks/>
          </p:cNvSpPr>
          <p:nvPr/>
        </p:nvSpPr>
        <p:spPr>
          <a:xfrm rot="1074261">
            <a:off x="300330" y="4204344"/>
            <a:ext cx="3692294" cy="45527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СПЕЦИЈАЛНЕ  ЕМИСИЈЕ </a:t>
            </a:r>
            <a:endParaRPr lang="sr-Cyrl-RS" sz="1200" dirty="0">
              <a:solidFill>
                <a:schemeClr val="tx1"/>
              </a:solidFill>
              <a:latin typeface="Century Schoolbook" pitchFamily="18" charset="0"/>
            </a:endParaRPr>
          </a:p>
        </p:txBody>
      </p:sp>
      <p:cxnSp>
        <p:nvCxnSpPr>
          <p:cNvPr id="85" name="Straight Connector 84"/>
          <p:cNvCxnSpPr/>
          <p:nvPr/>
        </p:nvCxnSpPr>
        <p:spPr>
          <a:xfrm flipH="1" flipV="1">
            <a:off x="2734493" y="1797718"/>
            <a:ext cx="1462598" cy="1199235"/>
          </a:xfrm>
          <a:prstGeom prst="line">
            <a:avLst/>
          </a:prstGeom>
        </p:spPr>
        <p:style>
          <a:lnRef idx="2">
            <a:schemeClr val="dk1"/>
          </a:lnRef>
          <a:fillRef idx="0">
            <a:schemeClr val="dk1"/>
          </a:fillRef>
          <a:effectRef idx="1">
            <a:schemeClr val="dk1"/>
          </a:effectRef>
          <a:fontRef idx="minor">
            <a:schemeClr val="tx1"/>
          </a:fontRef>
        </p:style>
      </p:cxnSp>
      <p:sp>
        <p:nvSpPr>
          <p:cNvPr id="129" name="Subtitle 3"/>
          <p:cNvSpPr txBox="1">
            <a:spLocks/>
          </p:cNvSpPr>
          <p:nvPr/>
        </p:nvSpPr>
        <p:spPr>
          <a:xfrm rot="389676">
            <a:off x="2703396" y="2736396"/>
            <a:ext cx="3103615" cy="47964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600" dirty="0">
                <a:solidFill>
                  <a:schemeClr val="accent4"/>
                </a:solidFill>
                <a:latin typeface="Century Schoolbook" pitchFamily="18" charset="0"/>
              </a:rPr>
              <a:t>ДЈЕЧЈИ </a:t>
            </a:r>
            <a:r>
              <a:rPr lang="sr-Cyrl-BA" sz="1200" dirty="0">
                <a:solidFill>
                  <a:schemeClr val="tx1"/>
                </a:solidFill>
                <a:latin typeface="Century Schoolbook" pitchFamily="18" charset="0"/>
              </a:rPr>
              <a:t> </a:t>
            </a:r>
            <a:endParaRPr lang="sr-Cyrl-RS" sz="1200" dirty="0">
              <a:solidFill>
                <a:schemeClr val="tx1"/>
              </a:solidFill>
              <a:latin typeface="Century Schoolbook" pitchFamily="18" charset="0"/>
            </a:endParaRPr>
          </a:p>
        </p:txBody>
      </p:sp>
      <p:sp>
        <p:nvSpPr>
          <p:cNvPr id="133" name="Subtitle 3"/>
          <p:cNvSpPr txBox="1">
            <a:spLocks/>
          </p:cNvSpPr>
          <p:nvPr/>
        </p:nvSpPr>
        <p:spPr>
          <a:xfrm rot="20644849">
            <a:off x="810518" y="2849922"/>
            <a:ext cx="2033441" cy="28320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СВИЈЕТ БАЈКИ  </a:t>
            </a:r>
            <a:endParaRPr lang="sr-Cyrl-RS" sz="1200" dirty="0">
              <a:solidFill>
                <a:schemeClr val="tx1"/>
              </a:solidFill>
              <a:latin typeface="Century Schoolbook" pitchFamily="18" charset="0"/>
            </a:endParaRPr>
          </a:p>
        </p:txBody>
      </p:sp>
      <p:sp>
        <p:nvSpPr>
          <p:cNvPr id="148" name="Subtitle 3"/>
          <p:cNvSpPr txBox="1">
            <a:spLocks/>
          </p:cNvSpPr>
          <p:nvPr/>
        </p:nvSpPr>
        <p:spPr>
          <a:xfrm rot="1713787">
            <a:off x="719947" y="2368342"/>
            <a:ext cx="3128787" cy="69743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ДЈЕЧЈА МОНОДРАМА </a:t>
            </a:r>
            <a:endParaRPr lang="sr-Cyrl-RS" sz="1200" dirty="0">
              <a:solidFill>
                <a:schemeClr val="tx1"/>
              </a:solidFill>
              <a:latin typeface="Century Schoolbook" pitchFamily="18" charset="0"/>
            </a:endParaRPr>
          </a:p>
        </p:txBody>
      </p:sp>
      <p:sp>
        <p:nvSpPr>
          <p:cNvPr id="154" name="Subtitle 3"/>
          <p:cNvSpPr txBox="1">
            <a:spLocks/>
          </p:cNvSpPr>
          <p:nvPr/>
        </p:nvSpPr>
        <p:spPr>
          <a:xfrm rot="2354656">
            <a:off x="2562088" y="2009845"/>
            <a:ext cx="2096545" cy="61810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accent4"/>
                </a:solidFill>
                <a:latin typeface="Century Schoolbook" pitchFamily="18" charset="0"/>
              </a:rPr>
              <a:t>ЕКОНОМСКО </a:t>
            </a:r>
          </a:p>
          <a:p>
            <a:pPr algn="l"/>
            <a:r>
              <a:rPr lang="sr-Cyrl-BA" sz="1200" dirty="0">
                <a:solidFill>
                  <a:schemeClr val="accent4"/>
                </a:solidFill>
                <a:latin typeface="Century Schoolbook" pitchFamily="18" charset="0"/>
              </a:rPr>
              <a:t>ПРОП. ПРОГРАМ </a:t>
            </a:r>
            <a:endParaRPr lang="sr-Cyrl-RS" sz="1200" dirty="0">
              <a:solidFill>
                <a:schemeClr val="accent4"/>
              </a:solidFill>
              <a:latin typeface="Century Schoolbook" pitchFamily="18" charset="0"/>
            </a:endParaRPr>
          </a:p>
        </p:txBody>
      </p:sp>
      <p:cxnSp>
        <p:nvCxnSpPr>
          <p:cNvPr id="137" name="Straight Connector 136"/>
          <p:cNvCxnSpPr>
            <a:stCxn id="5" idx="4"/>
          </p:cNvCxnSpPr>
          <p:nvPr/>
        </p:nvCxnSpPr>
        <p:spPr>
          <a:xfrm flipH="1">
            <a:off x="4356606" y="3432636"/>
            <a:ext cx="71378" cy="1932171"/>
          </a:xfrm>
          <a:prstGeom prst="line">
            <a:avLst/>
          </a:prstGeom>
        </p:spPr>
        <p:style>
          <a:lnRef idx="2">
            <a:schemeClr val="dk1"/>
          </a:lnRef>
          <a:fillRef idx="0">
            <a:schemeClr val="dk1"/>
          </a:fillRef>
          <a:effectRef idx="1">
            <a:schemeClr val="dk1"/>
          </a:effectRef>
          <a:fontRef idx="minor">
            <a:schemeClr val="tx1"/>
          </a:fontRef>
        </p:style>
      </p:cxnSp>
      <p:cxnSp>
        <p:nvCxnSpPr>
          <p:cNvPr id="152" name="Straight Connector 151"/>
          <p:cNvCxnSpPr/>
          <p:nvPr/>
        </p:nvCxnSpPr>
        <p:spPr>
          <a:xfrm flipH="1">
            <a:off x="6124704" y="4221088"/>
            <a:ext cx="136606" cy="1968170"/>
          </a:xfrm>
          <a:prstGeom prst="line">
            <a:avLst/>
          </a:prstGeom>
        </p:spPr>
        <p:style>
          <a:lnRef idx="2">
            <a:schemeClr val="dk1"/>
          </a:lnRef>
          <a:fillRef idx="0">
            <a:schemeClr val="dk1"/>
          </a:fillRef>
          <a:effectRef idx="1">
            <a:schemeClr val="dk1"/>
          </a:effectRef>
          <a:fontRef idx="minor">
            <a:schemeClr val="tx1"/>
          </a:fontRef>
        </p:style>
      </p:cxnSp>
      <p:cxnSp>
        <p:nvCxnSpPr>
          <p:cNvPr id="158" name="Straight Connector 157"/>
          <p:cNvCxnSpPr/>
          <p:nvPr/>
        </p:nvCxnSpPr>
        <p:spPr>
          <a:xfrm>
            <a:off x="4356606" y="5364807"/>
            <a:ext cx="1354877" cy="135661"/>
          </a:xfrm>
          <a:prstGeom prst="line">
            <a:avLst/>
          </a:prstGeom>
        </p:spPr>
        <p:style>
          <a:lnRef idx="2">
            <a:schemeClr val="dk1"/>
          </a:lnRef>
          <a:fillRef idx="0">
            <a:schemeClr val="dk1"/>
          </a:fillRef>
          <a:effectRef idx="1">
            <a:schemeClr val="dk1"/>
          </a:effectRef>
          <a:fontRef idx="minor">
            <a:schemeClr val="tx1"/>
          </a:fontRef>
        </p:style>
      </p:cxnSp>
      <p:cxnSp>
        <p:nvCxnSpPr>
          <p:cNvPr id="3072" name="Straight Connector 3071"/>
          <p:cNvCxnSpPr/>
          <p:nvPr/>
        </p:nvCxnSpPr>
        <p:spPr>
          <a:xfrm flipH="1">
            <a:off x="3285336" y="5364807"/>
            <a:ext cx="1071270" cy="742240"/>
          </a:xfrm>
          <a:prstGeom prst="line">
            <a:avLst/>
          </a:prstGeom>
        </p:spPr>
        <p:style>
          <a:lnRef idx="2">
            <a:schemeClr val="dk1"/>
          </a:lnRef>
          <a:fillRef idx="0">
            <a:schemeClr val="dk1"/>
          </a:fillRef>
          <a:effectRef idx="1">
            <a:schemeClr val="dk1"/>
          </a:effectRef>
          <a:fontRef idx="minor">
            <a:schemeClr val="tx1"/>
          </a:fontRef>
        </p:style>
      </p:cxnSp>
      <p:cxnSp>
        <p:nvCxnSpPr>
          <p:cNvPr id="3078" name="Straight Connector 3077"/>
          <p:cNvCxnSpPr/>
          <p:nvPr/>
        </p:nvCxnSpPr>
        <p:spPr>
          <a:xfrm>
            <a:off x="4356606" y="5364807"/>
            <a:ext cx="621313" cy="742240"/>
          </a:xfrm>
          <a:prstGeom prst="line">
            <a:avLst/>
          </a:prstGeom>
        </p:spPr>
        <p:style>
          <a:lnRef idx="2">
            <a:schemeClr val="dk1"/>
          </a:lnRef>
          <a:fillRef idx="0">
            <a:schemeClr val="dk1"/>
          </a:fillRef>
          <a:effectRef idx="1">
            <a:schemeClr val="dk1"/>
          </a:effectRef>
          <a:fontRef idx="minor">
            <a:schemeClr val="tx1"/>
          </a:fontRef>
        </p:style>
      </p:cxnSp>
      <p:cxnSp>
        <p:nvCxnSpPr>
          <p:cNvPr id="3084" name="Straight Connector 3083"/>
          <p:cNvCxnSpPr/>
          <p:nvPr/>
        </p:nvCxnSpPr>
        <p:spPr>
          <a:xfrm>
            <a:off x="2555776" y="4589239"/>
            <a:ext cx="173454" cy="1236935"/>
          </a:xfrm>
          <a:prstGeom prst="line">
            <a:avLst/>
          </a:prstGeom>
        </p:spPr>
        <p:style>
          <a:lnRef idx="2">
            <a:schemeClr val="dk1"/>
          </a:lnRef>
          <a:fillRef idx="0">
            <a:schemeClr val="dk1"/>
          </a:fillRef>
          <a:effectRef idx="1">
            <a:schemeClr val="dk1"/>
          </a:effectRef>
          <a:fontRef idx="minor">
            <a:schemeClr val="tx1"/>
          </a:fontRef>
        </p:style>
      </p:cxnSp>
      <p:cxnSp>
        <p:nvCxnSpPr>
          <p:cNvPr id="3097" name="Straight Connector 3096"/>
          <p:cNvCxnSpPr/>
          <p:nvPr/>
        </p:nvCxnSpPr>
        <p:spPr>
          <a:xfrm flipH="1">
            <a:off x="675387" y="4561789"/>
            <a:ext cx="1880390" cy="1457332"/>
          </a:xfrm>
          <a:prstGeom prst="line">
            <a:avLst/>
          </a:prstGeom>
        </p:spPr>
        <p:style>
          <a:lnRef idx="2">
            <a:schemeClr val="dk1"/>
          </a:lnRef>
          <a:fillRef idx="0">
            <a:schemeClr val="dk1"/>
          </a:fillRef>
          <a:effectRef idx="1">
            <a:schemeClr val="dk1"/>
          </a:effectRef>
          <a:fontRef idx="minor">
            <a:schemeClr val="tx1"/>
          </a:fontRef>
        </p:style>
      </p:cxnSp>
      <p:cxnSp>
        <p:nvCxnSpPr>
          <p:cNvPr id="3105" name="Straight Connector 3104"/>
          <p:cNvCxnSpPr>
            <a:stCxn id="112" idx="1"/>
          </p:cNvCxnSpPr>
          <p:nvPr/>
        </p:nvCxnSpPr>
        <p:spPr>
          <a:xfrm flipH="1" flipV="1">
            <a:off x="528533" y="3978236"/>
            <a:ext cx="2054078" cy="620321"/>
          </a:xfrm>
          <a:prstGeom prst="line">
            <a:avLst/>
          </a:prstGeom>
        </p:spPr>
        <p:style>
          <a:lnRef idx="2">
            <a:schemeClr val="dk1"/>
          </a:lnRef>
          <a:fillRef idx="0">
            <a:schemeClr val="dk1"/>
          </a:fillRef>
          <a:effectRef idx="1">
            <a:schemeClr val="dk1"/>
          </a:effectRef>
          <a:fontRef idx="minor">
            <a:schemeClr val="tx1"/>
          </a:fontRef>
        </p:style>
      </p:cxnSp>
      <p:cxnSp>
        <p:nvCxnSpPr>
          <p:cNvPr id="3115" name="Straight Connector 3114"/>
          <p:cNvCxnSpPr/>
          <p:nvPr/>
        </p:nvCxnSpPr>
        <p:spPr>
          <a:xfrm flipH="1">
            <a:off x="899592" y="2925853"/>
            <a:ext cx="1742911" cy="520130"/>
          </a:xfrm>
          <a:prstGeom prst="line">
            <a:avLst/>
          </a:prstGeom>
        </p:spPr>
        <p:style>
          <a:lnRef idx="2">
            <a:schemeClr val="dk1"/>
          </a:lnRef>
          <a:fillRef idx="0">
            <a:schemeClr val="dk1"/>
          </a:fillRef>
          <a:effectRef idx="1">
            <a:schemeClr val="dk1"/>
          </a:effectRef>
          <a:fontRef idx="minor">
            <a:schemeClr val="tx1"/>
          </a:fontRef>
        </p:style>
      </p:cxnSp>
      <p:cxnSp>
        <p:nvCxnSpPr>
          <p:cNvPr id="3117" name="Straight Connector 3116"/>
          <p:cNvCxnSpPr/>
          <p:nvPr/>
        </p:nvCxnSpPr>
        <p:spPr>
          <a:xfrm flipH="1" flipV="1">
            <a:off x="899592" y="1988840"/>
            <a:ext cx="1742911" cy="937013"/>
          </a:xfrm>
          <a:prstGeom prst="line">
            <a:avLst/>
          </a:prstGeom>
        </p:spPr>
        <p:style>
          <a:lnRef idx="2">
            <a:schemeClr val="dk1"/>
          </a:lnRef>
          <a:fillRef idx="0">
            <a:schemeClr val="dk1"/>
          </a:fillRef>
          <a:effectRef idx="1">
            <a:schemeClr val="dk1"/>
          </a:effectRef>
          <a:fontRef idx="minor">
            <a:schemeClr val="tx1"/>
          </a:fontRef>
        </p:style>
      </p:cxnSp>
      <p:cxnSp>
        <p:nvCxnSpPr>
          <p:cNvPr id="3124" name="Straight Connector 3123"/>
          <p:cNvCxnSpPr/>
          <p:nvPr/>
        </p:nvCxnSpPr>
        <p:spPr>
          <a:xfrm flipH="1" flipV="1">
            <a:off x="1682114" y="764704"/>
            <a:ext cx="1047117" cy="1033014"/>
          </a:xfrm>
          <a:prstGeom prst="line">
            <a:avLst/>
          </a:prstGeom>
        </p:spPr>
        <p:style>
          <a:lnRef idx="2">
            <a:schemeClr val="dk1"/>
          </a:lnRef>
          <a:fillRef idx="0">
            <a:schemeClr val="dk1"/>
          </a:fillRef>
          <a:effectRef idx="1">
            <a:schemeClr val="dk1"/>
          </a:effectRef>
          <a:fontRef idx="minor">
            <a:schemeClr val="tx1"/>
          </a:fontRef>
        </p:style>
      </p:cxnSp>
      <p:cxnSp>
        <p:nvCxnSpPr>
          <p:cNvPr id="3127" name="Straight Connector 3126"/>
          <p:cNvCxnSpPr/>
          <p:nvPr/>
        </p:nvCxnSpPr>
        <p:spPr>
          <a:xfrm flipH="1" flipV="1">
            <a:off x="1331639" y="1561935"/>
            <a:ext cx="1402855" cy="235783"/>
          </a:xfrm>
          <a:prstGeom prst="line">
            <a:avLst/>
          </a:prstGeom>
        </p:spPr>
        <p:style>
          <a:lnRef idx="2">
            <a:schemeClr val="dk1"/>
          </a:lnRef>
          <a:fillRef idx="0">
            <a:schemeClr val="dk1"/>
          </a:fillRef>
          <a:effectRef idx="1">
            <a:schemeClr val="dk1"/>
          </a:effectRef>
          <a:fontRef idx="minor">
            <a:schemeClr val="tx1"/>
          </a:fontRef>
        </p:style>
      </p:cxnSp>
      <p:sp>
        <p:nvSpPr>
          <p:cNvPr id="249" name="Subtitle 3"/>
          <p:cNvSpPr txBox="1">
            <a:spLocks/>
          </p:cNvSpPr>
          <p:nvPr/>
        </p:nvSpPr>
        <p:spPr>
          <a:xfrm rot="2799030">
            <a:off x="1376831" y="1518939"/>
            <a:ext cx="2831818" cy="4568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МАРКЕТИНГ  </a:t>
            </a:r>
            <a:endParaRPr lang="sr-Cyrl-RS" sz="1200" dirty="0">
              <a:solidFill>
                <a:schemeClr val="tx1"/>
              </a:solidFill>
              <a:latin typeface="Century Schoolbook" pitchFamily="18" charset="0"/>
            </a:endParaRPr>
          </a:p>
        </p:txBody>
      </p:sp>
      <p:sp>
        <p:nvSpPr>
          <p:cNvPr id="252" name="Subtitle 3"/>
          <p:cNvSpPr txBox="1">
            <a:spLocks/>
          </p:cNvSpPr>
          <p:nvPr/>
        </p:nvSpPr>
        <p:spPr>
          <a:xfrm rot="655454">
            <a:off x="1355764" y="1546834"/>
            <a:ext cx="3086781" cy="61283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ОГЛАСИ</a:t>
            </a:r>
            <a:endParaRPr lang="sr-Cyrl-RS" sz="1200" dirty="0">
              <a:solidFill>
                <a:schemeClr val="tx1"/>
              </a:solidFill>
              <a:latin typeface="Century Schoolbook" pitchFamily="18" charset="0"/>
            </a:endParaRPr>
          </a:p>
        </p:txBody>
      </p:sp>
      <p:sp>
        <p:nvSpPr>
          <p:cNvPr id="255" name="Subtitle 3"/>
          <p:cNvSpPr txBox="1">
            <a:spLocks/>
          </p:cNvSpPr>
          <p:nvPr/>
        </p:nvSpPr>
        <p:spPr>
          <a:xfrm rot="16039310">
            <a:off x="2615527" y="1057769"/>
            <a:ext cx="3376887" cy="62748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400" dirty="0">
                <a:solidFill>
                  <a:schemeClr val="tx1"/>
                </a:solidFill>
                <a:latin typeface="Century Schoolbook" pitchFamily="18" charset="0"/>
              </a:rPr>
              <a:t>   </a:t>
            </a:r>
            <a:r>
              <a:rPr lang="sr-Cyrl-BA" sz="1400" dirty="0">
                <a:solidFill>
                  <a:schemeClr val="accent4"/>
                </a:solidFill>
                <a:latin typeface="Century Schoolbook" pitchFamily="18" charset="0"/>
              </a:rPr>
              <a:t>ОБРАЗОВНИ</a:t>
            </a:r>
            <a:r>
              <a:rPr lang="sr-Cyrl-BA" sz="1900" dirty="0">
                <a:solidFill>
                  <a:schemeClr val="accent4"/>
                </a:solidFill>
                <a:latin typeface="Century Schoolbook" pitchFamily="18" charset="0"/>
              </a:rPr>
              <a:t> </a:t>
            </a:r>
            <a:r>
              <a:rPr lang="sr-Cyrl-BA" sz="1900" dirty="0">
                <a:solidFill>
                  <a:schemeClr val="tx1">
                    <a:lumMod val="95000"/>
                    <a:lumOff val="5000"/>
                  </a:schemeClr>
                </a:solidFill>
                <a:latin typeface="Century Schoolbook" pitchFamily="18" charset="0"/>
              </a:rPr>
              <a:t>  </a:t>
            </a:r>
            <a:endParaRPr lang="sr-Cyrl-RS" sz="1900" dirty="0">
              <a:solidFill>
                <a:schemeClr val="tx1">
                  <a:lumMod val="95000"/>
                  <a:lumOff val="5000"/>
                </a:schemeClr>
              </a:solidFill>
              <a:latin typeface="Century Schoolbook" pitchFamily="18" charset="0"/>
            </a:endParaRPr>
          </a:p>
        </p:txBody>
      </p:sp>
      <p:cxnSp>
        <p:nvCxnSpPr>
          <p:cNvPr id="3132" name="Straight Connector 3131"/>
          <p:cNvCxnSpPr>
            <a:stCxn id="154" idx="3"/>
          </p:cNvCxnSpPr>
          <p:nvPr/>
        </p:nvCxnSpPr>
        <p:spPr>
          <a:xfrm flipH="1" flipV="1">
            <a:off x="4407248" y="1583237"/>
            <a:ext cx="14953" cy="1398826"/>
          </a:xfrm>
          <a:prstGeom prst="line">
            <a:avLst/>
          </a:prstGeom>
        </p:spPr>
        <p:style>
          <a:lnRef idx="2">
            <a:schemeClr val="dk1"/>
          </a:lnRef>
          <a:fillRef idx="0">
            <a:schemeClr val="dk1"/>
          </a:fillRef>
          <a:effectRef idx="1">
            <a:schemeClr val="dk1"/>
          </a:effectRef>
          <a:fontRef idx="minor">
            <a:schemeClr val="tx1"/>
          </a:fontRef>
        </p:style>
      </p:cxnSp>
      <p:sp>
        <p:nvSpPr>
          <p:cNvPr id="267" name="Subtitle 3"/>
          <p:cNvSpPr txBox="1">
            <a:spLocks/>
          </p:cNvSpPr>
          <p:nvPr/>
        </p:nvSpPr>
        <p:spPr>
          <a:xfrm rot="20721744">
            <a:off x="4557511" y="836989"/>
            <a:ext cx="2887892" cy="45069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400" dirty="0">
                <a:solidFill>
                  <a:schemeClr val="tx1"/>
                </a:solidFill>
                <a:latin typeface="Century Schoolbook" pitchFamily="18" charset="0"/>
              </a:rPr>
              <a:t>       </a:t>
            </a:r>
            <a:r>
              <a:rPr lang="sr-Cyrl-BA" sz="1200" dirty="0">
                <a:solidFill>
                  <a:schemeClr val="tx1"/>
                </a:solidFill>
                <a:latin typeface="Century Schoolbook" pitchFamily="18" charset="0"/>
              </a:rPr>
              <a:t>ЗАНИМЉИВА ГЕОГРАФИЈА</a:t>
            </a:r>
            <a:r>
              <a:rPr lang="sr-Cyrl-BA" sz="1200" dirty="0">
                <a:solidFill>
                  <a:schemeClr val="tx1">
                    <a:lumMod val="95000"/>
                    <a:lumOff val="5000"/>
                  </a:schemeClr>
                </a:solidFill>
                <a:latin typeface="Century Schoolbook" pitchFamily="18" charset="0"/>
              </a:rPr>
              <a:t>   </a:t>
            </a:r>
            <a:endParaRPr lang="sr-Cyrl-RS" sz="1200" dirty="0">
              <a:solidFill>
                <a:schemeClr val="tx1">
                  <a:lumMod val="95000"/>
                  <a:lumOff val="5000"/>
                </a:schemeClr>
              </a:solidFill>
              <a:latin typeface="Century Schoolbook" pitchFamily="18" charset="0"/>
            </a:endParaRPr>
          </a:p>
        </p:txBody>
      </p:sp>
      <p:cxnSp>
        <p:nvCxnSpPr>
          <p:cNvPr id="233" name="Straight Connector 232"/>
          <p:cNvCxnSpPr/>
          <p:nvPr/>
        </p:nvCxnSpPr>
        <p:spPr>
          <a:xfrm flipV="1">
            <a:off x="4407248" y="764704"/>
            <a:ext cx="3045072" cy="818536"/>
          </a:xfrm>
          <a:prstGeom prst="line">
            <a:avLst/>
          </a:prstGeom>
        </p:spPr>
        <p:style>
          <a:lnRef idx="2">
            <a:schemeClr val="dk1"/>
          </a:lnRef>
          <a:fillRef idx="0">
            <a:schemeClr val="dk1"/>
          </a:fillRef>
          <a:effectRef idx="1">
            <a:schemeClr val="dk1"/>
          </a:effectRef>
          <a:fontRef idx="minor">
            <a:schemeClr val="tx1"/>
          </a:fontRef>
        </p:style>
      </p:cxnSp>
      <p:sp>
        <p:nvSpPr>
          <p:cNvPr id="285" name="Subtitle 3"/>
          <p:cNvSpPr txBox="1">
            <a:spLocks/>
          </p:cNvSpPr>
          <p:nvPr/>
        </p:nvSpPr>
        <p:spPr>
          <a:xfrm rot="570986">
            <a:off x="4833663" y="1666553"/>
            <a:ext cx="3503953" cy="28788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ФЛОРА И ФАУНА</a:t>
            </a:r>
            <a:r>
              <a:rPr lang="sr-Cyrl-BA" sz="1200" dirty="0">
                <a:solidFill>
                  <a:schemeClr val="tx1">
                    <a:lumMod val="95000"/>
                    <a:lumOff val="5000"/>
                  </a:schemeClr>
                </a:solidFill>
                <a:latin typeface="Century Schoolbook" pitchFamily="18" charset="0"/>
              </a:rPr>
              <a:t>   </a:t>
            </a:r>
            <a:endParaRPr lang="sr-Cyrl-RS" sz="1200" dirty="0">
              <a:solidFill>
                <a:schemeClr val="tx1">
                  <a:lumMod val="95000"/>
                  <a:lumOff val="5000"/>
                </a:schemeClr>
              </a:solidFill>
              <a:latin typeface="Century Schoolbook" pitchFamily="18" charset="0"/>
            </a:endParaRPr>
          </a:p>
        </p:txBody>
      </p:sp>
      <p:cxnSp>
        <p:nvCxnSpPr>
          <p:cNvPr id="247" name="Straight Connector 246"/>
          <p:cNvCxnSpPr>
            <a:stCxn id="62" idx="3"/>
          </p:cNvCxnSpPr>
          <p:nvPr/>
        </p:nvCxnSpPr>
        <p:spPr>
          <a:xfrm>
            <a:off x="4447662" y="1575785"/>
            <a:ext cx="1813647" cy="277464"/>
          </a:xfrm>
          <a:prstGeom prst="line">
            <a:avLst/>
          </a:prstGeom>
        </p:spPr>
        <p:style>
          <a:lnRef idx="2">
            <a:schemeClr val="dk1"/>
          </a:lnRef>
          <a:fillRef idx="0">
            <a:schemeClr val="dk1"/>
          </a:fillRef>
          <a:effectRef idx="1">
            <a:schemeClr val="dk1"/>
          </a:effectRef>
          <a:fontRef idx="minor">
            <a:schemeClr val="tx1"/>
          </a:fontRef>
        </p:style>
      </p:cxnSp>
      <p:cxnSp>
        <p:nvCxnSpPr>
          <p:cNvPr id="253" name="Straight Connector 252"/>
          <p:cNvCxnSpPr>
            <a:stCxn id="62" idx="3"/>
          </p:cNvCxnSpPr>
          <p:nvPr/>
        </p:nvCxnSpPr>
        <p:spPr>
          <a:xfrm flipH="1" flipV="1">
            <a:off x="2899154" y="572966"/>
            <a:ext cx="1548508" cy="1002819"/>
          </a:xfrm>
          <a:prstGeom prst="line">
            <a:avLst/>
          </a:prstGeom>
        </p:spPr>
        <p:style>
          <a:lnRef idx="2">
            <a:schemeClr val="dk1"/>
          </a:lnRef>
          <a:fillRef idx="0">
            <a:schemeClr val="dk1"/>
          </a:fillRef>
          <a:effectRef idx="1">
            <a:schemeClr val="dk1"/>
          </a:effectRef>
          <a:fontRef idx="minor">
            <a:schemeClr val="tx1"/>
          </a:fontRef>
        </p:style>
      </p:cxnSp>
      <p:sp>
        <p:nvSpPr>
          <p:cNvPr id="295" name="Subtitle 3"/>
          <p:cNvSpPr txBox="1">
            <a:spLocks/>
          </p:cNvSpPr>
          <p:nvPr/>
        </p:nvSpPr>
        <p:spPr>
          <a:xfrm rot="1942198">
            <a:off x="2861968" y="1051506"/>
            <a:ext cx="2481358" cy="4021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sr-Cyrl-BA" sz="1200" dirty="0">
                <a:solidFill>
                  <a:schemeClr val="tx1"/>
                </a:solidFill>
                <a:latin typeface="Century Schoolbook" pitchFamily="18" charset="0"/>
              </a:rPr>
              <a:t>УЧИМО ЕНГЛЕСКИ</a:t>
            </a:r>
            <a:r>
              <a:rPr lang="sr-Cyrl-BA" sz="1200" dirty="0">
                <a:solidFill>
                  <a:schemeClr val="tx1">
                    <a:lumMod val="95000"/>
                    <a:lumOff val="5000"/>
                  </a:schemeClr>
                </a:solidFill>
                <a:latin typeface="Century Schoolbook" pitchFamily="18" charset="0"/>
              </a:rPr>
              <a:t>   </a:t>
            </a:r>
            <a:endParaRPr lang="sr-Cyrl-RS" sz="1200" dirty="0">
              <a:solidFill>
                <a:schemeClr val="tx1">
                  <a:lumMod val="95000"/>
                  <a:lumOff val="5000"/>
                </a:schemeClr>
              </a:solidFill>
              <a:latin typeface="Century Schoolbook" pitchFamily="18" charset="0"/>
            </a:endParaRPr>
          </a:p>
        </p:txBody>
      </p:sp>
      <p:sp>
        <p:nvSpPr>
          <p:cNvPr id="303" name="Rectangle 302"/>
          <p:cNvSpPr/>
          <p:nvPr/>
        </p:nvSpPr>
        <p:spPr>
          <a:xfrm>
            <a:off x="464024" y="6378321"/>
            <a:ext cx="8317711" cy="307777"/>
          </a:xfrm>
          <a:prstGeom prst="rect">
            <a:avLst/>
          </a:prstGeom>
        </p:spPr>
        <p:txBody>
          <a:bodyPr wrap="square">
            <a:spAutoFit/>
          </a:bodyPr>
          <a:lstStyle/>
          <a:p>
            <a:r>
              <a:rPr lang="sr-Cyrl-BA" sz="1400" dirty="0">
                <a:solidFill>
                  <a:schemeClr val="accent4"/>
                </a:solidFill>
                <a:latin typeface="Century Schoolbook" pitchFamily="18" charset="0"/>
              </a:rPr>
              <a:t>МАПА УМА: РАДИО СА РАДИО-ПРОГРАМИМА И РАДИО-ЕМИСИЈАМА </a:t>
            </a:r>
            <a:endParaRPr lang="sr-Cyrl-RS" sz="1400" dirty="0">
              <a:solidFill>
                <a:schemeClr val="accent4"/>
              </a:solidFill>
              <a:latin typeface="Century Schoolbook" pitchFamily="18" charset="0"/>
            </a:endParaRPr>
          </a:p>
        </p:txBody>
      </p:sp>
    </p:spTree>
    <p:extLst>
      <p:ext uri="{BB962C8B-B14F-4D97-AF65-F5344CB8AC3E}">
        <p14:creationId xmlns:p14="http://schemas.microsoft.com/office/powerpoint/2010/main" val="3242909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AB\Desktop\9282bf4fe7de6c373476fd2adaa057c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0" y="-1143000"/>
            <a:ext cx="6858000" cy="9144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6803846" y="1169941"/>
            <a:ext cx="3766798" cy="452539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8144">
            <a:off x="1969179" y="-2660150"/>
            <a:ext cx="5243144" cy="629905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0989">
            <a:off x="1983497" y="3232612"/>
            <a:ext cx="5232987" cy="628685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ctrTitle"/>
          </p:nvPr>
        </p:nvSpPr>
        <p:spPr>
          <a:xfrm>
            <a:off x="685800" y="489379"/>
            <a:ext cx="7772400" cy="635365"/>
          </a:xfrm>
        </p:spPr>
        <p:txBody>
          <a:bodyPr>
            <a:normAutofit/>
          </a:bodyPr>
          <a:lstStyle/>
          <a:p>
            <a:r>
              <a:rPr lang="sr-Cyrl-BA" sz="2800" dirty="0">
                <a:latin typeface="Century Schoolbook" pitchFamily="18" charset="0"/>
              </a:rPr>
              <a:t>Информативни радио-програм</a:t>
            </a:r>
            <a:endParaRPr lang="sr-Cyrl-RS" sz="2800" dirty="0">
              <a:latin typeface="Century Schoolbook" pitchFamily="18" charset="0"/>
            </a:endParaRPr>
          </a:p>
        </p:txBody>
      </p:sp>
      <p:sp>
        <p:nvSpPr>
          <p:cNvPr id="6" name="Subtitle 5"/>
          <p:cNvSpPr>
            <a:spLocks noGrp="1"/>
          </p:cNvSpPr>
          <p:nvPr>
            <p:ph type="subTitle" idx="1"/>
          </p:nvPr>
        </p:nvSpPr>
        <p:spPr>
          <a:xfrm>
            <a:off x="510107" y="1680269"/>
            <a:ext cx="8022333" cy="5277122"/>
          </a:xfrm>
        </p:spPr>
        <p:txBody>
          <a:bodyPr>
            <a:noAutofit/>
          </a:bodyPr>
          <a:lstStyle/>
          <a:p>
            <a:pPr algn="l"/>
            <a:r>
              <a:rPr lang="sr-Cyrl-BA" sz="2100" b="1" dirty="0">
                <a:solidFill>
                  <a:schemeClr val="tx1"/>
                </a:solidFill>
                <a:latin typeface="Century Schoolbook" pitchFamily="18" charset="0"/>
              </a:rPr>
              <a:t>Радио-програм</a:t>
            </a:r>
            <a:r>
              <a:rPr lang="sr-Cyrl-BA" sz="2100" dirty="0">
                <a:solidFill>
                  <a:schemeClr val="tx1"/>
                </a:solidFill>
                <a:latin typeface="Century Schoolbook" pitchFamily="18" charset="0"/>
              </a:rPr>
              <a:t> у ширем смислу дијели се на: </a:t>
            </a:r>
            <a:r>
              <a:rPr lang="sr-Cyrl-BA" sz="2100" b="1" dirty="0">
                <a:solidFill>
                  <a:schemeClr val="tx1"/>
                </a:solidFill>
                <a:latin typeface="Century Schoolbook" pitchFamily="18" charset="0"/>
              </a:rPr>
              <a:t>информативни, образовни, културни, политички, музички, забавни, дјечји, итд</a:t>
            </a:r>
            <a:r>
              <a:rPr lang="en-US" sz="2100" b="1" dirty="0">
                <a:solidFill>
                  <a:schemeClr val="tx1"/>
                </a:solidFill>
                <a:latin typeface="Century Schoolbook" pitchFamily="18" charset="0"/>
              </a:rPr>
              <a:t>. </a:t>
            </a:r>
            <a:r>
              <a:rPr lang="sr-Cyrl-BA" sz="2100" dirty="0">
                <a:solidFill>
                  <a:schemeClr val="tx1"/>
                </a:solidFill>
                <a:latin typeface="Century Schoolbook" pitchFamily="18" charset="0"/>
              </a:rPr>
              <a:t>Сваки радио-програм се састоји од својих мањих дијелова.</a:t>
            </a:r>
            <a:r>
              <a:rPr lang="en-US" sz="2100" dirty="0">
                <a:solidFill>
                  <a:schemeClr val="tx1"/>
                </a:solidFill>
                <a:latin typeface="Century Schoolbook" pitchFamily="18" charset="0"/>
              </a:rPr>
              <a:t> </a:t>
            </a:r>
            <a:r>
              <a:rPr lang="sr-Cyrl-BA" sz="2100" dirty="0">
                <a:solidFill>
                  <a:schemeClr val="tx1"/>
                </a:solidFill>
                <a:latin typeface="Century Schoolbook" pitchFamily="18" charset="0"/>
              </a:rPr>
              <a:t>То су радио-емисије.</a:t>
            </a:r>
          </a:p>
          <a:p>
            <a:pPr algn="l"/>
            <a:endParaRPr lang="sr-Cyrl-BA" sz="2100" dirty="0">
              <a:solidFill>
                <a:schemeClr val="tx1"/>
              </a:solidFill>
              <a:latin typeface="Century Schoolbook" pitchFamily="18" charset="0"/>
            </a:endParaRPr>
          </a:p>
          <a:p>
            <a:pPr algn="l"/>
            <a:endParaRPr lang="sr-Cyrl-BA" sz="2100" dirty="0">
              <a:solidFill>
                <a:schemeClr val="tx1"/>
              </a:solidFill>
              <a:latin typeface="Century Schoolbook" pitchFamily="18" charset="0"/>
            </a:endParaRPr>
          </a:p>
          <a:p>
            <a:pPr algn="l"/>
            <a:endParaRPr lang="sr-Cyrl-BA" sz="2100" dirty="0">
              <a:solidFill>
                <a:schemeClr val="tx1"/>
              </a:solidFill>
              <a:latin typeface="Century Schoolbook" pitchFamily="18" charset="0"/>
            </a:endParaRPr>
          </a:p>
        </p:txBody>
      </p:sp>
      <p:pic>
        <p:nvPicPr>
          <p:cNvPr id="14"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1377740" y="1154002"/>
            <a:ext cx="3775694" cy="4536079"/>
          </a:xfrm>
          <a:prstGeom prst="rect">
            <a:avLst/>
          </a:prstGeom>
          <a:noFill/>
          <a:extLst>
            <a:ext uri="{909E8E84-426E-40DD-AFC4-6F175D3DCCD1}">
              <a14:hiddenFill xmlns:a14="http://schemas.microsoft.com/office/drawing/2010/main">
                <a:solidFill>
                  <a:srgbClr val="FFFFFF"/>
                </a:solidFill>
              </a14:hiddenFill>
            </a:ext>
          </a:extLst>
        </p:spPr>
      </p:pic>
      <p:sp>
        <p:nvSpPr>
          <p:cNvPr id="10" name="Subtitle 3"/>
          <p:cNvSpPr txBox="1">
            <a:spLocks/>
          </p:cNvSpPr>
          <p:nvPr/>
        </p:nvSpPr>
        <p:spPr>
          <a:xfrm>
            <a:off x="-4711594" y="925326"/>
            <a:ext cx="4752528" cy="150988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sr-Cyrl-BA" dirty="0">
              <a:latin typeface="Bookman Old Style" pitchFamily="18" charset="0"/>
            </a:endParaRPr>
          </a:p>
        </p:txBody>
      </p:sp>
      <p:sp>
        <p:nvSpPr>
          <p:cNvPr id="2" name="Rectangle 1"/>
          <p:cNvSpPr/>
          <p:nvPr/>
        </p:nvSpPr>
        <p:spPr>
          <a:xfrm>
            <a:off x="510113" y="3015596"/>
            <a:ext cx="4853975" cy="3000821"/>
          </a:xfrm>
          <a:prstGeom prst="rect">
            <a:avLst/>
          </a:prstGeom>
        </p:spPr>
        <p:txBody>
          <a:bodyPr wrap="square">
            <a:spAutoFit/>
          </a:bodyPr>
          <a:lstStyle/>
          <a:p>
            <a:r>
              <a:rPr lang="sr-Cyrl-BA" sz="2100" b="1" u="sng" dirty="0">
                <a:latin typeface="Century Schoolbook" pitchFamily="18" charset="0"/>
              </a:rPr>
              <a:t>Информативни радио-програм </a:t>
            </a:r>
            <a:r>
              <a:rPr lang="sr-Cyrl-BA" sz="2100" dirty="0">
                <a:latin typeface="Century Schoolbook" pitchFamily="18" charset="0"/>
              </a:rPr>
              <a:t>обично има емисије као што су: </a:t>
            </a:r>
            <a:r>
              <a:rPr lang="sr-Cyrl-BA" sz="2100" b="1" dirty="0">
                <a:latin typeface="Century Schoolbook" pitchFamily="18" charset="0"/>
              </a:rPr>
              <a:t>вијести, новости, дневник, преглед дана, хроника; </a:t>
            </a:r>
            <a:r>
              <a:rPr lang="sr-Cyrl-BA" sz="2100" b="1" i="1" dirty="0">
                <a:latin typeface="Century Schoolbook" pitchFamily="18" charset="0"/>
              </a:rPr>
              <a:t>образовни радио- програм: </a:t>
            </a:r>
            <a:r>
              <a:rPr lang="sr-Cyrl-BA" sz="2100" dirty="0">
                <a:latin typeface="Century Schoolbook" pitchFamily="18" charset="0"/>
              </a:rPr>
              <a:t>учимо енглески, занимљива географија, у свијету рачунара, флора и фауна мора, екологија , и тако редом.</a:t>
            </a:r>
            <a:endParaRPr lang="sr-Cyrl-RS" sz="2100" b="1" i="1" u="sng" dirty="0">
              <a:latin typeface="Century Schoolbook" pitchFamily="18" charset="0"/>
            </a:endParaRPr>
          </a:p>
        </p:txBody>
      </p:sp>
      <p:pic>
        <p:nvPicPr>
          <p:cNvPr id="4099" name="Picture 3" descr="C:\Users\AB\Desktop\Vremeplov-Informativni-4.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64088" y="3140968"/>
            <a:ext cx="2981915" cy="28754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3" name="Picture 9" descr="Molitvene strategij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2479" y="-647054"/>
            <a:ext cx="4896543" cy="3524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60664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fade">
                                      <p:cBhvr>
                                        <p:cTn id="19" dur="1000"/>
                                        <p:tgtEl>
                                          <p:spTgt spid="2">
                                            <p:txEl>
                                              <p:pRg st="0" end="0"/>
                                            </p:txEl>
                                          </p:spTgt>
                                        </p:tgtEl>
                                      </p:cBhvr>
                                    </p:animEffect>
                                    <p:anim calcmode="lin" valueType="num">
                                      <p:cBhvr>
                                        <p:cTn id="20"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099"/>
                                        </p:tgtEl>
                                        <p:attrNameLst>
                                          <p:attrName>style.visibility</p:attrName>
                                        </p:attrNameLst>
                                      </p:cBhvr>
                                      <p:to>
                                        <p:strVal val="visible"/>
                                      </p:to>
                                    </p:set>
                                    <p:animEffect transition="in" filter="fade">
                                      <p:cBhvr>
                                        <p:cTn id="26"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AB\Desktop\9282bf4fe7de6c373476fd2adaa057c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0" y="-1143000"/>
            <a:ext cx="6858000" cy="9144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6803846" y="1169941"/>
            <a:ext cx="3766798" cy="452539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8144">
            <a:off x="1969179" y="-2660150"/>
            <a:ext cx="5243144" cy="629905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0989">
            <a:off x="1983497" y="3232612"/>
            <a:ext cx="5232987" cy="628685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ctrTitle"/>
          </p:nvPr>
        </p:nvSpPr>
        <p:spPr>
          <a:xfrm>
            <a:off x="685800" y="188640"/>
            <a:ext cx="7772400" cy="1008112"/>
          </a:xfrm>
        </p:spPr>
        <p:txBody>
          <a:bodyPr>
            <a:normAutofit/>
          </a:bodyPr>
          <a:lstStyle/>
          <a:p>
            <a:r>
              <a:rPr lang="sr-Cyrl-BA" sz="2800" dirty="0">
                <a:latin typeface="Century Schoolbook" pitchFamily="18" charset="0"/>
              </a:rPr>
              <a:t>Анкета </a:t>
            </a:r>
            <a:r>
              <a:rPr lang="sr-Cyrl-BA" sz="2800">
                <a:latin typeface="Century Schoolbook" pitchFamily="18" charset="0"/>
              </a:rPr>
              <a:t>и анкетирање</a:t>
            </a:r>
            <a:endParaRPr lang="sr-Cyrl-RS" sz="2800" dirty="0">
              <a:latin typeface="Century Schoolbook" pitchFamily="18" charset="0"/>
            </a:endParaRPr>
          </a:p>
        </p:txBody>
      </p:sp>
      <p:sp>
        <p:nvSpPr>
          <p:cNvPr id="6" name="Subtitle 5"/>
          <p:cNvSpPr>
            <a:spLocks noGrp="1"/>
          </p:cNvSpPr>
          <p:nvPr>
            <p:ph type="subTitle" idx="1"/>
          </p:nvPr>
        </p:nvSpPr>
        <p:spPr>
          <a:xfrm>
            <a:off x="510113" y="1196752"/>
            <a:ext cx="8022327" cy="5176215"/>
          </a:xfrm>
        </p:spPr>
        <p:txBody>
          <a:bodyPr>
            <a:noAutofit/>
          </a:bodyPr>
          <a:lstStyle/>
          <a:p>
            <a:pPr algn="l"/>
            <a:r>
              <a:rPr lang="sr-Cyrl-BA" sz="2100" dirty="0">
                <a:solidFill>
                  <a:schemeClr val="tx1"/>
                </a:solidFill>
                <a:latin typeface="Century Schoolbook" pitchFamily="18" charset="0"/>
              </a:rPr>
              <a:t>Да би се донио било који вриједносни суд о некој појави или ваљана процјена неког стања, одредио став према некој друштвеној појави или неком проблему неопходно је прикупити неопходне податке, мишљења или ставове. Прикупљању ставова или мишљења људи се прибјегава у различитим ситуацијама, а оне могу бити: ставови према новој књизи, односа према некој личности, композицији и много чему још.</a:t>
            </a:r>
          </a:p>
        </p:txBody>
      </p:sp>
      <p:pic>
        <p:nvPicPr>
          <p:cNvPr id="14"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1377740" y="1154002"/>
            <a:ext cx="3775694" cy="453607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10113" y="3717032"/>
            <a:ext cx="5282145" cy="2677656"/>
          </a:xfrm>
          <a:prstGeom prst="rect">
            <a:avLst/>
          </a:prstGeom>
        </p:spPr>
        <p:txBody>
          <a:bodyPr wrap="square">
            <a:spAutoFit/>
          </a:bodyPr>
          <a:lstStyle/>
          <a:p>
            <a:r>
              <a:rPr lang="sr-Cyrl-BA" sz="2100" dirty="0">
                <a:latin typeface="Century Schoolbook" pitchFamily="18" charset="0"/>
              </a:rPr>
              <a:t>То организовано прикупљање података од грађана се обично врши провођењем </a:t>
            </a:r>
            <a:r>
              <a:rPr lang="sr-Cyrl-BA" sz="2100" b="1" u="sng" dirty="0">
                <a:latin typeface="Century Schoolbook" pitchFamily="18" charset="0"/>
              </a:rPr>
              <a:t>анкете</a:t>
            </a:r>
            <a:r>
              <a:rPr lang="sr-Cyrl-BA" sz="2100" dirty="0">
                <a:latin typeface="Century Schoolbook" pitchFamily="18" charset="0"/>
              </a:rPr>
              <a:t>.</a:t>
            </a:r>
            <a:r>
              <a:rPr lang="en-US" sz="2100" dirty="0">
                <a:latin typeface="Century Schoolbook" pitchFamily="18" charset="0"/>
              </a:rPr>
              <a:t> </a:t>
            </a:r>
            <a:r>
              <a:rPr lang="sr-Cyrl-BA" sz="2100" dirty="0">
                <a:latin typeface="Century Schoolbook" pitchFamily="18" charset="0"/>
              </a:rPr>
              <a:t>А анкета је </a:t>
            </a:r>
            <a:r>
              <a:rPr lang="sr-Cyrl-BA" sz="2100" b="1" u="sng" dirty="0">
                <a:latin typeface="Century Schoolbook" pitchFamily="18" charset="0"/>
              </a:rPr>
              <a:t>метода</a:t>
            </a:r>
            <a:r>
              <a:rPr lang="sr-Cyrl-BA" sz="2100" dirty="0">
                <a:latin typeface="Century Schoolbook" pitchFamily="18" charset="0"/>
              </a:rPr>
              <a:t> истраживања која се заснива на постављању одређених питања социјално-економских области, културе, образовања, здравства, политике и слично.</a:t>
            </a:r>
            <a:endParaRPr lang="sr-Cyrl-RS" sz="2100" b="1" u="sng" dirty="0">
              <a:latin typeface="Century Schoolbook" pitchFamily="18" charset="0"/>
            </a:endParaRPr>
          </a:p>
        </p:txBody>
      </p:sp>
      <p:pic>
        <p:nvPicPr>
          <p:cNvPr id="2050" name="Picture 2" descr="C:\Users\AB\Desktop\image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0152" y="3709573"/>
            <a:ext cx="2269910" cy="247787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2" name="Picture 9" descr="Molitvene strategij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7809" y="1183731"/>
            <a:ext cx="4896543" cy="590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21706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050"/>
                                        </p:tgtEl>
                                        <p:attrNameLst>
                                          <p:attrName>style.visibility</p:attrName>
                                        </p:attrNameLst>
                                      </p:cBhvr>
                                      <p:to>
                                        <p:strVal val="visible"/>
                                      </p:to>
                                    </p:set>
                                    <p:animEffect transition="in" filter="fade">
                                      <p:cBhvr>
                                        <p:cTn id="26"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AB\Desktop\9282bf4fe7de6c373476fd2adaa057c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3000" y="-1143000"/>
            <a:ext cx="6858000" cy="9144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6803846" y="1169941"/>
            <a:ext cx="3766798" cy="452539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8144">
            <a:off x="1969179" y="-2660150"/>
            <a:ext cx="5243144" cy="629905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7" descr="C:\Users\AB\Desktop\kisspng-diagonal-line-system-red-lines-5ac52d0b859f73.435725131522871563547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820989">
            <a:off x="1983497" y="3229540"/>
            <a:ext cx="5232987" cy="628685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ctrTitle"/>
          </p:nvPr>
        </p:nvSpPr>
        <p:spPr>
          <a:xfrm>
            <a:off x="611560" y="489379"/>
            <a:ext cx="5400600" cy="5883588"/>
          </a:xfrm>
        </p:spPr>
        <p:txBody>
          <a:bodyPr>
            <a:noAutofit/>
          </a:bodyPr>
          <a:lstStyle/>
          <a:p>
            <a:pPr algn="l"/>
            <a:r>
              <a:rPr lang="sr-Cyrl-BA" sz="2100" dirty="0">
                <a:latin typeface="Century Schoolbook" pitchFamily="18" charset="0"/>
              </a:rPr>
              <a:t>Процес прикупљања одговора на унапријед дефинисана питања и обрада добијених одговора је </a:t>
            </a:r>
            <a:r>
              <a:rPr lang="sr-Cyrl-BA" sz="2100" b="1" u="sng" dirty="0">
                <a:latin typeface="Century Schoolbook" pitchFamily="18" charset="0"/>
              </a:rPr>
              <a:t>анкетирање. </a:t>
            </a:r>
            <a:br>
              <a:rPr lang="sr-Cyrl-BA" sz="2100" dirty="0">
                <a:latin typeface="Century Schoolbook" pitchFamily="18" charset="0"/>
              </a:rPr>
            </a:br>
            <a:r>
              <a:rPr lang="sr-Cyrl-BA" sz="2100" dirty="0">
                <a:latin typeface="Century Schoolbook" pitchFamily="18" charset="0"/>
              </a:rPr>
              <a:t>Свако анкетирање има свог наручиоца, а то је субјекат који своје дијелове жели подесити према резултатима анкете. Анкете се увијек раде на ограниченом узроку циљне групе.</a:t>
            </a:r>
            <a:r>
              <a:rPr lang="en-US" sz="2100" dirty="0">
                <a:latin typeface="Century Schoolbook" pitchFamily="18" charset="0"/>
              </a:rPr>
              <a:t> </a:t>
            </a:r>
            <a:r>
              <a:rPr lang="sr-Cyrl-BA" sz="2100" dirty="0">
                <a:latin typeface="Century Schoolbook" pitchFamily="18" charset="0"/>
              </a:rPr>
              <a:t>Узрок може бити мањи или већи број читалаца, може бити циљно одобрен, а може бити формиран и по систему случајног избора.</a:t>
            </a:r>
            <a:br>
              <a:rPr lang="sr-Cyrl-BA" sz="2100" dirty="0">
                <a:latin typeface="Century Schoolbook" pitchFamily="18" charset="0"/>
              </a:rPr>
            </a:br>
            <a:r>
              <a:rPr lang="sr-Cyrl-BA" sz="2100" dirty="0">
                <a:latin typeface="Century Schoolbook" pitchFamily="18" charset="0"/>
              </a:rPr>
              <a:t>Анкетом се често користе и медији када желе да добију повратну информацију од својих слушалаца</a:t>
            </a:r>
            <a:r>
              <a:rPr lang="en-US" sz="2100" dirty="0">
                <a:latin typeface="Century Schoolbook" pitchFamily="18" charset="0"/>
              </a:rPr>
              <a:t>,</a:t>
            </a:r>
            <a:r>
              <a:rPr lang="sr-Cyrl-BA" sz="2100" dirty="0">
                <a:latin typeface="Century Schoolbook" pitchFamily="18" charset="0"/>
              </a:rPr>
              <a:t> читалаца или гледалаца</a:t>
            </a:r>
            <a:r>
              <a:rPr lang="en-US" sz="2100">
                <a:latin typeface="Century Schoolbook" pitchFamily="18" charset="0"/>
              </a:rPr>
              <a:t>. </a:t>
            </a:r>
            <a:r>
              <a:rPr lang="sr-Cyrl-BA" sz="2100">
                <a:latin typeface="Century Schoolbook" pitchFamily="18" charset="0"/>
              </a:rPr>
              <a:t>Тако </a:t>
            </a:r>
            <a:r>
              <a:rPr lang="sr-Cyrl-BA" sz="2100" dirty="0">
                <a:latin typeface="Century Schoolbook" pitchFamily="18" charset="0"/>
              </a:rPr>
              <a:t>се може истражити и слушаност одређеног радио- програма или радио-емисије.</a:t>
            </a:r>
            <a:endParaRPr lang="sr-Cyrl-RS" sz="2100" dirty="0">
              <a:latin typeface="Century Schoolbook" pitchFamily="18" charset="0"/>
            </a:endParaRPr>
          </a:p>
        </p:txBody>
      </p:sp>
      <p:pic>
        <p:nvPicPr>
          <p:cNvPr id="14" name="Picture 7" descr="C:\Users\AB\Desktop\kisspng-diagonal-line-system-red-lines-5ac52d0b859f73.435725131522871563547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414389">
            <a:off x="-1377740" y="1154002"/>
            <a:ext cx="3775694" cy="4536079"/>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AB\Desktop\21c0b136eda26819b9d8cbf527d72a10_X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78611" y="764704"/>
            <a:ext cx="2435424" cy="224014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6" name="Picture 2" descr="C:\Users\AB\Desktop\04012021041050.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85434" y="3861048"/>
            <a:ext cx="2621777" cy="239822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8307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075"/>
                                        </p:tgtEl>
                                        <p:attrNameLst>
                                          <p:attrName>style.visibility</p:attrName>
                                        </p:attrNameLst>
                                      </p:cBhvr>
                                      <p:to>
                                        <p:strVal val="visible"/>
                                      </p:to>
                                    </p:set>
                                    <p:animEffect transition="in" filter="fade">
                                      <p:cBhvr>
                                        <p:cTn id="14" dur="500"/>
                                        <p:tgtEl>
                                          <p:spTgt spid="307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655</Words>
  <Application>Microsoft Office PowerPoint</Application>
  <PresentationFormat>Пројекција на екрану (4:3)</PresentationFormat>
  <Paragraphs>54</Paragraphs>
  <Slides>10</Slides>
  <Notes>0</Notes>
  <HiddenSlides>0</HiddenSlides>
  <MMClips>0</MMClips>
  <ScaleCrop>false</ScaleCrop>
  <HeadingPairs>
    <vt:vector size="6" baseType="variant">
      <vt:variant>
        <vt:lpstr>Коришћени фонтови</vt:lpstr>
      </vt:variant>
      <vt:variant>
        <vt:i4>4</vt:i4>
      </vt:variant>
      <vt:variant>
        <vt:lpstr>Тема</vt:lpstr>
      </vt:variant>
      <vt:variant>
        <vt:i4>1</vt:i4>
      </vt:variant>
      <vt:variant>
        <vt:lpstr>Наслови слајдова</vt:lpstr>
      </vt:variant>
      <vt:variant>
        <vt:i4>10</vt:i4>
      </vt:variant>
    </vt:vector>
  </HeadingPairs>
  <TitlesOfParts>
    <vt:vector size="15" baseType="lpstr">
      <vt:lpstr>Arial</vt:lpstr>
      <vt:lpstr>Bookman Old Style</vt:lpstr>
      <vt:lpstr>Calibri</vt:lpstr>
      <vt:lpstr>Century Schoolbook</vt:lpstr>
      <vt:lpstr>Office Theme</vt:lpstr>
      <vt:lpstr>  РАДИО-ПРОГРАМИ И РАДИО-ЕМИСИЈЕ</vt:lpstr>
      <vt:lpstr>Развијање радио-програма;   Услови радио-програма;   Информативни радио-програм;   Анкете и анкетирање;</vt:lpstr>
      <vt:lpstr>Напретком радио-технике почетком двадесетог вијека долази до развијања електронских средстава комуникације. Револуционарни допринос неслућеним могућностима дао је српски геније Никола Тесла проналаском преноса сигнала бежичним путем још 1892. године.                                                                                </vt:lpstr>
      <vt:lpstr>Услови радио-програма</vt:lpstr>
      <vt:lpstr>Програмски садржаји постају разноврснији, а вријеме емитовања све дуже. Данас радио-станице емитују своје програме од 0 до 24 сата и на више различитих канала. Савремени радио емитује уређени систем програма и емисија.</vt:lpstr>
      <vt:lpstr>РАДИО</vt:lpstr>
      <vt:lpstr>Информативни радио-програм</vt:lpstr>
      <vt:lpstr>Анкета и анкетирање</vt:lpstr>
      <vt:lpstr>Процес прикупљања одговора на унапријед дефинисана питања и обрада добијених одговора је анкетирање.  Свако анкетирање има свог наручиоца, а то је субјекат који своје дијелове жели подесити према резултатима анкете. Анкете се увијек раде на ограниченом узроку циљне групе. Узрок може бити мањи или већи број читалаца, може бити циљно одобрен, а може бити формиран и по систему случајног избора. Анкетом се често користе и медији када желе да добију повратну информацију од својих слушалаца, читалаца или гледалаца. Тако се може истражити и слушаност одређеног радио- програма или радио-емисије.</vt:lpstr>
      <vt:lpstr>ХВАЛА НА ПАЖЊИ!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c:creator>
  <cp:lastModifiedBy>Sanja D</cp:lastModifiedBy>
  <cp:revision>71</cp:revision>
  <dcterms:created xsi:type="dcterms:W3CDTF">2021-05-25T17:26:14Z</dcterms:created>
  <dcterms:modified xsi:type="dcterms:W3CDTF">2022-02-03T21:41:12Z</dcterms:modified>
</cp:coreProperties>
</file>