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86" r:id="rId2"/>
    <p:sldMasterId id="2147483923" r:id="rId3"/>
    <p:sldMasterId id="2147483952" r:id="rId4"/>
    <p:sldMasterId id="2147484006" r:id="rId5"/>
    <p:sldMasterId id="2147484023" r:id="rId6"/>
    <p:sldMasterId id="2147484035" r:id="rId7"/>
  </p:sldMasterIdLst>
  <p:sldIdLst>
    <p:sldId id="259" r:id="rId8"/>
    <p:sldId id="257" r:id="rId9"/>
    <p:sldId id="267" r:id="rId10"/>
    <p:sldId id="258" r:id="rId11"/>
    <p:sldId id="260" r:id="rId12"/>
    <p:sldId id="268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he" initials="H" lastIdx="3" clrIdx="0">
    <p:extLst>
      <p:ext uri="{19B8F6BF-5375-455C-9EA6-DF929625EA0E}">
        <p15:presenceInfo xmlns:p15="http://schemas.microsoft.com/office/powerpoint/2012/main" userId="He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BE3"/>
    <a:srgbClr val="C8F8D1"/>
    <a:srgbClr val="F6F0C2"/>
    <a:srgbClr val="EFE48F"/>
    <a:srgbClr val="E6E3E4"/>
    <a:srgbClr val="F7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33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7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1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7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7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0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7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2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4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7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42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9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1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6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71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39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85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6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25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1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0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90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4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66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1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0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33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63023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3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979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41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1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7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882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254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5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29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78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2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6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08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1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0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6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2737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2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3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6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6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4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1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66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78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91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891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5206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1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1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9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9A3E79-DCD3-43DE-B51B-AA79877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D61CBF-54B5-4B86-BBB8-0F49C9651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05130A-CA8D-4E5F-92F5-F1EC63E4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E8E30-1678-4D68-B5E1-1C79CFEE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B71928-716D-4B79-B775-2EDC1C0B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97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613DF-5371-4B69-AE3F-11AAAD6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BF4914-0287-4967-9634-E8BEAAA86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EE26FE-9709-4C62-B07B-947B9BD4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2B8B29-88C1-4412-98B9-96CC29FC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FD9F6-8A91-4E71-AD05-9BCCF18B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08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6856D-4C3B-49DD-B81B-3BFF7B6A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F85817-3C1E-4061-9CC3-2F021EA5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DAF1B-F4C4-48DC-9E4A-4EC5923F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BBDC9-8B31-4139-AD13-FC1AF1A3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9821-A992-45B9-A416-94F08D45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95961-DF85-4561-BF17-6F9EE6C4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27706E-514D-42B6-963A-A50DA3E0D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A1A6A-A9F9-4718-AD42-F8B8A85D4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9587B7-441E-4079-B3EC-AEB2BAD5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D0FC88-C92B-40B1-B47E-605552C6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A74369-64BD-478C-A8CA-4C4CFE2F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3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E85CB-4623-495A-892A-2A45DDB3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47AF13-67E4-4C89-8ECD-21BBF7F4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42D8CC-8522-4EAF-96C3-D33EB86EF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69C236-5C4B-4C12-9548-94896FA76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825A6D-2C0B-4922-BE67-088A9B4F3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9C41D87-4FFA-4A71-961C-89ADD0ED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4330E9-D655-40A4-A965-9922C805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6E4CE5-401F-4A1A-936B-7DE05CF2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7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57AB3-F0EB-4D5B-AE7D-D2EAE424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96C4C9-9B90-4DE6-B7BC-1D4919DD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89F4BD-C33B-46B9-8CAB-CE2BC2F6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8C5BE0-13AD-42F7-AC9D-5E744330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9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544B1D-572A-41BC-AF04-A98D65E7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AA034B-A68B-4221-A821-B4E839CB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8649B6-48CF-4568-ADC1-03317188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0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149ED-77EA-4025-B017-E6ED88B8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9407FF-0713-43C7-94FE-94EC786C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52CFED-FD5D-4FDA-8606-491E2464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439B5A-C425-4308-A4CC-FB699F38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C1C5FF-2C52-4832-8A93-10BEBA7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ABA707-510C-455C-A2BF-DD95E604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26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177324-EF3D-438E-B8EF-B96D5526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417544-69DB-473E-BE50-1826E2D1F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24C43A-E20D-411B-A03E-71DCF3730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B951FB-0B0E-4F02-83F9-4E6CB2FF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72F02C-FA0C-4F9E-AB95-F3562B97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584403-639C-4D26-A8F9-553C86A8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94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019B5-78F4-4547-950F-AFB77D31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D77A75-BC04-4293-A860-DAD647A8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5531E3-C93F-4E68-A58A-6E90DDEB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45175A-C21E-4AD3-8FCD-44434086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386066-B788-43DE-91FD-40B659B3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34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25C3C7-A375-4275-8DDC-8E84B5502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AD4E14-7686-46B3-B9E6-09852093C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DF2BE5-7AD5-4200-9D35-663D87C6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E4CCA3-E12F-4990-BABA-0CEA9763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D9DE17-A7DE-4CC1-B0C3-5F2C0A8B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3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904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88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4576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FD1FAF-05F9-459C-B264-A398292D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E30AB5-F366-45D5-B4C5-05E3E0B7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DAFE20-17DA-4E1C-AD92-BFD664E24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AF74-697F-4E77-A3A2-858701A672C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7AE133-F56F-40E2-9111-C0FBA7311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F0871F-1ED6-4FC8-BC1E-4F696CE0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6E5F-4D21-4834-A2D5-0C1303703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7E0FAC-05A0-47CC-A5E1-2476D98101AC}"/>
              </a:ext>
            </a:extLst>
          </p:cNvPr>
          <p:cNvSpPr txBox="1"/>
          <p:nvPr/>
        </p:nvSpPr>
        <p:spPr>
          <a:xfrm>
            <a:off x="2209329" y="821594"/>
            <a:ext cx="1107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Психологија ликова у </a:t>
            </a:r>
          </a:p>
          <a:p>
            <a:pPr algn="ctr"/>
            <a:r>
              <a:rPr lang="sr-Cyrl-RS" sz="40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Андрићевим </a:t>
            </a:r>
          </a:p>
          <a:p>
            <a:pPr algn="ctr"/>
            <a:r>
              <a:rPr lang="sr-Cyrl-RS" sz="40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приповијеткама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C872B5D-8C5E-4D3F-87FA-8E668901C7A8}"/>
              </a:ext>
            </a:extLst>
          </p:cNvPr>
          <p:cNvCxnSpPr>
            <a:cxnSpLocks/>
          </p:cNvCxnSpPr>
          <p:nvPr/>
        </p:nvCxnSpPr>
        <p:spPr>
          <a:xfrm>
            <a:off x="4545907" y="2835014"/>
            <a:ext cx="654832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6684F3-0493-41CA-A477-47392D785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29" y="3290959"/>
            <a:ext cx="3794495" cy="251978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214A41E-22DB-4EA6-9796-616EF02B1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" y="1173880"/>
            <a:ext cx="3029377" cy="4510239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C66836-6453-4954-8023-4AFB42CF87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2"/>
          <a:stretch/>
        </p:blipFill>
        <p:spPr>
          <a:xfrm>
            <a:off x="8145311" y="3066403"/>
            <a:ext cx="3129676" cy="2421134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DEA4AB-B62C-4EA1-BCF3-744C2A41E467}"/>
              </a:ext>
            </a:extLst>
          </p:cNvPr>
          <p:cNvSpPr txBox="1"/>
          <p:nvPr/>
        </p:nvSpPr>
        <p:spPr>
          <a:xfrm>
            <a:off x="8000824" y="5787495"/>
            <a:ext cx="38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Радила: Марија </a:t>
            </a:r>
            <a:r>
              <a:rPr lang="sr-Cyrl-RS" dirty="0" err="1">
                <a:latin typeface="Arial" panose="020B0604020202020204" pitchFamily="34" charset="0"/>
                <a:cs typeface="Arial" panose="020B0604020202020204" pitchFamily="34" charset="0"/>
              </a:rPr>
              <a:t>Сукур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III1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Ментор: мр Сања Ђурић, проф.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5C624B6-8015-4ADC-901F-019368E846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26A2E7E0-2843-46B8-93BE-1550A02114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C3DFCF24-8DB5-4AE5-835B-BB70A1E32A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3FB42478-59FA-4431-9B53-77F5C49C96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32CD15BE-F5F1-457C-A6D8-FD8E2DB04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B1E7B2B0-B0C3-4108-8719-7FF23E012C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64C23534-7391-4D96-850B-D313FFDE05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87C0B909-7094-43DE-B429-83F84713B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8A38F05B-4643-448F-B81B-943E0D7A84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A018DEBF-5D49-4F03-95F7-87F9140D3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2B69596C-3B0A-453A-B995-237D38EF49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2FEAB0CC-A995-4828-BD44-A4C92BF92F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D1188175-70FF-4B3F-A72C-F8344F937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CD96805-F42E-43A2-8B19-4B4B4B6870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2" name="Freeform 27">
              <a:extLst>
                <a:ext uri="{FF2B5EF4-FFF2-40B4-BE49-F238E27FC236}">
                  <a16:creationId xmlns="" xmlns:a16="http://schemas.microsoft.com/office/drawing/2014/main" id="{42A8F4BD-2C91-4AF2-9B89-CCD705322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="" xmlns:a16="http://schemas.microsoft.com/office/drawing/2014/main" id="{CAF0E8F1-102B-4CED-8682-C40775A07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="" xmlns:a16="http://schemas.microsoft.com/office/drawing/2014/main" id="{B7E98A2C-C27C-4D3E-9C8E-A8DFFB96BE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="" xmlns:a16="http://schemas.microsoft.com/office/drawing/2014/main" id="{AC5F5B21-8161-4AF0-AFC6-8C0BB900F0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="" xmlns:a16="http://schemas.microsoft.com/office/drawing/2014/main" id="{444CB1B2-C390-427E-918E-5DDA48D5F7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="" xmlns:a16="http://schemas.microsoft.com/office/drawing/2014/main" id="{9DB47AFF-0B7D-4B02-964B-D591DEBCF3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="" xmlns:a16="http://schemas.microsoft.com/office/drawing/2014/main" id="{AC2036E8-8248-42AF-BC81-7C345B9EF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="" xmlns:a16="http://schemas.microsoft.com/office/drawing/2014/main" id="{6EAC27B8-BE4A-452F-961E-AA3C93638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="" xmlns:a16="http://schemas.microsoft.com/office/drawing/2014/main" id="{B983A26D-CABB-4FAC-B9F3-CE49FBE1FF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="" xmlns:a16="http://schemas.microsoft.com/office/drawing/2014/main" id="{3D0C2F7F-F20C-4B90-9316-8F57AF20E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8136D227-371A-489A-87B5-CA4CC60868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="" xmlns:a16="http://schemas.microsoft.com/office/drawing/2014/main" id="{8FF14CE4-AEE0-43E1-B363-024A64C472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C51DF5C-9611-4217-9C87-B1BA1BFAB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="" xmlns:a16="http://schemas.microsoft.com/office/drawing/2014/main" id="{F1E5C2E7-30C4-47BD-A0C7-169C7A5F26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BB01FB5-37B9-4EBD-AF40-DE68D3CA4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11">
            <a:extLst>
              <a:ext uri="{FF2B5EF4-FFF2-40B4-BE49-F238E27FC236}">
                <a16:creationId xmlns="" xmlns:a16="http://schemas.microsoft.com/office/drawing/2014/main" id="{06AF6A9A-0638-4916-AD29-9FC8FC07A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79057B2B-0D8C-47F2-836B-2E7DD4621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DBD625-4D8B-4298-8998-3BF3C0E68849}"/>
              </a:ext>
            </a:extLst>
          </p:cNvPr>
          <p:cNvSpPr txBox="1"/>
          <p:nvPr/>
        </p:nvSpPr>
        <p:spPr>
          <a:xfrm>
            <a:off x="7573219" y="-173359"/>
            <a:ext cx="434028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sr-Latn-R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„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Страшни принцип кметовско-агинског односа,</a:t>
            </a:r>
            <a:r>
              <a:rPr lang="sr-Latn-R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по ком човек једе другог човека који за њега ради трошећи снагу и сахрањујући са сваком жетвом по један делић себе у обрађивању земље,</a:t>
            </a:r>
            <a:r>
              <a:rPr lang="sr-Latn-R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без икакве наде да би се тај однос, који се стално погоршава на штету кмета, икад могао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изменити</a:t>
            </a:r>
            <a:r>
              <a:rPr lang="sr-Latn-RS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sr-Cyrl-RS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63597AB-3015-4E70-8CC1-B76E7BECA83A}"/>
              </a:ext>
            </a:extLst>
          </p:cNvPr>
          <p:cNvSpPr txBox="1"/>
          <p:nvPr/>
        </p:nvSpPr>
        <p:spPr>
          <a:xfrm>
            <a:off x="428415" y="3932086"/>
            <a:ext cx="3178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Радња припов</a:t>
            </a:r>
            <a:r>
              <a:rPr lang="sr-Cyrl-R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иј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етке је ванвременска. Када би је смјестили у данашње вријеме, до танчина описује сукоб радника и послодавца.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9FB77B9-27F1-4609-8207-E10671116DA7}"/>
              </a:ext>
            </a:extLst>
          </p:cNvPr>
          <p:cNvSpPr txBox="1"/>
          <p:nvPr/>
        </p:nvSpPr>
        <p:spPr>
          <a:xfrm>
            <a:off x="196920" y="264041"/>
            <a:ext cx="36410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Вијековна борба између кметова и турских феудалаца кроз сукоб кмета Симана Васковића и аге Ибрага Колоша, написана је као подсјетник да се и данас ништа није промијенило, иако више нема кметова и феудалаца.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08F1C67-66A3-4D38-9306-C4E546265523}"/>
              </a:ext>
            </a:extLst>
          </p:cNvPr>
          <p:cNvSpPr txBox="1"/>
          <p:nvPr/>
        </p:nvSpPr>
        <p:spPr>
          <a:xfrm>
            <a:off x="9256397" y="5401018"/>
            <a:ext cx="3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- Иво Андрић - </a:t>
            </a:r>
            <a:endParaRPr lang="en-US" sz="2400" dirty="0"/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13240A98-753D-420E-8731-3154C71BF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1" y="228600"/>
            <a:ext cx="3026220" cy="4324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2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52CFE0-DBF7-426E-8D76-06FC7330FCEA}"/>
              </a:ext>
            </a:extLst>
          </p:cNvPr>
          <p:cNvSpPr txBox="1"/>
          <p:nvPr/>
        </p:nvSpPr>
        <p:spPr>
          <a:xfrm>
            <a:off x="3331904" y="299402"/>
            <a:ext cx="8163307" cy="369332"/>
          </a:xfrm>
          <a:prstGeom prst="rect">
            <a:avLst/>
          </a:prstGeom>
          <a:solidFill>
            <a:srgbClr val="F7F2C9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 је српски и југословенски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писац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и дипломата Краљевине Југославије.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C4EDB7-6DD0-4E67-B0E3-E3F34C491E4C}"/>
              </a:ext>
            </a:extLst>
          </p:cNvPr>
          <p:cNvSpPr txBox="1"/>
          <p:nvPr/>
        </p:nvSpPr>
        <p:spPr>
          <a:xfrm>
            <a:off x="4098971" y="712790"/>
            <a:ext cx="50359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Рођен је 9. октобра 1892. године у Травнику.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71C686-9330-4EC8-BF93-5693A8D3F013}"/>
              </a:ext>
            </a:extLst>
          </p:cNvPr>
          <p:cNvSpPr txBox="1"/>
          <p:nvPr/>
        </p:nvSpPr>
        <p:spPr>
          <a:xfrm>
            <a:off x="4416156" y="1123470"/>
            <a:ext cx="704391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вријеме гимназијских дана почео је да пише поезију. Своју прву пјесму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сумрак“ објавио је у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Босанској вили“ 1911. године. Тада је био припадник националног покрета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Млада Босна“. Страствени је поборник интегралног југословенства и борац за ослобођење свог народа од Аустроугарске монархије.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E447DF-41FF-4796-A7B0-BEC1B75D5209}"/>
              </a:ext>
            </a:extLst>
          </p:cNvPr>
          <p:cNvSpPr txBox="1"/>
          <p:nvPr/>
        </p:nvSpPr>
        <p:spPr>
          <a:xfrm>
            <a:off x="3747328" y="2651093"/>
            <a:ext cx="7608770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Загребу је започео студије историје,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фило</a:t>
            </a:r>
            <a:r>
              <a:rPr lang="sr-Cyrl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офије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славистике, а наставио у Бечу па у Кракову. Студије је завршио 1924. године у Грацу, а његова тема рада била је како живјети под турском влашћу.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0AC37C-78C9-405E-B234-182E6CCE333A}"/>
              </a:ext>
            </a:extLst>
          </p:cNvPr>
          <p:cNvSpPr txBox="1"/>
          <p:nvPr/>
        </p:nvSpPr>
        <p:spPr>
          <a:xfrm>
            <a:off x="4954710" y="3618077"/>
            <a:ext cx="60979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Пошто је био наклоњен покрету Млада Босна, почетком Првог светског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је чак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притворен.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0DCC67-5C82-40BF-8BA6-59A61AC33E41}"/>
              </a:ext>
            </a:extLst>
          </p:cNvPr>
          <p:cNvSpPr txBox="1"/>
          <p:nvPr/>
        </p:nvSpPr>
        <p:spPr>
          <a:xfrm>
            <a:off x="3726706" y="4301350"/>
            <a:ext cx="775248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Послије 1917. године одлази у Загреб гдје се почиње бавити књижевношћу. Учествује у многим часописима и новинама као што су: “Вихор” и Хрватска њива”. Прве збирке лирске прозе објавио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је, такође,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Загребу и то су били наслови “Еx </a:t>
            </a:r>
            <a:r>
              <a:rPr lang="sr-Latn-R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“Немири”.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BE7527-7A25-4525-AB67-E41FFF342A6F}"/>
              </a:ext>
            </a:extLst>
          </p:cNvPr>
          <p:cNvSpPr txBox="1"/>
          <p:nvPr/>
        </p:nvSpPr>
        <p:spPr>
          <a:xfrm>
            <a:off x="3909454" y="5546861"/>
            <a:ext cx="744664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Године 1956. Андрић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добио повељу за животно дјело, а 26. октобра 1961. додијељена му је Нобелова награда за књижевност.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EC73957-CD1E-44D3-ABC8-C19B7E1A9F72}"/>
              </a:ext>
            </a:extLst>
          </p:cNvPr>
          <p:cNvSpPr txBox="1"/>
          <p:nvPr/>
        </p:nvSpPr>
        <p:spPr>
          <a:xfrm>
            <a:off x="7175783" y="6230134"/>
            <a:ext cx="37787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Умро је у Београду 1975. године. 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D15BD8B-CCF4-440D-BC3D-806F0435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1" y="3191295"/>
            <a:ext cx="2293788" cy="283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loud 26">
            <a:extLst>
              <a:ext uri="{FF2B5EF4-FFF2-40B4-BE49-F238E27FC236}">
                <a16:creationId xmlns="" xmlns:a16="http://schemas.microsoft.com/office/drawing/2014/main" id="{FD139823-DB5C-4BD2-AC68-610F23B35426}"/>
              </a:ext>
            </a:extLst>
          </p:cNvPr>
          <p:cNvSpPr/>
          <p:nvPr/>
        </p:nvSpPr>
        <p:spPr>
          <a:xfrm rot="332480">
            <a:off x="675995" y="823459"/>
            <a:ext cx="3497079" cy="187309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7016BD-3F05-43DD-986B-3CDBD91B38D7}"/>
              </a:ext>
            </a:extLst>
          </p:cNvPr>
          <p:cNvSpPr txBox="1"/>
          <p:nvPr/>
        </p:nvSpPr>
        <p:spPr>
          <a:xfrm>
            <a:off x="1255860" y="1336158"/>
            <a:ext cx="2843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Иво Андрић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619043-8FD7-481A-B60D-FF0EE9AA471D}"/>
              </a:ext>
            </a:extLst>
          </p:cNvPr>
          <p:cNvSpPr txBox="1"/>
          <p:nvPr/>
        </p:nvSpPr>
        <p:spPr>
          <a:xfrm>
            <a:off x="808073" y="1588980"/>
            <a:ext cx="78787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Дужност човјека, као умјетника, јесте да препознаје и добро и зло, али да својим стваралаштвом покаже пут сазнању да је могуће побиједити свако зло, те да је једино исправно створити свијет на принципима доброте и правде. Умјетник представља вијесника истине, а његова дјела стварност људске историје. Андрић је посједовао реалистичан књижевни приступ у стварању умјетничких дјела.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A7F6AE-3491-4564-B982-A7D82F2F4AF5}"/>
              </a:ext>
            </a:extLst>
          </p:cNvPr>
          <p:cNvSpPr txBox="1"/>
          <p:nvPr/>
        </p:nvSpPr>
        <p:spPr>
          <a:xfrm>
            <a:off x="1573618" y="184068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Иво Андрић у својим дјелима вјешто дочарава атмосферу, те сликовито описује околину и људе у њој.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03BC10-9594-428F-AD56-725F122507E9}"/>
              </a:ext>
            </a:extLst>
          </p:cNvPr>
          <p:cNvSpPr txBox="1"/>
          <p:nvPr/>
        </p:nvSpPr>
        <p:spPr>
          <a:xfrm>
            <a:off x="808073" y="755488"/>
            <a:ext cx="76341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Умјетничко стварање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је</a:t>
            </a: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Андрић</a:t>
            </a: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sr-Cyrl-R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вом</a:t>
            </a:r>
            <a:r>
              <a:rPr kumimoji="0" lang="sr-Cyrl-R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мишљењу,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напоран чин који произлази из потребе умјетника за стварањем. Умјетност је Андрић повезивао са животом, а стварао од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материјала,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које му пружа живот.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506F94-AFE6-47F0-A4E1-DAD5F8BE38AA}"/>
              </a:ext>
            </a:extLst>
          </p:cNvPr>
          <p:cNvSpPr txBox="1"/>
          <p:nvPr/>
        </p:nvSpPr>
        <p:spPr>
          <a:xfrm>
            <a:off x="3842476" y="3257612"/>
            <a:ext cx="40766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књижевним дјелима истиче психолошка сагледавања човјекових стања. Сматра се психоаналитичарем у савременој књижевности. У приказивању судбина ликова општија је идеја, мисао о човјеку, па се за његова дјела сматра да имају обиљежја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философског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реализма. Проза му је јасног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израза,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која посједује обиљежја мирног и природног казивања.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3EC7D4-ECEA-4261-80BB-65B453E0C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97" y="4023667"/>
            <a:ext cx="3255086" cy="2559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A4BAA3E-DA4F-4C88-B3B0-316CCAD62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48" y="3514694"/>
            <a:ext cx="2511650" cy="3164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EB09D11-E078-4079-A26B-7BD1E0E07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82" y="643845"/>
            <a:ext cx="2539833" cy="317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7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B1908453-9452-4FA5-90EB-85BEA53087E0}"/>
              </a:ext>
            </a:extLst>
          </p:cNvPr>
          <p:cNvSpPr/>
          <p:nvPr/>
        </p:nvSpPr>
        <p:spPr>
          <a:xfrm rot="528489">
            <a:off x="-1293095" y="3460690"/>
            <a:ext cx="7272597" cy="560535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0F12931B-409A-4C72-8972-615A49926E68}"/>
              </a:ext>
            </a:extLst>
          </p:cNvPr>
          <p:cNvSpPr/>
          <p:nvPr/>
        </p:nvSpPr>
        <p:spPr>
          <a:xfrm rot="11107436">
            <a:off x="6504826" y="-2131116"/>
            <a:ext cx="5864813" cy="458831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27A118F6-B678-4C84-ACB8-22918E73D1F2}"/>
              </a:ext>
            </a:extLst>
          </p:cNvPr>
          <p:cNvSpPr/>
          <p:nvPr/>
        </p:nvSpPr>
        <p:spPr>
          <a:xfrm rot="327449">
            <a:off x="-83941" y="41056"/>
            <a:ext cx="5207712" cy="29193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F67339-0A82-4B17-BCF2-4BA451C1F6C3}"/>
              </a:ext>
            </a:extLst>
          </p:cNvPr>
          <p:cNvSpPr txBox="1"/>
          <p:nvPr/>
        </p:nvSpPr>
        <p:spPr>
          <a:xfrm>
            <a:off x="462671" y="518701"/>
            <a:ext cx="3783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Ова приповијетка говори о дјетињству инжињера, који као дијете покушава да буде прихваћен од стране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пријатеља,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који захтијевају агресивност и насиље.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2F7870-A329-4C1E-BD36-FD37550C4FDD}"/>
              </a:ext>
            </a:extLst>
          </p:cNvPr>
          <p:cNvSpPr txBox="1"/>
          <p:nvPr/>
        </p:nvSpPr>
        <p:spPr>
          <a:xfrm>
            <a:off x="7011855" y="91975"/>
            <a:ext cx="4657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Приповједач осјећа узбуђење и срећу због позива у поход, али тек током похода на недужну дјецу схвата да је напад узалудан, беспотребан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и, заправо,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неплеменит начин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доказивања,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које представља ерупцију бијеса и мржње.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A47608-2761-408C-9279-DE99EC8AA94F}"/>
              </a:ext>
            </a:extLst>
          </p:cNvPr>
          <p:cNvSpPr txBox="1"/>
          <p:nvPr/>
        </p:nvSpPr>
        <p:spPr>
          <a:xfrm>
            <a:off x="214293" y="4211907"/>
            <a:ext cx="503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еврејски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дјечак својим понашањем и покушајима за бијег показује свој инстинкт преживљавања и приповједач његов поглед препознаје као поглед уплашеног јелена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B01808-C84E-436A-A0D1-C5DBE169B103}"/>
              </a:ext>
            </a:extLst>
          </p:cNvPr>
          <p:cNvSpPr txBox="1"/>
          <p:nvPr/>
        </p:nvSpPr>
        <p:spPr>
          <a:xfrm>
            <a:off x="-213507" y="5628855"/>
            <a:ext cx="5848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 му напола отворена, усне беле, очи без погледа, разливене као вода, без икаква израза више, и одавно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избезумљене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89716542-C71C-4746-A875-24769758544D}"/>
              </a:ext>
            </a:extLst>
          </p:cNvPr>
          <p:cNvSpPr/>
          <p:nvPr/>
        </p:nvSpPr>
        <p:spPr>
          <a:xfrm rot="546103">
            <a:off x="6739394" y="2680882"/>
            <a:ext cx="6525373" cy="524303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800E24-CC66-4707-8B27-3970F04EE789}"/>
              </a:ext>
            </a:extLst>
          </p:cNvPr>
          <p:cNvSpPr txBox="1"/>
          <p:nvPr/>
        </p:nvSpPr>
        <p:spPr>
          <a:xfrm>
            <a:off x="7605030" y="3412864"/>
            <a:ext cx="45498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Иако има слабости, као уосталом и свако од нас, овај дјечак је личност високог морала, великодушан и хуман. Спреман је 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науштрб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исмијавања не поступи онако како се то од њега очекује, јер не жели да постане звијер као његови другови. У тренутку када му се указала прилика да се докаже у друштву, он бира исправнији пут, те пушта преплашеног јеврејског дјечака да побјегне.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31AAC-01CE-4305-AAFA-E89C983DB650}"/>
              </a:ext>
            </a:extLst>
          </p:cNvPr>
          <p:cNvSpPr txBox="1"/>
          <p:nvPr/>
        </p:nvSpPr>
        <p:spPr>
          <a:xfrm>
            <a:off x="4189936" y="2453868"/>
            <a:ext cx="3783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Приповијетка </a:t>
            </a:r>
            <a:r>
              <a:rPr lang="sr-Latn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Деца“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1029A54F-952E-4195-A358-CFB644BA9169}"/>
              </a:ext>
            </a:extLst>
          </p:cNvPr>
          <p:cNvSpPr/>
          <p:nvPr/>
        </p:nvSpPr>
        <p:spPr>
          <a:xfrm rot="20584659">
            <a:off x="5275351" y="449085"/>
            <a:ext cx="1141845" cy="439651"/>
          </a:xfrm>
          <a:prstGeom prst="rightArrow">
            <a:avLst>
              <a:gd name="adj1" fmla="val 50000"/>
              <a:gd name="adj2" fmla="val 66374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1692F35E-E53B-4F7A-9A72-0E1B1FEF3EB3}"/>
              </a:ext>
            </a:extLst>
          </p:cNvPr>
          <p:cNvSpPr/>
          <p:nvPr/>
        </p:nvSpPr>
        <p:spPr>
          <a:xfrm rot="6220826">
            <a:off x="10148380" y="2345022"/>
            <a:ext cx="734847" cy="408443"/>
          </a:xfrm>
          <a:prstGeom prst="rightArrow">
            <a:avLst>
              <a:gd name="adj1" fmla="val 50000"/>
              <a:gd name="adj2" fmla="val 68922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="" xmlns:a16="http://schemas.microsoft.com/office/drawing/2014/main" id="{77C74549-6A32-4300-B96E-EC2A4BEB8CAD}"/>
              </a:ext>
            </a:extLst>
          </p:cNvPr>
          <p:cNvSpPr/>
          <p:nvPr/>
        </p:nvSpPr>
        <p:spPr>
          <a:xfrm rot="9516488">
            <a:off x="6021982" y="5004325"/>
            <a:ext cx="765945" cy="360334"/>
          </a:xfrm>
          <a:prstGeom prst="rightArrow">
            <a:avLst>
              <a:gd name="adj1" fmla="val 50000"/>
              <a:gd name="adj2" fmla="val 68922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="" xmlns:a16="http://schemas.microsoft.com/office/drawing/2014/main" id="{E3D7AB30-2A00-4198-91ED-6B36B6D7B21E}"/>
              </a:ext>
            </a:extLst>
          </p:cNvPr>
          <p:cNvSpPr/>
          <p:nvPr/>
        </p:nvSpPr>
        <p:spPr>
          <a:xfrm rot="5400000">
            <a:off x="2331075" y="5410337"/>
            <a:ext cx="284091" cy="210029"/>
          </a:xfrm>
          <a:prstGeom prst="rightArrow">
            <a:avLst>
              <a:gd name="adj1" fmla="val 50000"/>
              <a:gd name="adj2" fmla="val 68922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54570D-9350-4270-ADFE-3CBC38035E42}"/>
              </a:ext>
            </a:extLst>
          </p:cNvPr>
          <p:cNvSpPr txBox="1"/>
          <p:nvPr/>
        </p:nvSpPr>
        <p:spPr>
          <a:xfrm>
            <a:off x="5523706" y="640324"/>
            <a:ext cx="556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Миле и Палика су дјечаци испуњени како креативношћу тако и потребом за доказивањем, али и мржњом према другим особама које то никаквим поступцима нису изазвале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A108A7-85C8-467F-A491-07576D06F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79" y="2514550"/>
            <a:ext cx="3194168" cy="2882872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C1EE62-56B7-42E5-8A1B-A588DBE74768}"/>
              </a:ext>
            </a:extLst>
          </p:cNvPr>
          <p:cNvSpPr txBox="1"/>
          <p:nvPr/>
        </p:nvSpPr>
        <p:spPr>
          <a:xfrm>
            <a:off x="2228677" y="2980995"/>
            <a:ext cx="3194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Њихова мржња и фрустрација може потицати из породице и запостављености од стране </a:t>
            </a:r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родитеља,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 не разумију било какав њихов проблем и остављају их да све рјешавају сами са собом што доводи до излива негативних </a:t>
            </a:r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емоција,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се </a:t>
            </a:r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преливају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насиље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0B98A5-A989-4347-95D4-D02EE66E571B}"/>
              </a:ext>
            </a:extLst>
          </p:cNvPr>
          <p:cNvSpPr txBox="1"/>
          <p:nvPr/>
        </p:nvSpPr>
        <p:spPr>
          <a:xfrm>
            <a:off x="9107888" y="2514550"/>
            <a:ext cx="2970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су навикли на тај осјећај, тај став и такав начин размишљања, зато то исто очекују и од приповједача, који ипак показује емоције и схвата да је то погрешно, али и због тога постаје сљедећа мета исмијавања и симбол слабости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C677B8-ACAC-41E1-A6E0-5248AD7BD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5" y="405337"/>
            <a:ext cx="2915352" cy="2109213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3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8C9751-6EAC-4A1A-9819-5BA34BC6A94A}"/>
              </a:ext>
            </a:extLst>
          </p:cNvPr>
          <p:cNvSpPr txBox="1"/>
          <p:nvPr/>
        </p:nvSpPr>
        <p:spPr>
          <a:xfrm>
            <a:off x="5277669" y="827460"/>
            <a:ext cx="63313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dirty="0">
                <a:latin typeface="+mj-lt"/>
                <a:cs typeface="Arial" panose="020B0604020202020204" pitchFamily="34" charset="0"/>
              </a:rPr>
              <a:t>„</a:t>
            </a:r>
            <a:r>
              <a:rPr lang="ru-RU" sz="2400" dirty="0">
                <a:latin typeface="+mj-lt"/>
                <a:cs typeface="Arial" panose="020B0604020202020204" pitchFamily="34" charset="0"/>
              </a:rPr>
              <a:t>Мали људи, које ми зовемо </a:t>
            </a:r>
            <a:r>
              <a:rPr lang="sr-Latn-RS" sz="2400" dirty="0">
                <a:latin typeface="+mj-lt"/>
                <a:cs typeface="Arial" panose="020B0604020202020204" pitchFamily="34" charset="0"/>
              </a:rPr>
              <a:t>„</a:t>
            </a:r>
            <a:r>
              <a:rPr lang="ru-RU" sz="2400" dirty="0">
                <a:latin typeface="+mj-lt"/>
                <a:cs typeface="Arial" panose="020B0604020202020204" pitchFamily="34" charset="0"/>
              </a:rPr>
              <a:t>деца“, имају своје велике болове и друге патње, које после као мудри и одрасли људи заборављау. Управо, губе их из вида. А кад бисмо могли да се спустимо натраг у детињство, као у клупу из основне школе из које смо давно изишли, ми бисмо их опет угледали. Тамо доле, под тим углом, ти болови и те патње живе и даље и постоје као свака </a:t>
            </a:r>
            <a:r>
              <a:rPr lang="ru-RU" sz="2400" dirty="0" smtClean="0">
                <a:latin typeface="+mj-lt"/>
                <a:cs typeface="Arial" panose="020B0604020202020204" pitchFamily="34" charset="0"/>
              </a:rPr>
              <a:t>стварност</a:t>
            </a:r>
            <a:r>
              <a:rPr lang="sr-Latn-RS" sz="2400" dirty="0" smtClean="0">
                <a:latin typeface="+mj-lt"/>
                <a:cs typeface="Arial" panose="020B0604020202020204" pitchFamily="34" charset="0"/>
              </a:rPr>
              <a:t>“</a:t>
            </a:r>
            <a:r>
              <a:rPr lang="sr-Cyrl-R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sr-Latn-R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06D9F0-D916-4154-827E-99E40EFE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03" y="477218"/>
            <a:ext cx="2958518" cy="366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F02F6-3E57-45CA-8724-D5F90A4ACA11}"/>
              </a:ext>
            </a:extLst>
          </p:cNvPr>
          <p:cNvSpPr txBox="1"/>
          <p:nvPr/>
        </p:nvSpPr>
        <p:spPr>
          <a:xfrm>
            <a:off x="9066913" y="5436321"/>
            <a:ext cx="2842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Иво Андрић -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733F6E-1C79-4C5A-BFEC-99D917160212}"/>
              </a:ext>
            </a:extLst>
          </p:cNvPr>
          <p:cNvSpPr txBox="1"/>
          <p:nvPr/>
        </p:nvSpPr>
        <p:spPr>
          <a:xfrm>
            <a:off x="1073756" y="250237"/>
            <a:ext cx="1036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Приповијетка „Панорама“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80427F-2DA0-4411-A98A-C0EE20CF8079}"/>
              </a:ext>
            </a:extLst>
          </p:cNvPr>
          <p:cNvSpPr txBox="1"/>
          <p:nvPr/>
        </p:nvSpPr>
        <p:spPr>
          <a:xfrm>
            <a:off x="1908146" y="1184848"/>
            <a:ext cx="683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Приповијетка се </a:t>
            </a:r>
            <a:r>
              <a:rPr lang="sr-Cyrl-R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смијешта</a:t>
            </a:r>
            <a:r>
              <a:rPr lang="sr-Cyrl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у вријеме дјетињства Иве Андрића и окупације БиХ од стране Аустроугарске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4E6A2F7-BBFA-40B7-94F5-F061350420D3}"/>
              </a:ext>
            </a:extLst>
          </p:cNvPr>
          <p:cNvSpPr txBox="1"/>
          <p:nvPr/>
        </p:nvSpPr>
        <p:spPr>
          <a:xfrm>
            <a:off x="1908146" y="3578097"/>
            <a:ext cx="6201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н занемарује школу, кућне обавезе, почиње живјети живот ликова са </a:t>
            </a:r>
            <a:r>
              <a:rPr lang="sr-Cyrl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слика,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јер у њима налази срећу и задовољство у већој мјери него што би нашао у реалности и то од њега прави зависника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74F057-6975-4931-8674-5D4CB5A0FAE9}"/>
              </a:ext>
            </a:extLst>
          </p:cNvPr>
          <p:cNvSpPr txBox="1"/>
          <p:nvPr/>
        </p:nvSpPr>
        <p:spPr>
          <a:xfrm>
            <a:off x="1908146" y="1920166"/>
            <a:ext cx="68358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Јунакове моралне, интелектуалне и психолошке црте су веома изражене. Приказује нам се један специфичан дјечак, понесен панорамом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градова, који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њега представљају други свијет, то доводи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дјечака до апсолутне незаинтересованости за стварност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06FFA53-D438-40DB-82D2-36F077C13820}"/>
              </a:ext>
            </a:extLst>
          </p:cNvPr>
          <p:cNvCxnSpPr>
            <a:cxnSpLocks/>
          </p:cNvCxnSpPr>
          <p:nvPr/>
        </p:nvCxnSpPr>
        <p:spPr>
          <a:xfrm>
            <a:off x="905030" y="790808"/>
            <a:ext cx="7207546" cy="0"/>
          </a:xfrm>
          <a:prstGeom prst="line">
            <a:avLst/>
          </a:prstGeom>
          <a:noFill/>
          <a:ln w="76200" cap="flat" cmpd="sng" algn="ctr">
            <a:solidFill>
              <a:srgbClr val="83992A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4FA42CCF-4046-483D-94BC-4CD291831893}"/>
              </a:ext>
            </a:extLst>
          </p:cNvPr>
          <p:cNvSpPr/>
          <p:nvPr/>
        </p:nvSpPr>
        <p:spPr>
          <a:xfrm>
            <a:off x="1531620" y="1281495"/>
            <a:ext cx="376526" cy="23063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265C0794-B22D-49CA-9918-8B5B6041BBDE}"/>
              </a:ext>
            </a:extLst>
          </p:cNvPr>
          <p:cNvSpPr/>
          <p:nvPr/>
        </p:nvSpPr>
        <p:spPr>
          <a:xfrm>
            <a:off x="1531620" y="2008789"/>
            <a:ext cx="376526" cy="23063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3F734DC1-BA2E-4DA2-91C8-68C3D17601DB}"/>
              </a:ext>
            </a:extLst>
          </p:cNvPr>
          <p:cNvSpPr/>
          <p:nvPr/>
        </p:nvSpPr>
        <p:spPr>
          <a:xfrm>
            <a:off x="1531620" y="3682493"/>
            <a:ext cx="376526" cy="23063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588EF53-0811-481A-9ADD-2308AC8C7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4673" r="28788" b="7300"/>
          <a:stretch/>
        </p:blipFill>
        <p:spPr>
          <a:xfrm>
            <a:off x="9248089" y="439994"/>
            <a:ext cx="2071529" cy="3291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5EAA5C-7559-419E-B00E-322DB02F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85" y="4108598"/>
            <a:ext cx="3888616" cy="2295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F507F90-4960-4FE3-B832-40C8F297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37" y="5007971"/>
            <a:ext cx="4337551" cy="170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8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E512D8-5048-4D88-876C-719A3A4264D4}"/>
              </a:ext>
            </a:extLst>
          </p:cNvPr>
          <p:cNvSpPr txBox="1"/>
          <p:nvPr/>
        </p:nvSpPr>
        <p:spPr>
          <a:xfrm>
            <a:off x="1611630" y="484743"/>
            <a:ext cx="6583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Актуелност ове приповијетке је невјероватна. У прошлости је такав случај зависности био риједак и чудан, али опет се дешавао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времена на вријеме, док смо у садашњости окружени свим видовима виртуалне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стварности,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која преузима животе како дјеце, тако и одраслих људи.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1BCF48-A120-48C7-AE06-3C02C3D0EFE2}"/>
              </a:ext>
            </a:extLst>
          </p:cNvPr>
          <p:cNvSpPr txBox="1"/>
          <p:nvPr/>
        </p:nvSpPr>
        <p:spPr>
          <a:xfrm>
            <a:off x="1611630" y="2004645"/>
            <a:ext cx="624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Како одрасли, тако и дјеца, у томе налазе задовољство и срећу, јер су све способни промијенити и прилагодити себи, док реални живот иде својим током и на мноштво ствари не можемо утицати.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5BA75D-334B-4930-B96B-9DA7B72F28D5}"/>
              </a:ext>
            </a:extLst>
          </p:cNvPr>
          <p:cNvSpPr txBox="1"/>
          <p:nvPr/>
        </p:nvSpPr>
        <p:spPr>
          <a:xfrm>
            <a:off x="4245958" y="3544605"/>
            <a:ext cx="37000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Међутим, поред виртуалне стварности постоје различити видови зависности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кладионице, алкохолна пића, наркотици... Чак и неке обичне, свакодневне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ствари,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које радимо уколико не можемо да се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контролишемо,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доводе до зависности, као што можемо видјети у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приповијеци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9F930A-4C87-4F79-BF1C-F137680E5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11" y="367257"/>
            <a:ext cx="3000438" cy="2247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D452779-DFC0-4AB3-8387-99B4E335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11" y="2903296"/>
            <a:ext cx="3451016" cy="2283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7E6EA6-FBB9-4DD0-A755-85B2A5C067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2"/>
          <a:stretch/>
        </p:blipFill>
        <p:spPr>
          <a:xfrm>
            <a:off x="438442" y="3511044"/>
            <a:ext cx="3399819" cy="2035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B05626E2-8F5E-4BFE-B1B5-B519232DB1A1}"/>
              </a:ext>
            </a:extLst>
          </p:cNvPr>
          <p:cNvSpPr/>
          <p:nvPr/>
        </p:nvSpPr>
        <p:spPr>
          <a:xfrm>
            <a:off x="1257300" y="589358"/>
            <a:ext cx="354330" cy="14052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A3853EC8-4C03-438E-985B-A61C80A30BF4}"/>
              </a:ext>
            </a:extLst>
          </p:cNvPr>
          <p:cNvSpPr/>
          <p:nvPr/>
        </p:nvSpPr>
        <p:spPr>
          <a:xfrm>
            <a:off x="4148688" y="3640483"/>
            <a:ext cx="354330" cy="14052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67CD67-34ED-45D4-9356-3882F7518193}"/>
              </a:ext>
            </a:extLst>
          </p:cNvPr>
          <p:cNvSpPr txBox="1"/>
          <p:nvPr/>
        </p:nvSpPr>
        <p:spPr>
          <a:xfrm>
            <a:off x="40683" y="264119"/>
            <a:ext cx="3175688" cy="184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„</a:t>
            </a:r>
            <a:r>
              <a:rPr lang="en-US" sz="4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Прича</a:t>
            </a:r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 </a:t>
            </a:r>
            <a:endParaRPr lang="sr-Cyrl-RS" sz="4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кмету</a:t>
            </a:r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Симану</a:t>
            </a:r>
            <a:r>
              <a:rPr 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80B9589-C914-46E8-9405-FCB1D57E1F2C}"/>
              </a:ext>
            </a:extLst>
          </p:cNvPr>
          <p:cNvSpPr/>
          <p:nvPr/>
        </p:nvSpPr>
        <p:spPr>
          <a:xfrm rot="10273430">
            <a:off x="3069155" y="594952"/>
            <a:ext cx="5238635" cy="68063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D4D233-B65E-4753-B449-2734B0E8381D}"/>
              </a:ext>
            </a:extLst>
          </p:cNvPr>
          <p:cNvSpPr txBox="1"/>
          <p:nvPr/>
        </p:nvSpPr>
        <p:spPr>
          <a:xfrm rot="21080249">
            <a:off x="3681600" y="587980"/>
            <a:ext cx="423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Радња обухвата период смјењивања турске и аустроугарске власти.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06FE4E0-E348-453F-8717-797B8D67DB02}"/>
              </a:ext>
            </a:extLst>
          </p:cNvPr>
          <p:cNvSpPr/>
          <p:nvPr/>
        </p:nvSpPr>
        <p:spPr>
          <a:xfrm rot="21094674">
            <a:off x="3685021" y="1374576"/>
            <a:ext cx="5257333" cy="1031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23ED6A-48F3-41C3-B099-1F94B89AC96F}"/>
              </a:ext>
            </a:extLst>
          </p:cNvPr>
          <p:cNvSpPr txBox="1"/>
          <p:nvPr/>
        </p:nvSpPr>
        <p:spPr>
          <a:xfrm rot="21081004">
            <a:off x="3739953" y="1386901"/>
            <a:ext cx="5209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Она приказује борбу малог човјека за правду и оно што сваки појединац у друштву заслужује, односно, слободан живот.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="" xmlns:a16="http://schemas.microsoft.com/office/drawing/2014/main" id="{CE58ECB5-F3ED-4708-9F18-E71A13474E9E}"/>
              </a:ext>
            </a:extLst>
          </p:cNvPr>
          <p:cNvSpPr/>
          <p:nvPr/>
        </p:nvSpPr>
        <p:spPr>
          <a:xfrm>
            <a:off x="5949135" y="3235554"/>
            <a:ext cx="5762847" cy="503983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DB5A38-8EE5-4915-9889-0BD9775BB5FB}"/>
              </a:ext>
            </a:extLst>
          </p:cNvPr>
          <p:cNvSpPr txBox="1"/>
          <p:nvPr/>
        </p:nvSpPr>
        <p:spPr>
          <a:xfrm rot="21352362">
            <a:off x="6526123" y="3802222"/>
            <a:ext cx="45403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Кроз кмета Симана,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Андрић је до детаља описао све оне којима је нешто одузето. Провлачи се и мотив отимања, који је највидљивији у лику аге Ибрага Колоша. Лик аге Ибрага, послужио је Андрићу да представи све оне који су нешто отели, узурпирали, па након тога сматрали да је то в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иј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ековима било њихово и да полажу право на то.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="" xmlns:a16="http://schemas.microsoft.com/office/drawing/2014/main" id="{866636B3-A776-4E03-9EA0-E625A3B72F35}"/>
              </a:ext>
            </a:extLst>
          </p:cNvPr>
          <p:cNvSpPr/>
          <p:nvPr/>
        </p:nvSpPr>
        <p:spPr>
          <a:xfrm rot="21251273">
            <a:off x="7451347" y="1714390"/>
            <a:ext cx="4053866" cy="200818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192E2C-B8DD-417E-9F55-DF9B71D8B0FD}"/>
              </a:ext>
            </a:extLst>
          </p:cNvPr>
          <p:cNvSpPr txBox="1"/>
          <p:nvPr/>
        </p:nvSpPr>
        <p:spPr>
          <a:xfrm rot="21279445">
            <a:off x="7671369" y="1819588"/>
            <a:ext cx="3464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Симан одлази у свјестан ризик надајући се да ће његов оправдан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став,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да је дошло </a:t>
            </a:r>
            <a:r>
              <a:rPr lang="sr-Cyrl-RS" dirty="0" err="1">
                <a:latin typeface="Arial" panose="020B0604020202020204" pitchFamily="34" charset="0"/>
                <a:cs typeface="Arial" panose="020B0604020202020204" pitchFamily="34" charset="0"/>
              </a:rPr>
              <a:t>вријеме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промјене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бити схваћен од стране друштва и правно прихваћен.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3FE726C2-CE25-480D-A831-F8F1277DBBA3}"/>
              </a:ext>
            </a:extLst>
          </p:cNvPr>
          <p:cNvSpPr/>
          <p:nvPr/>
        </p:nvSpPr>
        <p:spPr>
          <a:xfrm rot="219705">
            <a:off x="1127792" y="3482843"/>
            <a:ext cx="5058525" cy="3274574"/>
          </a:xfrm>
          <a:prstGeom prst="cloudCallout">
            <a:avLst>
              <a:gd name="adj1" fmla="val -27990"/>
              <a:gd name="adj2" fmla="val -7957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22D30F-3BBD-4C74-AAC7-11BD384D8EB1}"/>
              </a:ext>
            </a:extLst>
          </p:cNvPr>
          <p:cNvSpPr txBox="1"/>
          <p:nvPr/>
        </p:nvSpPr>
        <p:spPr>
          <a:xfrm rot="21423948">
            <a:off x="1843113" y="3999959"/>
            <a:ext cx="3627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Симан је симбол човјека, односно српског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народа,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који вијековима чека неку промјену у друштву и већу слободу кметова, односно живот у ком сви живе часно и не богате се на туђи рачун. </a:t>
            </a:r>
          </a:p>
        </p:txBody>
      </p:sp>
    </p:spTree>
    <p:extLst>
      <p:ext uri="{BB962C8B-B14F-4D97-AF65-F5344CB8AC3E}">
        <p14:creationId xmlns:p14="http://schemas.microsoft.com/office/powerpoint/2010/main" val="33316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ircui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1312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Franklin Gothic Book</vt:lpstr>
      <vt:lpstr>Garamond</vt:lpstr>
      <vt:lpstr>Gill Sans MT</vt:lpstr>
      <vt:lpstr>MS Shell Dlg 2</vt:lpstr>
      <vt:lpstr>Trebuchet MS</vt:lpstr>
      <vt:lpstr>Tw Cen MT</vt:lpstr>
      <vt:lpstr>Wingdings</vt:lpstr>
      <vt:lpstr>Wingdings 3</vt:lpstr>
      <vt:lpstr>Organic</vt:lpstr>
      <vt:lpstr>Circuit</vt:lpstr>
      <vt:lpstr>Gallery</vt:lpstr>
      <vt:lpstr>Crop</vt:lpstr>
      <vt:lpstr>Wisp</vt:lpstr>
      <vt:lpstr>Madison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Hehe</dc:creator>
  <cp:lastModifiedBy>Dragan</cp:lastModifiedBy>
  <cp:revision>16</cp:revision>
  <dcterms:created xsi:type="dcterms:W3CDTF">2020-06-01T18:45:49Z</dcterms:created>
  <dcterms:modified xsi:type="dcterms:W3CDTF">2020-06-09T18:35:32Z</dcterms:modified>
</cp:coreProperties>
</file>