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478" r:id="rId4"/>
  </p:sldMasterIdLst>
  <p:notesMasterIdLst>
    <p:notesMasterId r:id="rId18"/>
  </p:notesMasterIdLst>
  <p:sldIdLst>
    <p:sldId id="256" r:id="rId5"/>
    <p:sldId id="269" r:id="rId6"/>
    <p:sldId id="266" r:id="rId7"/>
    <p:sldId id="272" r:id="rId8"/>
    <p:sldId id="277" r:id="rId9"/>
    <p:sldId id="278" r:id="rId10"/>
    <p:sldId id="276" r:id="rId11"/>
    <p:sldId id="275" r:id="rId12"/>
    <p:sldId id="274" r:id="rId13"/>
    <p:sldId id="271" r:id="rId14"/>
    <p:sldId id="263" r:id="rId15"/>
    <p:sldId id="273"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A1D"/>
    <a:srgbClr val="B8B8B8"/>
    <a:srgbClr val="1613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6357" autoAdjust="0"/>
  </p:normalViewPr>
  <p:slideViewPr>
    <p:cSldViewPr snapToGrid="0">
      <p:cViewPr varScale="1">
        <p:scale>
          <a:sx n="76" d="100"/>
          <a:sy n="76" d="100"/>
        </p:scale>
        <p:origin x="678" y="84"/>
      </p:cViewPr>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6/11/2020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xmlns=""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6/11/2020</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xmlns=""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xmlns=""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xmlns=""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6/11/2020</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xmlns=""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xmlns=""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xmlns=""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6/11/2020</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xmlns=""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xmlns=""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6/11/2020</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6/11/2020</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6/11/2020</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6/11/2020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xmlns=""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6/11/2020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xmlns=""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xmlns=""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6/11/2020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xmlns=""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xmlns=""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xmlns=""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xmlns=""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xmlns=""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xmlns=""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xmlns=""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xmlns=""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xmlns=""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xmlns=""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xmlns=""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xmlns=""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xmlns=""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xmlns=""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6/11/2020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xmlns=""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xmlns=""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xmlns=""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xmlns=""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xmlns=""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xmlns=""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xmlns=""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6/11/2020</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xmlns=""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xmlns=""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Image / Icon Bullets">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xmlns=""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xmlns=""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6/11/2020</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xmlns=""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xmlns=""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xmlns=""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xmlns=""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xmlns=""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xmlns=""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xmlns=""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xmlns=""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xmlns=""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xmlns=""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xmlns=""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xmlns=""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xmlns=""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xmlns=""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6/11/2020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xmlns=""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xmlns=""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xmlns=""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xmlns=""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xmlns=""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xmlns=""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xmlns=""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xmlns=""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xmlns=""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xmlns=""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xmlns=""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xmlns=""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xmlns=""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xmlns=""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xmlns=""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6/11/2020</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6/11/2020</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png"/><Relationship Id="rId2" Type="http://schemas.openxmlformats.org/officeDocument/2006/relationships/slide" Target="slide11.xml"/><Relationship Id="rId1" Type="http://schemas.openxmlformats.org/officeDocument/2006/relationships/slideLayout" Target="../slideLayouts/slideLayout4.xml"/><Relationship Id="rId6" Type="http://schemas.openxmlformats.org/officeDocument/2006/relationships/slide" Target="slide2.xml"/><Relationship Id="rId5" Type="http://schemas.openxmlformats.org/officeDocument/2006/relationships/image" Target="../media/image12.pn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5.xml"/><Relationship Id="rId1" Type="http://schemas.openxmlformats.org/officeDocument/2006/relationships/tags" Target="../tags/tag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5.xml"/><Relationship Id="rId1" Type="http://schemas.openxmlformats.org/officeDocument/2006/relationships/tags" Target="../tags/tag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slide" Target="slide9.xml"/><Relationship Id="rId1" Type="http://schemas.openxmlformats.org/officeDocument/2006/relationships/slideLayout" Target="../slideLayouts/slideLayout3.xml"/><Relationship Id="rId6" Type="http://schemas.openxmlformats.org/officeDocument/2006/relationships/slide" Target="slide7.xml"/><Relationship Id="rId5" Type="http://schemas.openxmlformats.org/officeDocument/2006/relationships/image" Target="../media/image3.png"/><Relationship Id="rId4" Type="http://schemas.openxmlformats.org/officeDocument/2006/relationships/slide" Target="slide3.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slide" Target="slide4.xml"/><Relationship Id="rId1" Type="http://schemas.openxmlformats.org/officeDocument/2006/relationships/slideLayout" Target="../slideLayouts/slideLayout4.xml"/><Relationship Id="rId6" Type="http://schemas.openxmlformats.org/officeDocument/2006/relationships/slide" Target="slide5.xml"/><Relationship Id="rId5" Type="http://schemas.openxmlformats.org/officeDocument/2006/relationships/image" Target="../media/image6.png"/><Relationship Id="rId4" Type="http://schemas.openxmlformats.org/officeDocument/2006/relationships/slide" Target="slide6.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slide" Target="slide8.xml"/><Relationship Id="rId1" Type="http://schemas.openxmlformats.org/officeDocument/2006/relationships/slideLayout" Target="../slideLayouts/slideLayout4.xml"/><Relationship Id="rId6" Type="http://schemas.openxmlformats.org/officeDocument/2006/relationships/slide" Target="slide2.xml"/><Relationship Id="rId5" Type="http://schemas.openxmlformats.org/officeDocument/2006/relationships/image" Target="../media/image9.PNG"/><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5.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679374-8EAE-4873-9BB6-F6C630302DA2}"/>
              </a:ext>
            </a:extLst>
          </p:cNvPr>
          <p:cNvSpPr>
            <a:spLocks noGrp="1"/>
          </p:cNvSpPr>
          <p:nvPr>
            <p:ph type="ctrTitle"/>
          </p:nvPr>
        </p:nvSpPr>
        <p:spPr>
          <a:xfrm>
            <a:off x="5747656" y="1264197"/>
            <a:ext cx="5950701" cy="4268965"/>
          </a:xfrm>
        </p:spPr>
        <p:txBody>
          <a:bodyPr>
            <a:normAutofit/>
          </a:bodyPr>
          <a:lstStyle/>
          <a:p>
            <a:r>
              <a:rPr lang="sr-Cyrl-RS" sz="2800" b="1">
                <a:latin typeface="Century Gothic"/>
              </a:rPr>
              <a:t>Психологија ликова у Андрићевим приповијеткама</a:t>
            </a:r>
            <a:endParaRPr lang="en-US" sz="2800" b="1" dirty="0" err="1">
              <a:latin typeface="Century Gothic"/>
            </a:endParaRPr>
          </a:p>
        </p:txBody>
      </p:sp>
      <p:sp>
        <p:nvSpPr>
          <p:cNvPr id="3" name="Subtitle 2">
            <a:extLst>
              <a:ext uri="{FF2B5EF4-FFF2-40B4-BE49-F238E27FC236}">
                <a16:creationId xmlns:a16="http://schemas.microsoft.com/office/drawing/2014/main" xmlns="" id="{7E42C4E3-AFAF-4630-AF6D-21FB3C29CF71}"/>
              </a:ext>
            </a:extLst>
          </p:cNvPr>
          <p:cNvSpPr>
            <a:spLocks noGrp="1"/>
          </p:cNvSpPr>
          <p:nvPr>
            <p:ph type="subTitle" idx="1"/>
          </p:nvPr>
        </p:nvSpPr>
        <p:spPr/>
        <p:txBody>
          <a:bodyPr/>
          <a:lstStyle/>
          <a:p>
            <a:r>
              <a:rPr lang="sr-Cyrl-RS"/>
              <a:t>Аникина времена</a:t>
            </a:r>
            <a:endParaRPr lang="en-US"/>
          </a:p>
          <a:p>
            <a:r>
              <a:rPr lang="sr-Cyrl-RS"/>
              <a:t>Мост на Жепи</a:t>
            </a:r>
          </a:p>
          <a:p>
            <a:r>
              <a:rPr lang="sr-Cyrl-RS"/>
              <a:t>Кула</a:t>
            </a:r>
            <a:endParaRPr lang="sr-Latn-RS"/>
          </a:p>
        </p:txBody>
      </p:sp>
      <p:pic>
        <p:nvPicPr>
          <p:cNvPr id="5" name="Picture 4">
            <a:extLst>
              <a:ext uri="{FF2B5EF4-FFF2-40B4-BE49-F238E27FC236}">
                <a16:creationId xmlns:a16="http://schemas.microsoft.com/office/drawing/2014/main" xmlns="" id="{CE8348AF-38E8-4E05-8B74-88B3D174752B}"/>
              </a:ext>
            </a:extLst>
          </p:cNvPr>
          <p:cNvPicPr>
            <a:picLocks noChangeAspect="1"/>
          </p:cNvPicPr>
          <p:nvPr/>
        </p:nvPicPr>
        <p:blipFill>
          <a:blip r:embed="rId2"/>
          <a:stretch>
            <a:fillRect/>
          </a:stretch>
        </p:blipFill>
        <p:spPr>
          <a:xfrm>
            <a:off x="1940569" y="1264197"/>
            <a:ext cx="3071988" cy="24226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a:extLst>
              <a:ext uri="{FF2B5EF4-FFF2-40B4-BE49-F238E27FC236}">
                <a16:creationId xmlns:a16="http://schemas.microsoft.com/office/drawing/2014/main" xmlns="" id="{53A376DF-F188-41EA-B428-4DB2F94747DF}"/>
              </a:ext>
            </a:extLst>
          </p:cNvPr>
          <p:cNvSpPr/>
          <p:nvPr/>
        </p:nvSpPr>
        <p:spPr>
          <a:xfrm>
            <a:off x="10851472" y="0"/>
            <a:ext cx="1340528" cy="1264197"/>
          </a:xfrm>
          <a:prstGeom prst="rect">
            <a:avLst/>
          </a:prstGeom>
          <a:solidFill>
            <a:srgbClr val="1613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8FEB99B-4CB4-49FA-A0BF-A4A30E1BF175}"/>
              </a:ext>
            </a:extLst>
          </p:cNvPr>
          <p:cNvSpPr/>
          <p:nvPr/>
        </p:nvSpPr>
        <p:spPr>
          <a:xfrm>
            <a:off x="10851472" y="5194916"/>
            <a:ext cx="1340528" cy="1264197"/>
          </a:xfrm>
          <a:prstGeom prst="rect">
            <a:avLst/>
          </a:prstGeom>
          <a:solidFill>
            <a:srgbClr val="1613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D1F0BE3D-6A76-4AE1-A7C9-E4D2F42CB37F}"/>
              </a:ext>
            </a:extLst>
          </p:cNvPr>
          <p:cNvSpPr/>
          <p:nvPr/>
        </p:nvSpPr>
        <p:spPr>
          <a:xfrm>
            <a:off x="0" y="6195283"/>
            <a:ext cx="4633806"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xmlns="" id="{87BEAA2D-9ADD-4D0F-B318-5CAA9D2888AB}"/>
              </a:ext>
            </a:extLst>
          </p:cNvPr>
          <p:cNvSpPr txBox="1">
            <a:spLocks/>
          </p:cNvSpPr>
          <p:nvPr/>
        </p:nvSpPr>
        <p:spPr>
          <a:xfrm>
            <a:off x="7064551" y="4737571"/>
            <a:ext cx="4633806" cy="1591181"/>
          </a:xfrm>
          <a:prstGeom prst="rect">
            <a:avLst/>
          </a:prstGeom>
        </p:spPr>
        <p:txBody>
          <a:bodyPr vert="horz" lIns="91440" tIns="45720" rIns="91440" bIns="45720" rtlCol="0" anchor="b">
            <a:noAutofit/>
          </a:bodyPr>
          <a:lstStyle>
            <a:lvl1pPr marL="0" indent="0" algn="r" defTabSz="914400" rtl="0" eaLnBrk="1" latinLnBrk="0" hangingPunct="1">
              <a:lnSpc>
                <a:spcPct val="100000"/>
              </a:lnSpc>
              <a:spcBef>
                <a:spcPts val="0"/>
              </a:spcBef>
              <a:buFont typeface="Arial" panose="020B0604020202020204" pitchFamily="34" charset="0"/>
              <a:buNone/>
              <a:defRPr sz="23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r>
              <a:rPr lang="sr-Cyrl-RS" sz="2000" dirty="0">
                <a:latin typeface="Century Gothic" panose="020B0502020202020204" pitchFamily="34" charset="0"/>
              </a:rPr>
              <a:t>Нена Дукић</a:t>
            </a:r>
          </a:p>
          <a:p>
            <a:r>
              <a:rPr lang="sr-Cyrl-RS" sz="2000" dirty="0">
                <a:latin typeface="Century Gothic" panose="020B0502020202020204" pitchFamily="34" charset="0"/>
              </a:rPr>
              <a:t>Медицинска школа Бања Лука</a:t>
            </a:r>
          </a:p>
          <a:p>
            <a:r>
              <a:rPr lang="sr-Cyrl-RS" sz="2000" dirty="0">
                <a:latin typeface="Century Gothic" panose="020B0502020202020204" pitchFamily="34" charset="0"/>
              </a:rPr>
              <a:t>Јун 2020</a:t>
            </a:r>
            <a:r>
              <a:rPr lang="sr-Cyrl-RS" sz="2000" dirty="0" smtClean="0">
                <a:latin typeface="Century Gothic" panose="020B0502020202020204" pitchFamily="34" charset="0"/>
              </a:rPr>
              <a:t>.</a:t>
            </a:r>
          </a:p>
          <a:p>
            <a:r>
              <a:rPr lang="sr-Cyrl-RS" sz="2000" dirty="0" smtClean="0">
                <a:latin typeface="Century Gothic" panose="020B0502020202020204" pitchFamily="34" charset="0"/>
              </a:rPr>
              <a:t>Ментор: мр Сања Ђурић, проф.</a:t>
            </a:r>
            <a:endParaRPr lang="en-US" sz="2000" dirty="0">
              <a:latin typeface="Century Gothic" panose="020B0502020202020204" pitchFamily="34" charset="0"/>
            </a:endParaRPr>
          </a:p>
        </p:txBody>
      </p:sp>
    </p:spTree>
    <p:extLst>
      <p:ext uri="{BB962C8B-B14F-4D97-AF65-F5344CB8AC3E}">
        <p14:creationId xmlns:p14="http://schemas.microsoft.com/office/powerpoint/2010/main" val="11938868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F35BFF-A889-4B62-BCD4-168715A631DF}"/>
              </a:ext>
            </a:extLst>
          </p:cNvPr>
          <p:cNvSpPr>
            <a:spLocks noGrp="1"/>
          </p:cNvSpPr>
          <p:nvPr>
            <p:ph type="title"/>
          </p:nvPr>
        </p:nvSpPr>
        <p:spPr>
          <a:xfrm>
            <a:off x="159026" y="559678"/>
            <a:ext cx="4436880" cy="2221622"/>
          </a:xfrm>
        </p:spPr>
        <p:txBody>
          <a:bodyPr>
            <a:normAutofit/>
          </a:bodyPr>
          <a:lstStyle/>
          <a:p>
            <a:r>
              <a:rPr lang="sr-Cyrl-RS" sz="3600"/>
              <a:t>Кула</a:t>
            </a:r>
            <a:endParaRPr lang="en-US" sz="3600"/>
          </a:p>
        </p:txBody>
      </p:sp>
      <p:sp>
        <p:nvSpPr>
          <p:cNvPr id="19" name="Content Placeholder 18">
            <a:extLst>
              <a:ext uri="{FF2B5EF4-FFF2-40B4-BE49-F238E27FC236}">
                <a16:creationId xmlns:a16="http://schemas.microsoft.com/office/drawing/2014/main" xmlns="" id="{C8822230-E7F6-4AEC-86F1-6874B8C03BA4}"/>
              </a:ext>
            </a:extLst>
          </p:cNvPr>
          <p:cNvSpPr>
            <a:spLocks noGrp="1"/>
          </p:cNvSpPr>
          <p:nvPr>
            <p:ph idx="1"/>
          </p:nvPr>
        </p:nvSpPr>
        <p:spPr>
          <a:xfrm>
            <a:off x="6250280" y="2019300"/>
            <a:ext cx="1944000" cy="1821180"/>
          </a:xfrm>
        </p:spPr>
        <p:txBody>
          <a:bodyPr/>
          <a:lstStyle/>
          <a:p>
            <a:r>
              <a:rPr lang="sr-Cyrl-RS"/>
              <a:t>Лазар</a:t>
            </a:r>
            <a:endParaRPr lang="en-US"/>
          </a:p>
        </p:txBody>
      </p:sp>
      <p:sp>
        <p:nvSpPr>
          <p:cNvPr id="20" name="Text Placeholder 19">
            <a:extLst>
              <a:ext uri="{FF2B5EF4-FFF2-40B4-BE49-F238E27FC236}">
                <a16:creationId xmlns:a16="http://schemas.microsoft.com/office/drawing/2014/main" xmlns="" id="{72DB73E6-C510-4010-99CD-13C274B57E5B}"/>
              </a:ext>
            </a:extLst>
          </p:cNvPr>
          <p:cNvSpPr>
            <a:spLocks noGrp="1"/>
          </p:cNvSpPr>
          <p:nvPr>
            <p:ph type="body" sz="quarter" idx="13"/>
          </p:nvPr>
        </p:nvSpPr>
        <p:spPr>
          <a:xfrm>
            <a:off x="9104728" y="2019300"/>
            <a:ext cx="1943100" cy="1821180"/>
          </a:xfrm>
        </p:spPr>
        <p:txBody>
          <a:bodyPr/>
          <a:lstStyle/>
          <a:p>
            <a:r>
              <a:rPr lang="sr-Cyrl-RS"/>
              <a:t>Споредни ликови</a:t>
            </a:r>
            <a:endParaRPr lang="en-US"/>
          </a:p>
        </p:txBody>
      </p:sp>
      <p:sp>
        <p:nvSpPr>
          <p:cNvPr id="22" name="Text Placeholder 21">
            <a:extLst>
              <a:ext uri="{FF2B5EF4-FFF2-40B4-BE49-F238E27FC236}">
                <a16:creationId xmlns:a16="http://schemas.microsoft.com/office/drawing/2014/main" xmlns="" id="{ADB68C1C-48A6-4CB6-AEB1-1B5B9EB9AA30}"/>
              </a:ext>
            </a:extLst>
          </p:cNvPr>
          <p:cNvSpPr>
            <a:spLocks noGrp="1"/>
          </p:cNvSpPr>
          <p:nvPr>
            <p:ph type="body" sz="quarter" idx="15"/>
          </p:nvPr>
        </p:nvSpPr>
        <p:spPr>
          <a:xfrm>
            <a:off x="6808280" y="2324100"/>
            <a:ext cx="828000" cy="828000"/>
          </a:xfrm>
        </p:spPr>
        <p:txBody>
          <a:bodyPr/>
          <a:lstStyle/>
          <a:p>
            <a:endParaRPr lang="en-US"/>
          </a:p>
        </p:txBody>
      </p:sp>
      <p:sp>
        <p:nvSpPr>
          <p:cNvPr id="23" name="Text Placeholder 22">
            <a:extLst>
              <a:ext uri="{FF2B5EF4-FFF2-40B4-BE49-F238E27FC236}">
                <a16:creationId xmlns:a16="http://schemas.microsoft.com/office/drawing/2014/main" xmlns="" id="{3C345EEF-8EE2-4AFF-A515-F49E6FA7CAD4}"/>
              </a:ext>
            </a:extLst>
          </p:cNvPr>
          <p:cNvSpPr>
            <a:spLocks noGrp="1"/>
          </p:cNvSpPr>
          <p:nvPr>
            <p:ph type="body" sz="quarter" idx="16"/>
          </p:nvPr>
        </p:nvSpPr>
        <p:spPr>
          <a:xfrm>
            <a:off x="9662278" y="2324100"/>
            <a:ext cx="828000" cy="828000"/>
          </a:xfrm>
        </p:spPr>
        <p:txBody>
          <a:bodyPr/>
          <a:lstStyle/>
          <a:p>
            <a:r>
              <a:rPr lang="en-US"/>
              <a:t>2</a:t>
            </a:r>
          </a:p>
        </p:txBody>
      </p:sp>
      <p:pic>
        <p:nvPicPr>
          <p:cNvPr id="18" name="Picture Placeholder 16">
            <a:hlinkClick r:id="rId2" action="ppaction://hlinksldjump"/>
            <a:extLst>
              <a:ext uri="{FF2B5EF4-FFF2-40B4-BE49-F238E27FC236}">
                <a16:creationId xmlns:a16="http://schemas.microsoft.com/office/drawing/2014/main" xmlns="" id="{D60483CF-2E32-4060-BC9F-20E27BD92EFB}"/>
              </a:ext>
            </a:extLst>
          </p:cNvPr>
          <p:cNvPicPr>
            <a:picLocks noChangeAspect="1"/>
          </p:cNvPicPr>
          <p:nvPr/>
        </p:nvPicPr>
        <p:blipFill>
          <a:blip r:embed="rId3"/>
          <a:srcRect/>
          <a:stretch/>
        </p:blipFill>
        <p:spPr>
          <a:xfrm>
            <a:off x="6736505" y="2295526"/>
            <a:ext cx="971550" cy="971550"/>
          </a:xfrm>
          <a:prstGeom prst="ellipse">
            <a:avLst/>
          </a:prstGeom>
          <a:solidFill>
            <a:schemeClr val="bg1">
              <a:lumMod val="95000"/>
            </a:schemeClr>
          </a:solidFill>
        </p:spPr>
      </p:pic>
      <p:pic>
        <p:nvPicPr>
          <p:cNvPr id="26" name="Picture Placeholder 16">
            <a:hlinkClick r:id="rId4" action="ppaction://hlinksldjump"/>
            <a:extLst>
              <a:ext uri="{FF2B5EF4-FFF2-40B4-BE49-F238E27FC236}">
                <a16:creationId xmlns:a16="http://schemas.microsoft.com/office/drawing/2014/main" xmlns="" id="{0AA4257C-4E89-47A4-B9C2-6FF82D27A326}"/>
              </a:ext>
            </a:extLst>
          </p:cNvPr>
          <p:cNvPicPr>
            <a:picLocks noChangeAspect="1"/>
          </p:cNvPicPr>
          <p:nvPr/>
        </p:nvPicPr>
        <p:blipFill>
          <a:blip r:embed="rId5"/>
          <a:srcRect/>
          <a:stretch/>
        </p:blipFill>
        <p:spPr>
          <a:xfrm>
            <a:off x="9633703" y="2295525"/>
            <a:ext cx="921847" cy="921847"/>
          </a:xfrm>
          <a:prstGeom prst="ellipse">
            <a:avLst/>
          </a:prstGeom>
          <a:solidFill>
            <a:schemeClr val="bg1">
              <a:lumMod val="95000"/>
            </a:schemeClr>
          </a:solidFill>
        </p:spPr>
      </p:pic>
      <p:pic>
        <p:nvPicPr>
          <p:cNvPr id="30" name="Picture 29">
            <a:hlinkClick r:id="rId6" action="ppaction://hlinksldjump"/>
            <a:extLst>
              <a:ext uri="{FF2B5EF4-FFF2-40B4-BE49-F238E27FC236}">
                <a16:creationId xmlns:a16="http://schemas.microsoft.com/office/drawing/2014/main" xmlns="" id="{513B7AD9-605B-4FC6-A51D-D1214D131E37}"/>
              </a:ext>
            </a:extLst>
          </p:cNvPr>
          <p:cNvPicPr>
            <a:picLocks noChangeAspect="1"/>
          </p:cNvPicPr>
          <p:nvPr/>
        </p:nvPicPr>
        <p:blipFill>
          <a:blip r:embed="rId7"/>
          <a:stretch>
            <a:fillRect/>
          </a:stretch>
        </p:blipFill>
        <p:spPr>
          <a:xfrm>
            <a:off x="11876393" y="5610530"/>
            <a:ext cx="294970" cy="294970"/>
          </a:xfrm>
          <a:prstGeom prst="rect">
            <a:avLst/>
          </a:prstGeom>
        </p:spPr>
      </p:pic>
    </p:spTree>
    <p:extLst>
      <p:ext uri="{BB962C8B-B14F-4D97-AF65-F5344CB8AC3E}">
        <p14:creationId xmlns:p14="http://schemas.microsoft.com/office/powerpoint/2010/main" val="1869927663"/>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97F4D-F280-472F-9307-25B3E6BD88B5}"/>
              </a:ext>
            </a:extLst>
          </p:cNvPr>
          <p:cNvSpPr>
            <a:spLocks noGrp="1"/>
          </p:cNvSpPr>
          <p:nvPr>
            <p:ph type="title"/>
          </p:nvPr>
        </p:nvSpPr>
        <p:spPr/>
        <p:txBody>
          <a:bodyPr/>
          <a:lstStyle/>
          <a:p>
            <a:r>
              <a:rPr lang="sr-Cyrl-RS"/>
              <a:t>Лазар</a:t>
            </a:r>
            <a:endParaRPr lang="en-US"/>
          </a:p>
        </p:txBody>
      </p:sp>
      <p:sp>
        <p:nvSpPr>
          <p:cNvPr id="4" name="Text Placeholder 3">
            <a:extLst>
              <a:ext uri="{FF2B5EF4-FFF2-40B4-BE49-F238E27FC236}">
                <a16:creationId xmlns:a16="http://schemas.microsoft.com/office/drawing/2014/main" xmlns="" id="{C1891695-E7DA-48AF-9EEB-86DA1F9BF74F}"/>
              </a:ext>
            </a:extLst>
          </p:cNvPr>
          <p:cNvSpPr>
            <a:spLocks noGrp="1"/>
          </p:cNvSpPr>
          <p:nvPr>
            <p:ph type="body" sz="quarter" idx="18"/>
          </p:nvPr>
        </p:nvSpPr>
        <p:spPr>
          <a:xfrm>
            <a:off x="3710866" y="2895600"/>
            <a:ext cx="893684" cy="415771"/>
          </a:xfrm>
        </p:spPr>
        <p:txBody>
          <a:bodyPr>
            <a:normAutofit lnSpcReduction="10000"/>
          </a:bodyPr>
          <a:lstStyle/>
          <a:p>
            <a:r>
              <a:rPr lang="sr-Cyrl-RS"/>
              <a:t>Кула</a:t>
            </a:r>
            <a:endParaRPr lang="en-US"/>
          </a:p>
        </p:txBody>
      </p:sp>
      <p:sp>
        <p:nvSpPr>
          <p:cNvPr id="15" name="TextBox 14">
            <a:extLst>
              <a:ext uri="{FF2B5EF4-FFF2-40B4-BE49-F238E27FC236}">
                <a16:creationId xmlns:a16="http://schemas.microsoft.com/office/drawing/2014/main" xmlns="" id="{6C785E9D-24C1-4A3E-B2CA-83A9AAAE0A73}"/>
              </a:ext>
            </a:extLst>
          </p:cNvPr>
          <p:cNvSpPr txBox="1"/>
          <p:nvPr/>
        </p:nvSpPr>
        <p:spPr>
          <a:xfrm>
            <a:off x="5200650" y="562094"/>
            <a:ext cx="4924425" cy="2031325"/>
          </a:xfrm>
          <a:prstGeom prst="rect">
            <a:avLst/>
          </a:prstGeom>
          <a:noFill/>
        </p:spPr>
        <p:txBody>
          <a:bodyPr wrap="square" rtlCol="0">
            <a:spAutoFit/>
          </a:bodyPr>
          <a:lstStyle/>
          <a:p>
            <a:pPr algn="just"/>
            <a:r>
              <a:rPr lang="ru-RU"/>
              <a:t>Дјечак на прагу одрастања. Свијет види из угла који су му наметнули родитељи, школа, грађанско друштво и чаршија и покушава да га замијени свијетом којег је створио заједно са својим другарима. Тај свијет је за њега сигуран и идиличан, пун радости и забаве, баш по мјери радозналог и разиграног дјечака.</a:t>
            </a:r>
            <a:endParaRPr lang="en-US"/>
          </a:p>
        </p:txBody>
      </p:sp>
      <p:sp>
        <p:nvSpPr>
          <p:cNvPr id="16" name="TextBox 15">
            <a:extLst>
              <a:ext uri="{FF2B5EF4-FFF2-40B4-BE49-F238E27FC236}">
                <a16:creationId xmlns:a16="http://schemas.microsoft.com/office/drawing/2014/main" xmlns="" id="{3FCCC7F9-14F1-4F06-BD10-E68C2A0DEE2F}"/>
              </a:ext>
            </a:extLst>
          </p:cNvPr>
          <p:cNvSpPr txBox="1"/>
          <p:nvPr/>
        </p:nvSpPr>
        <p:spPr>
          <a:xfrm>
            <a:off x="6600825" y="2842291"/>
            <a:ext cx="4924425" cy="3416320"/>
          </a:xfrm>
          <a:prstGeom prst="rect">
            <a:avLst/>
          </a:prstGeom>
          <a:noFill/>
        </p:spPr>
        <p:txBody>
          <a:bodyPr wrap="square" rtlCol="0">
            <a:spAutoFit/>
          </a:bodyPr>
          <a:lstStyle/>
          <a:p>
            <a:pPr algn="just"/>
            <a:r>
              <a:rPr lang="ru-RU"/>
              <a:t>Кула, како је називају дјечаци, мјесто је које у очима одраслих не слути на радост. Оку није пријатна. И не дјелује као мјесто гдје би било ко уживао и осјећао се заштићено. Иако је изгубила своју примарну сврху, постала је уточиште дјечацима који тек почињу да откривају живот. Дјечаци ту проводе сате и дане занимајући се ратом, али не на начин на који то чине одрасли. Њихова игра је добронамјерна, ударци благи и нимало болни, са правилима која нису баш утврђена, али се подразумијевају и не крше.</a:t>
            </a:r>
            <a:endParaRPr lang="en-US"/>
          </a:p>
        </p:txBody>
      </p:sp>
      <p:sp>
        <p:nvSpPr>
          <p:cNvPr id="18" name="TextBox 17">
            <a:extLst>
              <a:ext uri="{FF2B5EF4-FFF2-40B4-BE49-F238E27FC236}">
                <a16:creationId xmlns:a16="http://schemas.microsoft.com/office/drawing/2014/main" xmlns="" id="{0E93980A-7332-4DFE-9B49-8A83D9CC53C8}"/>
              </a:ext>
            </a:extLst>
          </p:cNvPr>
          <p:cNvSpPr txBox="1"/>
          <p:nvPr/>
        </p:nvSpPr>
        <p:spPr>
          <a:xfrm>
            <a:off x="5848350" y="912822"/>
            <a:ext cx="5838826" cy="3139321"/>
          </a:xfrm>
          <a:prstGeom prst="rect">
            <a:avLst/>
          </a:prstGeom>
          <a:noFill/>
        </p:spPr>
        <p:txBody>
          <a:bodyPr wrap="square" rtlCol="0">
            <a:spAutoFit/>
          </a:bodyPr>
          <a:lstStyle/>
          <a:p>
            <a:pPr algn="just"/>
            <a:r>
              <a:rPr lang="ru-RU"/>
              <a:t>Упркос томе, неочекивани доживљај затекао је Лазара. Подијељени у двије стране, “ваше” и “наше”, дјечаци су се играли. Незаштићеног Лазара, један од дјечака из непријатељске групе, снажно је ударао по прстима док се држао за греду на ивици зида. Срећом, другари су му помогли. Ипак, тај доживљај је на Лазара оставио снажне посљедице. Затечен и разочаран дјечак, тада је схватио да чак ни у том свијету који је дјеловао као рај, није потпуно сигуран. Сва усхићеност с којом је започео игру - ишчезла је, а остао је страх и свијест о томе да игра рата може постати болна, а непријатељ стваран.</a:t>
            </a:r>
            <a:endParaRPr lang="en-US"/>
          </a:p>
        </p:txBody>
      </p:sp>
      <p:sp>
        <p:nvSpPr>
          <p:cNvPr id="19" name="TextBox 18">
            <a:extLst>
              <a:ext uri="{FF2B5EF4-FFF2-40B4-BE49-F238E27FC236}">
                <a16:creationId xmlns:a16="http://schemas.microsoft.com/office/drawing/2014/main" xmlns="" id="{713FF951-6AC7-48D4-B57B-DFEDD10E996C}"/>
              </a:ext>
            </a:extLst>
          </p:cNvPr>
          <p:cNvSpPr txBox="1"/>
          <p:nvPr/>
        </p:nvSpPr>
        <p:spPr>
          <a:xfrm>
            <a:off x="5591176" y="4190852"/>
            <a:ext cx="4829176" cy="1754326"/>
          </a:xfrm>
          <a:prstGeom prst="rect">
            <a:avLst/>
          </a:prstGeom>
          <a:noFill/>
        </p:spPr>
        <p:txBody>
          <a:bodyPr wrap="square" rtlCol="0">
            <a:spAutoFit/>
          </a:bodyPr>
          <a:lstStyle/>
          <a:p>
            <a:pPr fontAlgn="base"/>
            <a:r>
              <a:rPr lang="ru-RU"/>
              <a:t>На почетку приповијетке, Лазар је представљен као дјечак који ће сваки дан поднијети мајчине грдње, а понекад и очеве батине. Дакле страх и бол у свијету из којег бјежи му нису непознати, али их у свом свијету није очекивао, те су га много више забољели. </a:t>
            </a:r>
          </a:p>
        </p:txBody>
      </p:sp>
      <p:sp>
        <p:nvSpPr>
          <p:cNvPr id="20" name="TextBox 19">
            <a:extLst>
              <a:ext uri="{FF2B5EF4-FFF2-40B4-BE49-F238E27FC236}">
                <a16:creationId xmlns:a16="http://schemas.microsoft.com/office/drawing/2014/main" xmlns="" id="{906C653E-050F-42C2-8718-83D134F294E7}"/>
              </a:ext>
            </a:extLst>
          </p:cNvPr>
          <p:cNvSpPr txBox="1"/>
          <p:nvPr/>
        </p:nvSpPr>
        <p:spPr>
          <a:xfrm>
            <a:off x="5614198" y="470624"/>
            <a:ext cx="4329901" cy="2031325"/>
          </a:xfrm>
          <a:prstGeom prst="rect">
            <a:avLst/>
          </a:prstGeom>
          <a:noFill/>
        </p:spPr>
        <p:txBody>
          <a:bodyPr wrap="square" rtlCol="0">
            <a:spAutoFit/>
          </a:bodyPr>
          <a:lstStyle/>
          <a:p>
            <a:pPr algn="just"/>
            <a:r>
              <a:rPr lang="sr-Cyrl-RS"/>
              <a:t>Послије тога, Лазар је посјетио кулу сам, али се без својих другара ту није више осјећао сигурним, иако је знао да стварне опасности нема. Тај свијет сада му је дјеловао непознато, туђе и опасно, те је једва чекао да га напусти, посрамљен и збуњен.</a:t>
            </a:r>
            <a:endParaRPr lang="en-US"/>
          </a:p>
        </p:txBody>
      </p:sp>
      <p:sp>
        <p:nvSpPr>
          <p:cNvPr id="21" name="TextBox 20">
            <a:extLst>
              <a:ext uri="{FF2B5EF4-FFF2-40B4-BE49-F238E27FC236}">
                <a16:creationId xmlns:a16="http://schemas.microsoft.com/office/drawing/2014/main" xmlns="" id="{44A4C3F7-518E-4218-92C8-DC21F34DC086}"/>
              </a:ext>
            </a:extLst>
          </p:cNvPr>
          <p:cNvSpPr txBox="1"/>
          <p:nvPr/>
        </p:nvSpPr>
        <p:spPr>
          <a:xfrm>
            <a:off x="5856994" y="2566079"/>
            <a:ext cx="5429250" cy="2308324"/>
          </a:xfrm>
          <a:prstGeom prst="rect">
            <a:avLst/>
          </a:prstGeom>
          <a:noFill/>
        </p:spPr>
        <p:txBody>
          <a:bodyPr wrap="square" rtlCol="0">
            <a:spAutoFit/>
          </a:bodyPr>
          <a:lstStyle/>
          <a:p>
            <a:pPr algn="just" fontAlgn="base"/>
            <a:r>
              <a:rPr lang="sr-Cyrl-RS"/>
              <a:t>Други догађај који му је остао урезан у сјећање јесте први долазак дјевојчице у кулу. До тада. Нити једна дјевојчица није посјетила њихово мјесто док су се ту играли. Лазар је посматрао са стране, са природном радозналошћу једног дјечака који не зна шта тачно се дешава између жена и мушкараца, али је ту да учи од старијег дјечака и посматра га са великом пажњом и интересовањем.</a:t>
            </a:r>
          </a:p>
        </p:txBody>
      </p:sp>
      <p:sp>
        <p:nvSpPr>
          <p:cNvPr id="22" name="TextBox 21">
            <a:extLst>
              <a:ext uri="{FF2B5EF4-FFF2-40B4-BE49-F238E27FC236}">
                <a16:creationId xmlns:a16="http://schemas.microsoft.com/office/drawing/2014/main" xmlns="" id="{819C19CB-7671-472A-BCD8-C4937F889384}"/>
              </a:ext>
            </a:extLst>
          </p:cNvPr>
          <p:cNvSpPr txBox="1"/>
          <p:nvPr/>
        </p:nvSpPr>
        <p:spPr>
          <a:xfrm>
            <a:off x="6600825" y="4923768"/>
            <a:ext cx="4829176" cy="1477328"/>
          </a:xfrm>
          <a:prstGeom prst="rect">
            <a:avLst/>
          </a:prstGeom>
          <a:noFill/>
        </p:spPr>
        <p:txBody>
          <a:bodyPr wrap="square" rtlCol="0">
            <a:spAutoFit/>
          </a:bodyPr>
          <a:lstStyle/>
          <a:p>
            <a:pPr algn="just"/>
            <a:r>
              <a:rPr lang="sr-Cyrl-RS"/>
              <a:t>Према том дјечаку Лазар осјећа гађење и жаљење, али сада и нову емоцију - дивљење. Тај призор пронашао је своје мјесто у Лазаревом сјећању, заједно са сјећањем о болном ратовању и бјежању кроз кулу.</a:t>
            </a:r>
            <a:endParaRPr lang="en-US"/>
          </a:p>
        </p:txBody>
      </p:sp>
      <p:sp>
        <p:nvSpPr>
          <p:cNvPr id="23" name="TextBox 22">
            <a:extLst>
              <a:ext uri="{FF2B5EF4-FFF2-40B4-BE49-F238E27FC236}">
                <a16:creationId xmlns:a16="http://schemas.microsoft.com/office/drawing/2014/main" xmlns="" id="{FB054212-BD53-45A1-B406-5C5B7E814428}"/>
              </a:ext>
            </a:extLst>
          </p:cNvPr>
          <p:cNvSpPr txBox="1"/>
          <p:nvPr/>
        </p:nvSpPr>
        <p:spPr>
          <a:xfrm>
            <a:off x="666750" y="3852794"/>
            <a:ext cx="4058534" cy="1200329"/>
          </a:xfrm>
          <a:prstGeom prst="rect">
            <a:avLst/>
          </a:prstGeom>
          <a:noFill/>
        </p:spPr>
        <p:txBody>
          <a:bodyPr wrap="square" rtlCol="0">
            <a:spAutoFit/>
          </a:bodyPr>
          <a:lstStyle/>
          <a:p>
            <a:pPr algn="just"/>
            <a:r>
              <a:rPr lang="ru-RU" dirty="0">
                <a:solidFill>
                  <a:schemeClr val="bg1"/>
                </a:solidFill>
              </a:rPr>
              <a:t>Годинама </a:t>
            </a:r>
            <a:r>
              <a:rPr lang="ru-RU" dirty="0" smtClean="0">
                <a:solidFill>
                  <a:schemeClr val="bg1"/>
                </a:solidFill>
              </a:rPr>
              <a:t>после </a:t>
            </a:r>
            <a:r>
              <a:rPr lang="ru-RU" dirty="0">
                <a:solidFill>
                  <a:schemeClr val="bg1"/>
                </a:solidFill>
              </a:rPr>
              <a:t>тога, од Лазаревог </a:t>
            </a:r>
            <a:r>
              <a:rPr lang="ru-RU" dirty="0" smtClean="0">
                <a:solidFill>
                  <a:schemeClr val="bg1"/>
                </a:solidFill>
              </a:rPr>
              <a:t>детињства </a:t>
            </a:r>
            <a:r>
              <a:rPr lang="ru-RU" dirty="0">
                <a:solidFill>
                  <a:schemeClr val="bg1"/>
                </a:solidFill>
              </a:rPr>
              <a:t>остало је само </a:t>
            </a:r>
            <a:r>
              <a:rPr lang="ru-RU" dirty="0" smtClean="0">
                <a:solidFill>
                  <a:schemeClr val="bg1"/>
                </a:solidFill>
              </a:rPr>
              <a:t>сећање </a:t>
            </a:r>
            <a:r>
              <a:rPr lang="ru-RU" dirty="0">
                <a:solidFill>
                  <a:schemeClr val="bg1"/>
                </a:solidFill>
              </a:rPr>
              <a:t>које каткад исплива на површину. Кратко и неочекивано. Али </a:t>
            </a:r>
            <a:r>
              <a:rPr lang="ru-RU" dirty="0" smtClean="0">
                <a:solidFill>
                  <a:schemeClr val="bg1"/>
                </a:solidFill>
              </a:rPr>
              <a:t>увек део </a:t>
            </a:r>
            <a:r>
              <a:rPr lang="ru-RU" dirty="0">
                <a:solidFill>
                  <a:schemeClr val="bg1"/>
                </a:solidFill>
              </a:rPr>
              <a:t>њега.</a:t>
            </a:r>
            <a:endParaRPr lang="en-US" dirty="0">
              <a:solidFill>
                <a:schemeClr val="bg1"/>
              </a:solidFill>
            </a:endParaRPr>
          </a:p>
        </p:txBody>
      </p:sp>
      <p:pic>
        <p:nvPicPr>
          <p:cNvPr id="25" name="Picture 24">
            <a:hlinkClick r:id="rId3" action="ppaction://hlinksldjump"/>
            <a:extLst>
              <a:ext uri="{FF2B5EF4-FFF2-40B4-BE49-F238E27FC236}">
                <a16:creationId xmlns:a16="http://schemas.microsoft.com/office/drawing/2014/main" xmlns="" id="{3ACB59CA-2BD2-4E3E-A75D-D244AEEE4CED}"/>
              </a:ext>
            </a:extLst>
          </p:cNvPr>
          <p:cNvPicPr>
            <a:picLocks noChangeAspect="1"/>
          </p:cNvPicPr>
          <p:nvPr/>
        </p:nvPicPr>
        <p:blipFill>
          <a:blip r:embed="rId4"/>
          <a:stretch>
            <a:fillRect/>
          </a:stretch>
        </p:blipFill>
        <p:spPr>
          <a:xfrm>
            <a:off x="11876393" y="5610530"/>
            <a:ext cx="294970" cy="294970"/>
          </a:xfrm>
          <a:prstGeom prst="rect">
            <a:avLst/>
          </a:prstGeom>
        </p:spPr>
      </p:pic>
      <p:sp>
        <p:nvSpPr>
          <p:cNvPr id="26" name="Rectangle 25">
            <a:extLst>
              <a:ext uri="{FF2B5EF4-FFF2-40B4-BE49-F238E27FC236}">
                <a16:creationId xmlns:a16="http://schemas.microsoft.com/office/drawing/2014/main" xmlns="" id="{0A334CE4-B6E1-4815-A378-5A122E91A491}"/>
              </a:ext>
            </a:extLst>
          </p:cNvPr>
          <p:cNvSpPr/>
          <p:nvPr/>
        </p:nvSpPr>
        <p:spPr>
          <a:xfrm>
            <a:off x="-1" y="5594546"/>
            <a:ext cx="4696287" cy="1109866"/>
          </a:xfrm>
          <a:prstGeom prst="rect">
            <a:avLst/>
          </a:prstGeom>
          <a:solidFill>
            <a:srgbClr val="1D1A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0268E4D1-889F-4D71-84B6-F90A47002523}"/>
              </a:ext>
            </a:extLst>
          </p:cNvPr>
          <p:cNvSpPr/>
          <p:nvPr/>
        </p:nvSpPr>
        <p:spPr>
          <a:xfrm>
            <a:off x="0" y="5795788"/>
            <a:ext cx="44832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989754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randombar(horizontal)">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xit" presetSubtype="10" fill="hold" grpId="1" nodeType="clickEffect">
                                  <p:stCondLst>
                                    <p:cond delay="0"/>
                                  </p:stCondLst>
                                  <p:childTnLst>
                                    <p:animEffect transition="out" filter="randombar(horizontal)">
                                      <p:cBhvr>
                                        <p:cTn id="14" dur="500"/>
                                        <p:tgtEl>
                                          <p:spTgt spid="15"/>
                                        </p:tgtEl>
                                      </p:cBhvr>
                                    </p:animEffect>
                                    <p:set>
                                      <p:cBhvr>
                                        <p:cTn id="15" dur="1" fill="hold">
                                          <p:stCondLst>
                                            <p:cond delay="499"/>
                                          </p:stCondLst>
                                        </p:cTn>
                                        <p:tgtEl>
                                          <p:spTgt spid="15"/>
                                        </p:tgtEl>
                                        <p:attrNameLst>
                                          <p:attrName>style.visibility</p:attrName>
                                        </p:attrNameLst>
                                      </p:cBhvr>
                                      <p:to>
                                        <p:strVal val="hidden"/>
                                      </p:to>
                                    </p:set>
                                  </p:childTnLst>
                                </p:cTn>
                              </p:par>
                              <p:par>
                                <p:cTn id="16" presetID="10" presetClass="entr" presetSubtype="0" fill="hold" grpId="0" nodeType="withEffect">
                                  <p:stCondLst>
                                    <p:cond delay="50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750"/>
                                        <p:tgtEl>
                                          <p:spTgt spid="18"/>
                                        </p:tgtEl>
                                      </p:cBhvr>
                                    </p:animEffect>
                                  </p:childTnLst>
                                </p:cTn>
                              </p:par>
                              <p:par>
                                <p:cTn id="19" presetID="14" presetClass="exit" presetSubtype="10" fill="hold" grpId="1" nodeType="withEffect">
                                  <p:stCondLst>
                                    <p:cond delay="0"/>
                                  </p:stCondLst>
                                  <p:childTnLst>
                                    <p:animEffect transition="out" filter="randombar(horizontal)">
                                      <p:cBhvr>
                                        <p:cTn id="20" dur="500"/>
                                        <p:tgtEl>
                                          <p:spTgt spid="16"/>
                                        </p:tgtEl>
                                      </p:cBhvr>
                                    </p:animEffect>
                                    <p:set>
                                      <p:cBhvr>
                                        <p:cTn id="21" dur="1" fill="hold">
                                          <p:stCondLst>
                                            <p:cond delay="499"/>
                                          </p:stCondLst>
                                        </p:cTn>
                                        <p:tgtEl>
                                          <p:spTgt spid="16"/>
                                        </p:tgtEl>
                                        <p:attrNameLst>
                                          <p:attrName>style.visibility</p:attrName>
                                        </p:attrNameLst>
                                      </p:cBhvr>
                                      <p:to>
                                        <p:strVal val="hidden"/>
                                      </p:to>
                                    </p:set>
                                  </p:childTnLst>
                                </p:cTn>
                              </p:par>
                              <p:par>
                                <p:cTn id="22" presetID="10" presetClass="entr" presetSubtype="0"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75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750"/>
                                        <p:tgtEl>
                                          <p:spTgt spid="18"/>
                                        </p:tgtEl>
                                      </p:cBhvr>
                                    </p:animEffect>
                                    <p:set>
                                      <p:cBhvr>
                                        <p:cTn id="29" dur="1" fill="hold">
                                          <p:stCondLst>
                                            <p:cond delay="749"/>
                                          </p:stCondLst>
                                        </p:cTn>
                                        <p:tgtEl>
                                          <p:spTgt spid="18"/>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750"/>
                                        <p:tgtEl>
                                          <p:spTgt spid="19"/>
                                        </p:tgtEl>
                                      </p:cBhvr>
                                    </p:animEffect>
                                    <p:set>
                                      <p:cBhvr>
                                        <p:cTn id="32" dur="1" fill="hold">
                                          <p:stCondLst>
                                            <p:cond delay="749"/>
                                          </p:stCondLst>
                                        </p:cTn>
                                        <p:tgtEl>
                                          <p:spTgt spid="19"/>
                                        </p:tgtEl>
                                        <p:attrNameLst>
                                          <p:attrName>style.visibility</p:attrName>
                                        </p:attrNameLst>
                                      </p:cBhvr>
                                      <p:to>
                                        <p:strVal val="hidden"/>
                                      </p:to>
                                    </p:set>
                                  </p:childTnLst>
                                </p:cTn>
                              </p:par>
                              <p:par>
                                <p:cTn id="33" presetID="42" presetClass="entr" presetSubtype="0" fill="hold" grpId="0" nodeType="withEffect">
                                  <p:stCondLst>
                                    <p:cond delay="50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500"/>
                                  </p:stCondLst>
                                  <p:childTnLst>
                                    <p:set>
                                      <p:cBhvr>
                                        <p:cTn id="39" dur="1" fill="hold">
                                          <p:stCondLst>
                                            <p:cond delay="0"/>
                                          </p:stCondLst>
                                        </p:cTn>
                                        <p:tgtEl>
                                          <p:spTgt spid="21">
                                            <p:txEl>
                                              <p:pRg st="0" end="0"/>
                                            </p:txEl>
                                          </p:spTgt>
                                        </p:tgtEl>
                                        <p:attrNameLst>
                                          <p:attrName>style.visibility</p:attrName>
                                        </p:attrNameLst>
                                      </p:cBhvr>
                                      <p:to>
                                        <p:strVal val="visible"/>
                                      </p:to>
                                    </p:set>
                                    <p:animEffect transition="in" filter="fade">
                                      <p:cBhvr>
                                        <p:cTn id="40" dur="1000"/>
                                        <p:tgtEl>
                                          <p:spTgt spid="21">
                                            <p:txEl>
                                              <p:pRg st="0" end="0"/>
                                            </p:txEl>
                                          </p:spTgt>
                                        </p:tgtEl>
                                      </p:cBhvr>
                                    </p:animEffect>
                                    <p:anim calcmode="lin" valueType="num">
                                      <p:cBhvr>
                                        <p:cTn id="41"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21">
                                            <p:txEl>
                                              <p:pRg st="0" end="0"/>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50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1000"/>
                                        <p:tgtEl>
                                          <p:spTgt spid="22"/>
                                        </p:tgtEl>
                                      </p:cBhvr>
                                    </p:animEffect>
                                    <p:anim calcmode="lin" valueType="num">
                                      <p:cBhvr>
                                        <p:cTn id="46" dur="1000" fill="hold"/>
                                        <p:tgtEl>
                                          <p:spTgt spid="22"/>
                                        </p:tgtEl>
                                        <p:attrNameLst>
                                          <p:attrName>ppt_x</p:attrName>
                                        </p:attrNameLst>
                                      </p:cBhvr>
                                      <p:tavLst>
                                        <p:tav tm="0">
                                          <p:val>
                                            <p:strVal val="#ppt_x"/>
                                          </p:val>
                                        </p:tav>
                                        <p:tav tm="100000">
                                          <p:val>
                                            <p:strVal val="#ppt_x"/>
                                          </p:val>
                                        </p:tav>
                                      </p:tavLst>
                                    </p:anim>
                                    <p:anim calcmode="lin" valueType="num">
                                      <p:cBhvr>
                                        <p:cTn id="4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arn(inVertical)">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16" grpId="0"/>
      <p:bldP spid="16" grpId="1"/>
      <p:bldP spid="18" grpId="0"/>
      <p:bldP spid="18" grpId="1"/>
      <p:bldP spid="19" grpId="0"/>
      <p:bldP spid="19" grpId="1"/>
      <p:bldP spid="20"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97F4D-F280-472F-9307-25B3E6BD88B5}"/>
              </a:ext>
            </a:extLst>
          </p:cNvPr>
          <p:cNvSpPr>
            <a:spLocks noGrp="1"/>
          </p:cNvSpPr>
          <p:nvPr>
            <p:ph type="title"/>
          </p:nvPr>
        </p:nvSpPr>
        <p:spPr>
          <a:xfrm>
            <a:off x="159798" y="559678"/>
            <a:ext cx="4436108" cy="2221622"/>
          </a:xfrm>
        </p:spPr>
        <p:txBody>
          <a:bodyPr>
            <a:normAutofit/>
          </a:bodyPr>
          <a:lstStyle/>
          <a:p>
            <a:r>
              <a:rPr lang="sr-Cyrl-RS" sz="4000"/>
              <a:t>Споредни ликови</a:t>
            </a:r>
            <a:endParaRPr lang="en-US" sz="4000"/>
          </a:p>
        </p:txBody>
      </p:sp>
      <p:sp>
        <p:nvSpPr>
          <p:cNvPr id="4" name="Text Placeholder 3">
            <a:extLst>
              <a:ext uri="{FF2B5EF4-FFF2-40B4-BE49-F238E27FC236}">
                <a16:creationId xmlns:a16="http://schemas.microsoft.com/office/drawing/2014/main" xmlns="" id="{C1891695-E7DA-48AF-9EEB-86DA1F9BF74F}"/>
              </a:ext>
            </a:extLst>
          </p:cNvPr>
          <p:cNvSpPr>
            <a:spLocks noGrp="1"/>
          </p:cNvSpPr>
          <p:nvPr>
            <p:ph type="body" sz="quarter" idx="18"/>
          </p:nvPr>
        </p:nvSpPr>
        <p:spPr>
          <a:xfrm>
            <a:off x="3622088" y="2895601"/>
            <a:ext cx="982461" cy="442404"/>
          </a:xfrm>
        </p:spPr>
        <p:txBody>
          <a:bodyPr/>
          <a:lstStyle/>
          <a:p>
            <a:r>
              <a:rPr lang="sr-Cyrl-RS"/>
              <a:t>Кула</a:t>
            </a:r>
            <a:endParaRPr lang="en-US"/>
          </a:p>
        </p:txBody>
      </p:sp>
      <p:pic>
        <p:nvPicPr>
          <p:cNvPr id="6" name="Picture 5">
            <a:hlinkClick r:id="rId3" action="ppaction://hlinksldjump"/>
            <a:extLst>
              <a:ext uri="{FF2B5EF4-FFF2-40B4-BE49-F238E27FC236}">
                <a16:creationId xmlns:a16="http://schemas.microsoft.com/office/drawing/2014/main" xmlns="" id="{F3D7BE1B-1177-494B-BACE-3D61DDA775FA}"/>
              </a:ext>
            </a:extLst>
          </p:cNvPr>
          <p:cNvPicPr>
            <a:picLocks noChangeAspect="1"/>
          </p:cNvPicPr>
          <p:nvPr/>
        </p:nvPicPr>
        <p:blipFill>
          <a:blip r:embed="rId4"/>
          <a:stretch>
            <a:fillRect/>
          </a:stretch>
        </p:blipFill>
        <p:spPr>
          <a:xfrm>
            <a:off x="11876393" y="5610530"/>
            <a:ext cx="294970" cy="294970"/>
          </a:xfrm>
          <a:prstGeom prst="rect">
            <a:avLst/>
          </a:prstGeom>
        </p:spPr>
      </p:pic>
      <p:sp>
        <p:nvSpPr>
          <p:cNvPr id="3" name="TextBox 2">
            <a:extLst>
              <a:ext uri="{FF2B5EF4-FFF2-40B4-BE49-F238E27FC236}">
                <a16:creationId xmlns:a16="http://schemas.microsoft.com/office/drawing/2014/main" xmlns="" id="{659529BE-1135-4E3F-9049-8C97EFF5B37A}"/>
              </a:ext>
            </a:extLst>
          </p:cNvPr>
          <p:cNvSpPr txBox="1"/>
          <p:nvPr/>
        </p:nvSpPr>
        <p:spPr>
          <a:xfrm>
            <a:off x="5448300" y="547856"/>
            <a:ext cx="5762625" cy="1477328"/>
          </a:xfrm>
          <a:prstGeom prst="rect">
            <a:avLst/>
          </a:prstGeom>
          <a:noFill/>
        </p:spPr>
        <p:txBody>
          <a:bodyPr wrap="square" rtlCol="0">
            <a:spAutoFit/>
          </a:bodyPr>
          <a:lstStyle/>
          <a:p>
            <a:pPr algn="just"/>
            <a:r>
              <a:rPr lang="ru-RU" b="1" i="1"/>
              <a:t>Дјечак који је повриједио Лазара</a:t>
            </a:r>
            <a:r>
              <a:rPr lang="ru-RU"/>
              <a:t>: Иако је поступио према Лазару онако како није требало, то је учинио помало преплашен и збуњен, не знајући шта лини. Тако је повриједио некога без намјере и био доживљен као истински непријатељ и издајник у очима те особе.</a:t>
            </a:r>
            <a:endParaRPr lang="en-US"/>
          </a:p>
        </p:txBody>
      </p:sp>
      <p:sp>
        <p:nvSpPr>
          <p:cNvPr id="9" name="TextBox 8">
            <a:extLst>
              <a:ext uri="{FF2B5EF4-FFF2-40B4-BE49-F238E27FC236}">
                <a16:creationId xmlns:a16="http://schemas.microsoft.com/office/drawing/2014/main" xmlns="" id="{F6F59658-71A9-4901-9D82-439609C1BFF6}"/>
              </a:ext>
            </a:extLst>
          </p:cNvPr>
          <p:cNvSpPr txBox="1"/>
          <p:nvPr/>
        </p:nvSpPr>
        <p:spPr>
          <a:xfrm>
            <a:off x="5448300" y="2252186"/>
            <a:ext cx="5762625" cy="2031325"/>
          </a:xfrm>
          <a:prstGeom prst="rect">
            <a:avLst/>
          </a:prstGeom>
          <a:noFill/>
        </p:spPr>
        <p:txBody>
          <a:bodyPr wrap="square" rtlCol="0">
            <a:spAutoFit/>
          </a:bodyPr>
          <a:lstStyle/>
          <a:p>
            <a:pPr algn="just"/>
            <a:r>
              <a:rPr lang="sr-Cyrl-RS" b="1" i="1"/>
              <a:t>Дјевојчица Смиљка</a:t>
            </a:r>
            <a:r>
              <a:rPr lang="sr-Cyrl-RS"/>
              <a:t>: Сиромашна, плавокоса дјевојчица од седам - осам година, затекла се у кули пуној дјечака који су неколико година старији од ње, тражећи изгубљену козу. Неодлучна је, али храбра. Сви дјечаци је посматрају заинтересовано, а када јој приђе најстарији и најснажнији дјечак, дјелује као да уопште не мари за то шта ће јој учинити и препушта му одлуку.</a:t>
            </a:r>
            <a:endParaRPr lang="en-US"/>
          </a:p>
        </p:txBody>
      </p:sp>
      <p:sp>
        <p:nvSpPr>
          <p:cNvPr id="10" name="TextBox 9">
            <a:extLst>
              <a:ext uri="{FF2B5EF4-FFF2-40B4-BE49-F238E27FC236}">
                <a16:creationId xmlns:a16="http://schemas.microsoft.com/office/drawing/2014/main" xmlns="" id="{F38AFEF3-63C5-4A02-987E-BE592363AE2B}"/>
              </a:ext>
            </a:extLst>
          </p:cNvPr>
          <p:cNvSpPr txBox="1"/>
          <p:nvPr/>
        </p:nvSpPr>
        <p:spPr>
          <a:xfrm>
            <a:off x="5448300" y="4400550"/>
            <a:ext cx="5762626" cy="2031325"/>
          </a:xfrm>
          <a:prstGeom prst="rect">
            <a:avLst/>
          </a:prstGeom>
          <a:noFill/>
        </p:spPr>
        <p:txBody>
          <a:bodyPr wrap="square" rtlCol="0">
            <a:spAutoFit/>
          </a:bodyPr>
          <a:lstStyle/>
          <a:p>
            <a:pPr algn="just" fontAlgn="base"/>
            <a:r>
              <a:rPr lang="sr-Cyrl-RS" b="1" i="1"/>
              <a:t>Дјечак Ђорђије</a:t>
            </a:r>
            <a:r>
              <a:rPr lang="sr-Cyrl-RS"/>
              <a:t>: Као најстарији међу дјечацима, показује највеће интересовање за Смиљку. Прилази јој, ни сам не знајући шта да каже и како да поступи, али покушава да прикрије своје незнање и страх помало је посматрајући као подређену, те осталим дјечацима дјелује изузетно храбро и зрело. Пружа руку према глави дјевојчице, али тај тренутак прекида њена мајка.</a:t>
            </a:r>
          </a:p>
        </p:txBody>
      </p:sp>
      <p:sp>
        <p:nvSpPr>
          <p:cNvPr id="11" name="TextBox 10">
            <a:extLst>
              <a:ext uri="{FF2B5EF4-FFF2-40B4-BE49-F238E27FC236}">
                <a16:creationId xmlns:a16="http://schemas.microsoft.com/office/drawing/2014/main" xmlns="" id="{DB07AF99-6E1D-4985-BE07-613253109D9D}"/>
              </a:ext>
            </a:extLst>
          </p:cNvPr>
          <p:cNvSpPr txBox="1"/>
          <p:nvPr/>
        </p:nvSpPr>
        <p:spPr>
          <a:xfrm>
            <a:off x="5439657" y="1720840"/>
            <a:ext cx="5687308" cy="3416320"/>
          </a:xfrm>
          <a:prstGeom prst="rect">
            <a:avLst/>
          </a:prstGeom>
          <a:noFill/>
        </p:spPr>
        <p:txBody>
          <a:bodyPr wrap="square" rtlCol="0">
            <a:spAutoFit/>
          </a:bodyPr>
          <a:lstStyle/>
          <a:p>
            <a:pPr algn="just"/>
            <a:r>
              <a:rPr lang="ru-RU" b="1" i="1"/>
              <a:t>Лик мајке: </a:t>
            </a:r>
            <a:r>
              <a:rPr lang="ru-RU"/>
              <a:t>Описан Лазаревом и Смиљкином мајком. Обе се понашају заштитнички. Лазара мајка покушава да заштити јер проводи вријеме на мјесту за које она мисли да није сигурно за једног дјеачака те га увијек грди кад се врати кући. Смиљкина мајка је грди када је затекне у просторији пуној дјечака, глас јој подрхтава, дјевојчицу нагло повуче за руку и отме јој прут којим затим пријети дјечацима. Њен циљ је да заштити своју кћерку од дјечака који је посматрају онако како она не би хтјела. Иако су два различита лика, суштина је иста, а сличност видимо и у начину на који се обраћају својој дјеци када их грде.</a:t>
            </a:r>
            <a:endParaRPr lang="en-US"/>
          </a:p>
        </p:txBody>
      </p:sp>
      <p:sp>
        <p:nvSpPr>
          <p:cNvPr id="12" name="TextBox 11">
            <a:extLst>
              <a:ext uri="{FF2B5EF4-FFF2-40B4-BE49-F238E27FC236}">
                <a16:creationId xmlns:a16="http://schemas.microsoft.com/office/drawing/2014/main" xmlns="" id="{E6D7A134-E46B-48F3-AA6E-A2323ACC04E3}"/>
              </a:ext>
            </a:extLst>
          </p:cNvPr>
          <p:cNvSpPr txBox="1"/>
          <p:nvPr/>
        </p:nvSpPr>
        <p:spPr>
          <a:xfrm>
            <a:off x="421332" y="4110781"/>
            <a:ext cx="4352858" cy="923330"/>
          </a:xfrm>
          <a:prstGeom prst="rect">
            <a:avLst/>
          </a:prstGeom>
          <a:noFill/>
        </p:spPr>
        <p:txBody>
          <a:bodyPr wrap="none" rtlCol="0">
            <a:spAutoFit/>
          </a:bodyPr>
          <a:lstStyle/>
          <a:p>
            <a:pPr algn="r"/>
            <a:r>
              <a:rPr lang="ru-RU">
                <a:solidFill>
                  <a:schemeClr val="bg1"/>
                </a:solidFill>
              </a:rPr>
              <a:t>“Лазаре, црни сине!”</a:t>
            </a:r>
          </a:p>
          <a:p>
            <a:pPr algn="r"/>
            <a:r>
              <a:rPr lang="ru-RU">
                <a:solidFill>
                  <a:schemeClr val="bg1"/>
                </a:solidFill>
              </a:rPr>
              <a:t>“Зар се ту чувају козе, несрећо несретна!”</a:t>
            </a:r>
          </a:p>
          <a:p>
            <a:pPr algn="r"/>
            <a:endParaRPr lang="en-US">
              <a:solidFill>
                <a:schemeClr val="bg1"/>
              </a:solidFill>
            </a:endParaRPr>
          </a:p>
        </p:txBody>
      </p:sp>
      <p:sp>
        <p:nvSpPr>
          <p:cNvPr id="13" name="Rectangle 12">
            <a:extLst>
              <a:ext uri="{FF2B5EF4-FFF2-40B4-BE49-F238E27FC236}">
                <a16:creationId xmlns:a16="http://schemas.microsoft.com/office/drawing/2014/main" xmlns="" id="{E9EB45E2-AD23-4706-8B03-45510E7A9FA8}"/>
              </a:ext>
            </a:extLst>
          </p:cNvPr>
          <p:cNvSpPr/>
          <p:nvPr/>
        </p:nvSpPr>
        <p:spPr>
          <a:xfrm>
            <a:off x="-1" y="5594546"/>
            <a:ext cx="4696287" cy="1109866"/>
          </a:xfrm>
          <a:prstGeom prst="rect">
            <a:avLst/>
          </a:prstGeom>
          <a:solidFill>
            <a:srgbClr val="1D1A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B054F180-CFBA-4ABF-A5F1-5DA4C40788CA}"/>
              </a:ext>
            </a:extLst>
          </p:cNvPr>
          <p:cNvSpPr/>
          <p:nvPr/>
        </p:nvSpPr>
        <p:spPr>
          <a:xfrm>
            <a:off x="0" y="5795788"/>
            <a:ext cx="44832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4333455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125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125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xit" presetSubtype="10" fill="hold" grpId="1" nodeType="clickEffect">
                                  <p:stCondLst>
                                    <p:cond delay="0"/>
                                  </p:stCondLst>
                                  <p:childTnLst>
                                    <p:animEffect transition="out" filter="randombar(horizontal)">
                                      <p:cBhvr>
                                        <p:cTn id="17" dur="1000"/>
                                        <p:tgtEl>
                                          <p:spTgt spid="3"/>
                                        </p:tgtEl>
                                      </p:cBhvr>
                                    </p:animEffect>
                                    <p:set>
                                      <p:cBhvr>
                                        <p:cTn id="18" dur="1" fill="hold">
                                          <p:stCondLst>
                                            <p:cond delay="999"/>
                                          </p:stCondLst>
                                        </p:cTn>
                                        <p:tgtEl>
                                          <p:spTgt spid="3"/>
                                        </p:tgtEl>
                                        <p:attrNameLst>
                                          <p:attrName>style.visibility</p:attrName>
                                        </p:attrNameLst>
                                      </p:cBhvr>
                                      <p:to>
                                        <p:strVal val="hidden"/>
                                      </p:to>
                                    </p:set>
                                  </p:childTnLst>
                                </p:cTn>
                              </p:par>
                              <p:par>
                                <p:cTn id="19" presetID="14" presetClass="exit" presetSubtype="10" fill="hold" grpId="1" nodeType="withEffect">
                                  <p:stCondLst>
                                    <p:cond delay="0"/>
                                  </p:stCondLst>
                                  <p:childTnLst>
                                    <p:animEffect transition="out" filter="randombar(horizontal)">
                                      <p:cBhvr>
                                        <p:cTn id="20" dur="1000"/>
                                        <p:tgtEl>
                                          <p:spTgt spid="9"/>
                                        </p:tgtEl>
                                      </p:cBhvr>
                                    </p:animEffect>
                                    <p:set>
                                      <p:cBhvr>
                                        <p:cTn id="21" dur="1" fill="hold">
                                          <p:stCondLst>
                                            <p:cond delay="999"/>
                                          </p:stCondLst>
                                        </p:cTn>
                                        <p:tgtEl>
                                          <p:spTgt spid="9"/>
                                        </p:tgtEl>
                                        <p:attrNameLst>
                                          <p:attrName>style.visibility</p:attrName>
                                        </p:attrNameLst>
                                      </p:cBhvr>
                                      <p:to>
                                        <p:strVal val="hidden"/>
                                      </p:to>
                                    </p:set>
                                  </p:childTnLst>
                                </p:cTn>
                              </p:par>
                              <p:par>
                                <p:cTn id="22" presetID="14" presetClass="exit" presetSubtype="10" fill="hold" grpId="1" nodeType="withEffect">
                                  <p:stCondLst>
                                    <p:cond delay="0"/>
                                  </p:stCondLst>
                                  <p:childTnLst>
                                    <p:animEffect transition="out" filter="randombar(horizontal)">
                                      <p:cBhvr>
                                        <p:cTn id="23" dur="1000"/>
                                        <p:tgtEl>
                                          <p:spTgt spid="10"/>
                                        </p:tgtEl>
                                      </p:cBhvr>
                                    </p:animEffect>
                                    <p:set>
                                      <p:cBhvr>
                                        <p:cTn id="24" dur="1" fill="hold">
                                          <p:stCondLst>
                                            <p:cond delay="999"/>
                                          </p:stCondLst>
                                        </p:cTn>
                                        <p:tgtEl>
                                          <p:spTgt spid="10"/>
                                        </p:tgtEl>
                                        <p:attrNameLst>
                                          <p:attrName>style.visibility</p:attrName>
                                        </p:attrNameLst>
                                      </p:cBhvr>
                                      <p:to>
                                        <p:strVal val="hidden"/>
                                      </p:to>
                                    </p:set>
                                  </p:childTnLst>
                                </p:cTn>
                              </p:par>
                              <p:par>
                                <p:cTn id="25" presetID="14" presetClass="entr" presetSubtype="10" fill="hold" nodeType="withEffect">
                                  <p:stCondLst>
                                    <p:cond delay="75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randombar(horizontal)">
                                      <p:cBhvr>
                                        <p:cTn id="27" dur="125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barn(inVertical)">
                                      <p:cBhvr>
                                        <p:cTn id="32" dur="1250"/>
                                        <p:tgtEl>
                                          <p:spTgt spid="12">
                                            <p:txEl>
                                              <p:pRg st="0" end="0"/>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animEffect transition="in" filter="barn(inVertical)">
                                      <p:cBhvr>
                                        <p:cTn id="35" dur="125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p:bldP spid="9" grpId="1"/>
      <p:bldP spid="10" grpId="0"/>
      <p:bldP spid="1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679374-8EAE-4873-9BB6-F6C630302DA2}"/>
              </a:ext>
            </a:extLst>
          </p:cNvPr>
          <p:cNvSpPr>
            <a:spLocks noGrp="1"/>
          </p:cNvSpPr>
          <p:nvPr>
            <p:ph type="ctrTitle"/>
          </p:nvPr>
        </p:nvSpPr>
        <p:spPr>
          <a:xfrm>
            <a:off x="5747656" y="1264197"/>
            <a:ext cx="5950701" cy="4268965"/>
          </a:xfrm>
        </p:spPr>
        <p:txBody>
          <a:bodyPr>
            <a:normAutofit/>
          </a:bodyPr>
          <a:lstStyle/>
          <a:p>
            <a:r>
              <a:rPr lang="sr-Cyrl-RS" sz="2800" b="1">
                <a:latin typeface="Century Gothic"/>
              </a:rPr>
              <a:t>Хвала на пажњи.</a:t>
            </a:r>
            <a:endParaRPr lang="en-US" sz="2800" b="1" dirty="0" err="1">
              <a:latin typeface="Century Gothic"/>
            </a:endParaRPr>
          </a:p>
        </p:txBody>
      </p:sp>
      <p:sp>
        <p:nvSpPr>
          <p:cNvPr id="9" name="Rectangle 8">
            <a:extLst>
              <a:ext uri="{FF2B5EF4-FFF2-40B4-BE49-F238E27FC236}">
                <a16:creationId xmlns:a16="http://schemas.microsoft.com/office/drawing/2014/main" xmlns="" id="{53A376DF-F188-41EA-B428-4DB2F94747DF}"/>
              </a:ext>
            </a:extLst>
          </p:cNvPr>
          <p:cNvSpPr/>
          <p:nvPr/>
        </p:nvSpPr>
        <p:spPr>
          <a:xfrm>
            <a:off x="10851472" y="0"/>
            <a:ext cx="1340528" cy="1264197"/>
          </a:xfrm>
          <a:prstGeom prst="rect">
            <a:avLst/>
          </a:prstGeom>
          <a:solidFill>
            <a:srgbClr val="1613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8FEB99B-4CB4-49FA-A0BF-A4A30E1BF175}"/>
              </a:ext>
            </a:extLst>
          </p:cNvPr>
          <p:cNvSpPr/>
          <p:nvPr/>
        </p:nvSpPr>
        <p:spPr>
          <a:xfrm>
            <a:off x="10851472" y="5194916"/>
            <a:ext cx="1340528" cy="1264197"/>
          </a:xfrm>
          <a:prstGeom prst="rect">
            <a:avLst/>
          </a:prstGeom>
          <a:solidFill>
            <a:srgbClr val="1613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D1F0BE3D-6A76-4AE1-A7C9-E4D2F42CB37F}"/>
              </a:ext>
            </a:extLst>
          </p:cNvPr>
          <p:cNvSpPr/>
          <p:nvPr/>
        </p:nvSpPr>
        <p:spPr>
          <a:xfrm>
            <a:off x="0" y="6195283"/>
            <a:ext cx="4633806"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4816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D1F34B-93F5-46C0-9BEC-B1A8D55008B4}"/>
              </a:ext>
            </a:extLst>
          </p:cNvPr>
          <p:cNvSpPr>
            <a:spLocks noGrp="1"/>
          </p:cNvSpPr>
          <p:nvPr>
            <p:ph type="title"/>
          </p:nvPr>
        </p:nvSpPr>
        <p:spPr>
          <a:xfrm>
            <a:off x="646043" y="559678"/>
            <a:ext cx="3949863" cy="2221622"/>
          </a:xfrm>
        </p:spPr>
        <p:txBody>
          <a:bodyPr/>
          <a:lstStyle/>
          <a:p>
            <a:r>
              <a:rPr lang="sr-Cyrl-RS"/>
              <a:t>Иво Андрић</a:t>
            </a:r>
            <a:endParaRPr lang="en-US"/>
          </a:p>
        </p:txBody>
      </p:sp>
      <p:sp>
        <p:nvSpPr>
          <p:cNvPr id="3" name="Text Placeholder 2">
            <a:extLst>
              <a:ext uri="{FF2B5EF4-FFF2-40B4-BE49-F238E27FC236}">
                <a16:creationId xmlns:a16="http://schemas.microsoft.com/office/drawing/2014/main" xmlns="" id="{381FDC16-3D69-48AD-B08B-ED28A10640C1}"/>
              </a:ext>
            </a:extLst>
          </p:cNvPr>
          <p:cNvSpPr>
            <a:spLocks noGrp="1"/>
          </p:cNvSpPr>
          <p:nvPr>
            <p:ph type="body" sz="quarter" idx="18"/>
          </p:nvPr>
        </p:nvSpPr>
        <p:spPr>
          <a:xfrm>
            <a:off x="165100" y="2895600"/>
            <a:ext cx="4674262" cy="2855913"/>
          </a:xfrm>
        </p:spPr>
        <p:txBody>
          <a:bodyPr>
            <a:normAutofit/>
          </a:bodyPr>
          <a:lstStyle/>
          <a:p>
            <a:r>
              <a:rPr lang="ru-RU" dirty="0">
                <a:solidFill>
                  <a:schemeClr val="tx1"/>
                </a:solidFill>
              </a:rPr>
              <a:t>9. октобар 1892 —13. март </a:t>
            </a:r>
            <a:r>
              <a:rPr lang="ru-RU" dirty="0" smtClean="0">
                <a:solidFill>
                  <a:schemeClr val="tx1"/>
                </a:solidFill>
              </a:rPr>
              <a:t>1975.</a:t>
            </a:r>
            <a:r>
              <a:rPr lang="sr-Cyrl-RS" dirty="0" smtClean="0">
                <a:solidFill>
                  <a:schemeClr val="tx1"/>
                </a:solidFill>
              </a:rPr>
              <a:t>године,</a:t>
            </a:r>
            <a:endParaRPr lang="ru-RU" dirty="0">
              <a:solidFill>
                <a:schemeClr val="tx1"/>
              </a:solidFill>
            </a:endParaRPr>
          </a:p>
          <a:p>
            <a:r>
              <a:rPr lang="ru-RU" dirty="0">
                <a:solidFill>
                  <a:schemeClr val="tx1"/>
                </a:solidFill>
              </a:rPr>
              <a:t>српски и југословенски књижевник</a:t>
            </a:r>
          </a:p>
          <a:p>
            <a:r>
              <a:rPr lang="ru-RU" dirty="0">
                <a:solidFill>
                  <a:schemeClr val="tx1"/>
                </a:solidFill>
              </a:rPr>
              <a:t>дипломата Краљевине Југославије</a:t>
            </a:r>
          </a:p>
          <a:p>
            <a:r>
              <a:rPr lang="sr-Cyrl-RS" dirty="0">
                <a:solidFill>
                  <a:schemeClr val="tx1"/>
                </a:solidFill>
              </a:rPr>
              <a:t>добитник Нобелове </a:t>
            </a:r>
            <a:r>
              <a:rPr lang="sr-Cyrl-RS" dirty="0" smtClean="0">
                <a:solidFill>
                  <a:schemeClr val="tx1"/>
                </a:solidFill>
              </a:rPr>
              <a:t>награде.</a:t>
            </a:r>
            <a:endParaRPr lang="en-US" dirty="0">
              <a:solidFill>
                <a:schemeClr val="tx1"/>
              </a:solidFill>
            </a:endParaRPr>
          </a:p>
        </p:txBody>
      </p:sp>
      <p:sp>
        <p:nvSpPr>
          <p:cNvPr id="5" name="Text Placeholder 4">
            <a:extLst>
              <a:ext uri="{FF2B5EF4-FFF2-40B4-BE49-F238E27FC236}">
                <a16:creationId xmlns:a16="http://schemas.microsoft.com/office/drawing/2014/main" xmlns="" id="{898F5FE2-B28A-4CCD-9910-126A9581F28F}"/>
              </a:ext>
            </a:extLst>
          </p:cNvPr>
          <p:cNvSpPr>
            <a:spLocks noGrp="1"/>
          </p:cNvSpPr>
          <p:nvPr>
            <p:ph type="body" sz="quarter" idx="13"/>
          </p:nvPr>
        </p:nvSpPr>
        <p:spPr>
          <a:xfrm>
            <a:off x="5325587" y="2040453"/>
            <a:ext cx="1944000" cy="2681843"/>
          </a:xfrm>
        </p:spPr>
        <p:txBody>
          <a:bodyPr lIns="72000" rIns="72000">
            <a:normAutofit/>
          </a:bodyPr>
          <a:lstStyle/>
          <a:p>
            <a:r>
              <a:rPr lang="sr-Cyrl-RS" dirty="0"/>
              <a:t>„</a:t>
            </a:r>
            <a:r>
              <a:rPr lang="sr-Cyrl-RS" dirty="0" err="1"/>
              <a:t>Аникина</a:t>
            </a:r>
            <a:r>
              <a:rPr lang="sr-Cyrl-RS" dirty="0"/>
              <a:t> </a:t>
            </a:r>
            <a:r>
              <a:rPr lang="sr-Cyrl-RS" dirty="0" smtClean="0"/>
              <a:t>времена</a:t>
            </a:r>
            <a:r>
              <a:rPr lang="sr-Cyrl-RS" dirty="0"/>
              <a:t>“</a:t>
            </a:r>
          </a:p>
          <a:p>
            <a:r>
              <a:rPr lang="sr-Cyrl-RS" dirty="0"/>
              <a:t>Ниједно зло није </a:t>
            </a:r>
            <a:r>
              <a:rPr lang="sr-Cyrl-RS" dirty="0" err="1"/>
              <a:t>вјечно</a:t>
            </a:r>
            <a:r>
              <a:rPr lang="sr-Cyrl-RS" dirty="0"/>
              <a:t>.</a:t>
            </a:r>
          </a:p>
          <a:p>
            <a:endParaRPr lang="sr-Cyrl-RS" dirty="0">
              <a:hlinkClick r:id="rId2" action="ppaction://hlinksldjump"/>
            </a:endParaRPr>
          </a:p>
          <a:p>
            <a:endParaRPr lang="en-US" dirty="0"/>
          </a:p>
        </p:txBody>
      </p:sp>
      <p:sp>
        <p:nvSpPr>
          <p:cNvPr id="6" name="Text Placeholder 5">
            <a:extLst>
              <a:ext uri="{FF2B5EF4-FFF2-40B4-BE49-F238E27FC236}">
                <a16:creationId xmlns:a16="http://schemas.microsoft.com/office/drawing/2014/main" xmlns="" id="{AC4A7A4E-C192-4A89-A661-72D76FF2F230}"/>
              </a:ext>
            </a:extLst>
          </p:cNvPr>
          <p:cNvSpPr>
            <a:spLocks noGrp="1"/>
          </p:cNvSpPr>
          <p:nvPr>
            <p:ph type="body" sz="quarter" idx="14"/>
          </p:nvPr>
        </p:nvSpPr>
        <p:spPr>
          <a:xfrm>
            <a:off x="7540507" y="2040453"/>
            <a:ext cx="1944000" cy="2681842"/>
          </a:xfrm>
        </p:spPr>
        <p:txBody>
          <a:bodyPr lIns="72000" rIns="72000">
            <a:normAutofit/>
          </a:bodyPr>
          <a:lstStyle/>
          <a:p>
            <a:r>
              <a:rPr lang="ru-RU"/>
              <a:t>„Мост на Жепи“</a:t>
            </a:r>
          </a:p>
          <a:p>
            <a:r>
              <a:rPr lang="ru-RU"/>
              <a:t>Ваља родити везира.</a:t>
            </a:r>
            <a:endParaRPr lang="en-US"/>
          </a:p>
        </p:txBody>
      </p:sp>
      <p:sp>
        <p:nvSpPr>
          <p:cNvPr id="13" name="Rectangle 12">
            <a:extLst>
              <a:ext uri="{FF2B5EF4-FFF2-40B4-BE49-F238E27FC236}">
                <a16:creationId xmlns:a16="http://schemas.microsoft.com/office/drawing/2014/main" xmlns="" id="{655D4329-A7B9-4163-8424-59A48AC36EC6}"/>
              </a:ext>
            </a:extLst>
          </p:cNvPr>
          <p:cNvSpPr/>
          <p:nvPr/>
        </p:nvSpPr>
        <p:spPr>
          <a:xfrm>
            <a:off x="11159810" y="5238750"/>
            <a:ext cx="1032190" cy="1304925"/>
          </a:xfrm>
          <a:prstGeom prst="rect">
            <a:avLst/>
          </a:prstGeom>
          <a:solidFill>
            <a:srgbClr val="B8B8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xmlns="" id="{8A15101F-305C-4D10-81F7-B4EF7CC4DE18}"/>
              </a:ext>
            </a:extLst>
          </p:cNvPr>
          <p:cNvPicPr>
            <a:picLocks noChangeAspect="1"/>
          </p:cNvPicPr>
          <p:nvPr/>
        </p:nvPicPr>
        <p:blipFill>
          <a:blip r:embed="rId3"/>
          <a:stretch>
            <a:fillRect/>
          </a:stretch>
        </p:blipFill>
        <p:spPr>
          <a:xfrm>
            <a:off x="11159810" y="474345"/>
            <a:ext cx="485657" cy="485657"/>
          </a:xfrm>
          <a:prstGeom prst="rect">
            <a:avLst/>
          </a:prstGeom>
        </p:spPr>
      </p:pic>
      <p:sp>
        <p:nvSpPr>
          <p:cNvPr id="26" name="TextBox 25">
            <a:extLst>
              <a:ext uri="{FF2B5EF4-FFF2-40B4-BE49-F238E27FC236}">
                <a16:creationId xmlns:a16="http://schemas.microsoft.com/office/drawing/2014/main" xmlns="" id="{DA75F518-019A-4123-AF44-02D787B127A4}"/>
              </a:ext>
            </a:extLst>
          </p:cNvPr>
          <p:cNvSpPr txBox="1"/>
          <p:nvPr/>
        </p:nvSpPr>
        <p:spPr>
          <a:xfrm>
            <a:off x="9294601" y="590670"/>
            <a:ext cx="1784143" cy="369332"/>
          </a:xfrm>
          <a:prstGeom prst="rect">
            <a:avLst/>
          </a:prstGeom>
          <a:noFill/>
        </p:spPr>
        <p:txBody>
          <a:bodyPr wrap="none" rtlCol="0">
            <a:spAutoFit/>
          </a:bodyPr>
          <a:lstStyle/>
          <a:p>
            <a:r>
              <a:rPr lang="sr-Cyrl-RS" b="1">
                <a:solidFill>
                  <a:schemeClr val="bg1"/>
                </a:solidFill>
              </a:rPr>
              <a:t>Почетна страна</a:t>
            </a:r>
            <a:endParaRPr lang="en-US" b="1">
              <a:solidFill>
                <a:schemeClr val="bg1"/>
              </a:solidFill>
            </a:endParaRPr>
          </a:p>
        </p:txBody>
      </p:sp>
      <p:sp>
        <p:nvSpPr>
          <p:cNvPr id="27" name="Content Placeholder 3">
            <a:extLst>
              <a:ext uri="{FF2B5EF4-FFF2-40B4-BE49-F238E27FC236}">
                <a16:creationId xmlns:a16="http://schemas.microsoft.com/office/drawing/2014/main" xmlns="" id="{0D43927B-E549-4871-B230-34F3B793C593}"/>
              </a:ext>
            </a:extLst>
          </p:cNvPr>
          <p:cNvSpPr txBox="1">
            <a:spLocks/>
          </p:cNvSpPr>
          <p:nvPr/>
        </p:nvSpPr>
        <p:spPr>
          <a:xfrm>
            <a:off x="9755428" y="2088078"/>
            <a:ext cx="1944000" cy="2681842"/>
          </a:xfrm>
          <a:prstGeom prst="rect">
            <a:avLst/>
          </a:prstGeom>
          <a:solidFill>
            <a:schemeClr val="bg1"/>
          </a:solidFill>
        </p:spPr>
        <p:txBody>
          <a:bodyPr vert="horz" lIns="72000" tIns="1332000" rIns="72000" bIns="0" rtlCol="0">
            <a:normAutofit/>
          </a:bodyPr>
          <a:lstStyle>
            <a:lvl1pPr marL="0" indent="0" algn="ctr" defTabSz="914400" rtl="0" eaLnBrk="1" latinLnBrk="0" hangingPunct="1">
              <a:lnSpc>
                <a:spcPct val="112000"/>
              </a:lnSpc>
              <a:spcBef>
                <a:spcPts val="900"/>
              </a:spcBef>
              <a:buFont typeface="Arial" panose="020B0604020202020204" pitchFamily="34" charset="0"/>
              <a:buNone/>
              <a:defRPr sz="16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a:lstStyle>
          <a:p>
            <a:r>
              <a:rPr lang="ru-RU" dirty="0"/>
              <a:t>„Кула“</a:t>
            </a:r>
          </a:p>
          <a:p>
            <a:r>
              <a:rPr lang="ru-RU" dirty="0"/>
              <a:t>По </a:t>
            </a:r>
            <a:r>
              <a:rPr lang="ru-RU" dirty="0" smtClean="0"/>
              <a:t>детињству </a:t>
            </a:r>
            <a:r>
              <a:rPr lang="ru-RU" dirty="0"/>
              <a:t>се </a:t>
            </a:r>
            <a:r>
              <a:rPr lang="ru-RU" dirty="0" smtClean="0"/>
              <a:t>човек </a:t>
            </a:r>
            <a:r>
              <a:rPr lang="ru-RU" dirty="0"/>
              <a:t>познаје.</a:t>
            </a:r>
            <a:endParaRPr lang="sr-Cyrl-RS" dirty="0">
              <a:hlinkClick r:id="rId4" action="ppaction://hlinksldjump"/>
            </a:endParaRPr>
          </a:p>
        </p:txBody>
      </p:sp>
      <p:pic>
        <p:nvPicPr>
          <p:cNvPr id="17" name="Picture Placeholder 16">
            <a:hlinkClick r:id="rId4" action="ppaction://hlinksldjump"/>
            <a:extLst>
              <a:ext uri="{FF2B5EF4-FFF2-40B4-BE49-F238E27FC236}">
                <a16:creationId xmlns:a16="http://schemas.microsoft.com/office/drawing/2014/main" xmlns="" id="{AE7453D0-D40E-4463-83A5-ADE525B32ADC}"/>
              </a:ext>
            </a:extLst>
          </p:cNvPr>
          <p:cNvPicPr>
            <a:picLocks noGrp="1" noChangeAspect="1"/>
          </p:cNvPicPr>
          <p:nvPr>
            <p:ph type="pic" sz="quarter" idx="22"/>
          </p:nvPr>
        </p:nvPicPr>
        <p:blipFill>
          <a:blip r:embed="rId5"/>
          <a:srcRect/>
          <a:stretch/>
        </p:blipFill>
        <p:spPr>
          <a:xfrm>
            <a:off x="5811812" y="2295525"/>
            <a:ext cx="971550" cy="971550"/>
          </a:xfrm>
        </p:spPr>
      </p:pic>
      <p:pic>
        <p:nvPicPr>
          <p:cNvPr id="19" name="Picture Placeholder 18">
            <a:hlinkClick r:id="rId6" action="ppaction://hlinksldjump"/>
            <a:extLst>
              <a:ext uri="{FF2B5EF4-FFF2-40B4-BE49-F238E27FC236}">
                <a16:creationId xmlns:a16="http://schemas.microsoft.com/office/drawing/2014/main" xmlns="" id="{4B9CA223-D3A1-4970-848A-26CEBD622878}"/>
              </a:ext>
            </a:extLst>
          </p:cNvPr>
          <p:cNvPicPr>
            <a:picLocks noGrp="1" noChangeAspect="1"/>
          </p:cNvPicPr>
          <p:nvPr>
            <p:ph type="pic" sz="quarter" idx="23"/>
          </p:nvPr>
        </p:nvPicPr>
        <p:blipFill>
          <a:blip r:embed="rId7"/>
          <a:srcRect/>
          <a:stretch/>
        </p:blipFill>
        <p:spPr>
          <a:xfrm>
            <a:off x="8026732" y="2295525"/>
            <a:ext cx="971550" cy="971550"/>
          </a:xfrm>
        </p:spPr>
      </p:pic>
      <p:pic>
        <p:nvPicPr>
          <p:cNvPr id="21" name="Picture Placeholder 20">
            <a:hlinkClick r:id="rId8" action="ppaction://hlinksldjump"/>
            <a:extLst>
              <a:ext uri="{FF2B5EF4-FFF2-40B4-BE49-F238E27FC236}">
                <a16:creationId xmlns:a16="http://schemas.microsoft.com/office/drawing/2014/main" xmlns="" id="{2309EE82-F242-4D96-98E6-A564E5488BCF}"/>
              </a:ext>
            </a:extLst>
          </p:cNvPr>
          <p:cNvPicPr>
            <a:picLocks noGrp="1" noChangeAspect="1"/>
          </p:cNvPicPr>
          <p:nvPr>
            <p:ph type="pic" sz="quarter" idx="24"/>
          </p:nvPr>
        </p:nvPicPr>
        <p:blipFill>
          <a:blip r:embed="rId9"/>
          <a:srcRect/>
          <a:stretch/>
        </p:blipFill>
        <p:spPr>
          <a:xfrm>
            <a:off x="10240859" y="2295525"/>
            <a:ext cx="973137" cy="973137"/>
          </a:xfrm>
        </p:spPr>
      </p:pic>
    </p:spTree>
    <p:extLst>
      <p:ext uri="{BB962C8B-B14F-4D97-AF65-F5344CB8AC3E}">
        <p14:creationId xmlns:p14="http://schemas.microsoft.com/office/powerpoint/2010/main" val="170747472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F35BFF-A889-4B62-BCD4-168715A631DF}"/>
              </a:ext>
            </a:extLst>
          </p:cNvPr>
          <p:cNvSpPr>
            <a:spLocks noGrp="1"/>
          </p:cNvSpPr>
          <p:nvPr>
            <p:ph type="title"/>
          </p:nvPr>
        </p:nvSpPr>
        <p:spPr>
          <a:xfrm>
            <a:off x="159026" y="559678"/>
            <a:ext cx="4436880" cy="2221622"/>
          </a:xfrm>
        </p:spPr>
        <p:txBody>
          <a:bodyPr>
            <a:normAutofit/>
          </a:bodyPr>
          <a:lstStyle/>
          <a:p>
            <a:r>
              <a:rPr lang="sr-Cyrl-RS" sz="3600" dirty="0" err="1"/>
              <a:t>Аникина</a:t>
            </a:r>
            <a:r>
              <a:rPr lang="sr-Cyrl-RS" sz="3600" dirty="0"/>
              <a:t> </a:t>
            </a:r>
            <a:r>
              <a:rPr lang="sr-Cyrl-RS" sz="3600" dirty="0" smtClean="0"/>
              <a:t>времена</a:t>
            </a:r>
            <a:endParaRPr lang="en-US" sz="3600" dirty="0"/>
          </a:p>
        </p:txBody>
      </p:sp>
      <p:sp>
        <p:nvSpPr>
          <p:cNvPr id="19" name="Content Placeholder 18">
            <a:extLst>
              <a:ext uri="{FF2B5EF4-FFF2-40B4-BE49-F238E27FC236}">
                <a16:creationId xmlns:a16="http://schemas.microsoft.com/office/drawing/2014/main" xmlns="" id="{C8822230-E7F6-4AEC-86F1-6874B8C03BA4}"/>
              </a:ext>
            </a:extLst>
          </p:cNvPr>
          <p:cNvSpPr>
            <a:spLocks noGrp="1"/>
          </p:cNvSpPr>
          <p:nvPr>
            <p:ph idx="1"/>
          </p:nvPr>
        </p:nvSpPr>
        <p:spPr>
          <a:xfrm>
            <a:off x="5162550" y="2019301"/>
            <a:ext cx="1944000" cy="1821180"/>
          </a:xfrm>
        </p:spPr>
        <p:txBody>
          <a:bodyPr/>
          <a:lstStyle/>
          <a:p>
            <a:r>
              <a:rPr lang="sr-Cyrl-RS"/>
              <a:t>Аника</a:t>
            </a:r>
          </a:p>
          <a:p>
            <a:endParaRPr lang="en-US"/>
          </a:p>
        </p:txBody>
      </p:sp>
      <p:sp>
        <p:nvSpPr>
          <p:cNvPr id="20" name="Text Placeholder 19">
            <a:extLst>
              <a:ext uri="{FF2B5EF4-FFF2-40B4-BE49-F238E27FC236}">
                <a16:creationId xmlns:a16="http://schemas.microsoft.com/office/drawing/2014/main" xmlns="" id="{72DB73E6-C510-4010-99CD-13C274B57E5B}"/>
              </a:ext>
            </a:extLst>
          </p:cNvPr>
          <p:cNvSpPr>
            <a:spLocks noGrp="1"/>
          </p:cNvSpPr>
          <p:nvPr>
            <p:ph type="body" sz="quarter" idx="13"/>
          </p:nvPr>
        </p:nvSpPr>
        <p:spPr>
          <a:xfrm>
            <a:off x="7295806" y="2019300"/>
            <a:ext cx="1943100" cy="1821180"/>
          </a:xfrm>
        </p:spPr>
        <p:txBody>
          <a:bodyPr/>
          <a:lstStyle/>
          <a:p>
            <a:r>
              <a:rPr lang="sr-Cyrl-RS"/>
              <a:t>Вујадин</a:t>
            </a:r>
            <a:endParaRPr lang="en-US"/>
          </a:p>
        </p:txBody>
      </p:sp>
      <p:sp>
        <p:nvSpPr>
          <p:cNvPr id="21" name="Text Placeholder 20">
            <a:extLst>
              <a:ext uri="{FF2B5EF4-FFF2-40B4-BE49-F238E27FC236}">
                <a16:creationId xmlns:a16="http://schemas.microsoft.com/office/drawing/2014/main" xmlns="" id="{F544916F-9E82-4943-9F03-05F7811ACC2E}"/>
              </a:ext>
            </a:extLst>
          </p:cNvPr>
          <p:cNvSpPr>
            <a:spLocks noGrp="1"/>
          </p:cNvSpPr>
          <p:nvPr>
            <p:ph type="body" sz="quarter" idx="14"/>
          </p:nvPr>
        </p:nvSpPr>
        <p:spPr>
          <a:xfrm>
            <a:off x="9428163" y="2019300"/>
            <a:ext cx="1943100" cy="1821180"/>
          </a:xfrm>
        </p:spPr>
        <p:txBody>
          <a:bodyPr/>
          <a:lstStyle/>
          <a:p>
            <a:r>
              <a:rPr lang="sr-Cyrl-RS"/>
              <a:t>Михаило</a:t>
            </a:r>
          </a:p>
        </p:txBody>
      </p:sp>
      <p:sp>
        <p:nvSpPr>
          <p:cNvPr id="22" name="Text Placeholder 21">
            <a:extLst>
              <a:ext uri="{FF2B5EF4-FFF2-40B4-BE49-F238E27FC236}">
                <a16:creationId xmlns:a16="http://schemas.microsoft.com/office/drawing/2014/main" xmlns="" id="{ADB68C1C-48A6-4CB6-AEB1-1B5B9EB9AA30}"/>
              </a:ext>
            </a:extLst>
          </p:cNvPr>
          <p:cNvSpPr>
            <a:spLocks noGrp="1"/>
          </p:cNvSpPr>
          <p:nvPr>
            <p:ph type="body" sz="quarter" idx="15"/>
          </p:nvPr>
        </p:nvSpPr>
        <p:spPr/>
        <p:txBody>
          <a:bodyPr/>
          <a:lstStyle/>
          <a:p>
            <a:endParaRPr lang="sr-Cyrl-RS"/>
          </a:p>
          <a:p>
            <a:endParaRPr lang="sr-Cyrl-RS"/>
          </a:p>
        </p:txBody>
      </p:sp>
      <p:sp>
        <p:nvSpPr>
          <p:cNvPr id="23" name="Text Placeholder 22">
            <a:extLst>
              <a:ext uri="{FF2B5EF4-FFF2-40B4-BE49-F238E27FC236}">
                <a16:creationId xmlns:a16="http://schemas.microsoft.com/office/drawing/2014/main" xmlns="" id="{3C345EEF-8EE2-4AFF-A515-F49E6FA7CAD4}"/>
              </a:ext>
            </a:extLst>
          </p:cNvPr>
          <p:cNvSpPr>
            <a:spLocks noGrp="1"/>
          </p:cNvSpPr>
          <p:nvPr>
            <p:ph type="body" sz="quarter" idx="16"/>
          </p:nvPr>
        </p:nvSpPr>
        <p:spPr/>
        <p:txBody>
          <a:bodyPr/>
          <a:lstStyle/>
          <a:p>
            <a:r>
              <a:rPr lang="en-US"/>
              <a:t>2</a:t>
            </a:r>
          </a:p>
        </p:txBody>
      </p:sp>
      <p:sp>
        <p:nvSpPr>
          <p:cNvPr id="24" name="Text Placeholder 23">
            <a:extLst>
              <a:ext uri="{FF2B5EF4-FFF2-40B4-BE49-F238E27FC236}">
                <a16:creationId xmlns:a16="http://schemas.microsoft.com/office/drawing/2014/main" xmlns="" id="{C3C9C68B-77C0-41C6-AE3E-6C1B595CDE75}"/>
              </a:ext>
            </a:extLst>
          </p:cNvPr>
          <p:cNvSpPr>
            <a:spLocks noGrp="1"/>
          </p:cNvSpPr>
          <p:nvPr>
            <p:ph type="body" sz="quarter" idx="17"/>
          </p:nvPr>
        </p:nvSpPr>
        <p:spPr/>
        <p:txBody>
          <a:bodyPr/>
          <a:lstStyle/>
          <a:p>
            <a:r>
              <a:rPr lang="en-US"/>
              <a:t>3</a:t>
            </a:r>
          </a:p>
        </p:txBody>
      </p:sp>
      <p:pic>
        <p:nvPicPr>
          <p:cNvPr id="28" name="Picture Placeholder 16">
            <a:hlinkClick r:id="rId2" action="ppaction://hlinksldjump"/>
            <a:extLst>
              <a:ext uri="{FF2B5EF4-FFF2-40B4-BE49-F238E27FC236}">
                <a16:creationId xmlns:a16="http://schemas.microsoft.com/office/drawing/2014/main" xmlns="" id="{A7CDAAA3-744A-4F40-A44A-F36E3002D184}"/>
              </a:ext>
            </a:extLst>
          </p:cNvPr>
          <p:cNvPicPr>
            <a:picLocks noChangeAspect="1"/>
          </p:cNvPicPr>
          <p:nvPr/>
        </p:nvPicPr>
        <p:blipFill>
          <a:blip r:embed="rId3"/>
          <a:srcRect/>
          <a:stretch/>
        </p:blipFill>
        <p:spPr>
          <a:xfrm>
            <a:off x="5648775" y="2252325"/>
            <a:ext cx="971550" cy="971550"/>
          </a:xfrm>
          <a:prstGeom prst="ellipse">
            <a:avLst/>
          </a:prstGeom>
          <a:solidFill>
            <a:schemeClr val="bg1">
              <a:lumMod val="95000"/>
            </a:schemeClr>
          </a:solidFill>
        </p:spPr>
      </p:pic>
      <p:pic>
        <p:nvPicPr>
          <p:cNvPr id="29" name="Picture Placeholder 16">
            <a:hlinkClick r:id="rId4" action="ppaction://hlinksldjump"/>
            <a:extLst>
              <a:ext uri="{FF2B5EF4-FFF2-40B4-BE49-F238E27FC236}">
                <a16:creationId xmlns:a16="http://schemas.microsoft.com/office/drawing/2014/main" xmlns="" id="{E6E001FD-7360-46C6-A4F4-0BA0C8220A41}"/>
              </a:ext>
            </a:extLst>
          </p:cNvPr>
          <p:cNvPicPr>
            <a:picLocks noChangeAspect="1"/>
          </p:cNvPicPr>
          <p:nvPr/>
        </p:nvPicPr>
        <p:blipFill>
          <a:blip r:embed="rId5"/>
          <a:srcRect/>
          <a:stretch/>
        </p:blipFill>
        <p:spPr>
          <a:xfrm>
            <a:off x="9913938" y="2252325"/>
            <a:ext cx="971550" cy="971550"/>
          </a:xfrm>
          <a:prstGeom prst="ellipse">
            <a:avLst/>
          </a:prstGeom>
          <a:solidFill>
            <a:schemeClr val="bg1">
              <a:lumMod val="95000"/>
            </a:schemeClr>
          </a:solidFill>
        </p:spPr>
      </p:pic>
      <p:pic>
        <p:nvPicPr>
          <p:cNvPr id="30" name="Picture Placeholder 16">
            <a:hlinkClick r:id="rId6" action="ppaction://hlinksldjump"/>
            <a:extLst>
              <a:ext uri="{FF2B5EF4-FFF2-40B4-BE49-F238E27FC236}">
                <a16:creationId xmlns:a16="http://schemas.microsoft.com/office/drawing/2014/main" xmlns="" id="{4E613294-B123-420A-BC19-4527C36D6731}"/>
              </a:ext>
            </a:extLst>
          </p:cNvPr>
          <p:cNvPicPr>
            <a:picLocks noChangeAspect="1"/>
          </p:cNvPicPr>
          <p:nvPr/>
        </p:nvPicPr>
        <p:blipFill>
          <a:blip r:embed="rId7"/>
          <a:srcRect/>
          <a:stretch/>
        </p:blipFill>
        <p:spPr>
          <a:xfrm>
            <a:off x="7781954" y="2252325"/>
            <a:ext cx="971550" cy="971550"/>
          </a:xfrm>
          <a:prstGeom prst="ellipse">
            <a:avLst/>
          </a:prstGeom>
          <a:solidFill>
            <a:schemeClr val="bg1">
              <a:lumMod val="95000"/>
            </a:schemeClr>
          </a:solidFill>
        </p:spPr>
      </p:pic>
      <p:pic>
        <p:nvPicPr>
          <p:cNvPr id="5" name="Picture 4">
            <a:hlinkClick r:id="rId8" action="ppaction://hlinksldjump"/>
            <a:extLst>
              <a:ext uri="{FF2B5EF4-FFF2-40B4-BE49-F238E27FC236}">
                <a16:creationId xmlns:a16="http://schemas.microsoft.com/office/drawing/2014/main" xmlns="" id="{CF38E219-7171-42A4-8495-B45CF9A6497D}"/>
              </a:ext>
            </a:extLst>
          </p:cNvPr>
          <p:cNvPicPr>
            <a:picLocks noChangeAspect="1"/>
          </p:cNvPicPr>
          <p:nvPr/>
        </p:nvPicPr>
        <p:blipFill>
          <a:blip r:embed="rId9"/>
          <a:stretch>
            <a:fillRect/>
          </a:stretch>
        </p:blipFill>
        <p:spPr>
          <a:xfrm>
            <a:off x="11876393" y="5610530"/>
            <a:ext cx="294970" cy="294970"/>
          </a:xfrm>
          <a:prstGeom prst="rect">
            <a:avLst/>
          </a:prstGeom>
        </p:spPr>
      </p:pic>
    </p:spTree>
    <p:extLst>
      <p:ext uri="{BB962C8B-B14F-4D97-AF65-F5344CB8AC3E}">
        <p14:creationId xmlns:p14="http://schemas.microsoft.com/office/powerpoint/2010/main" val="3749118570"/>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97F4D-F280-472F-9307-25B3E6BD88B5}"/>
              </a:ext>
            </a:extLst>
          </p:cNvPr>
          <p:cNvSpPr>
            <a:spLocks noGrp="1"/>
          </p:cNvSpPr>
          <p:nvPr>
            <p:ph type="title"/>
          </p:nvPr>
        </p:nvSpPr>
        <p:spPr/>
        <p:txBody>
          <a:bodyPr/>
          <a:lstStyle/>
          <a:p>
            <a:r>
              <a:rPr lang="sr-Cyrl-RS"/>
              <a:t>Аника</a:t>
            </a:r>
            <a:endParaRPr lang="en-US"/>
          </a:p>
        </p:txBody>
      </p:sp>
      <p:sp>
        <p:nvSpPr>
          <p:cNvPr id="4" name="Text Placeholder 3">
            <a:extLst>
              <a:ext uri="{FF2B5EF4-FFF2-40B4-BE49-F238E27FC236}">
                <a16:creationId xmlns:a16="http://schemas.microsoft.com/office/drawing/2014/main" xmlns="" id="{C1891695-E7DA-48AF-9EEB-86DA1F9BF74F}"/>
              </a:ext>
            </a:extLst>
          </p:cNvPr>
          <p:cNvSpPr>
            <a:spLocks noGrp="1"/>
          </p:cNvSpPr>
          <p:nvPr>
            <p:ph type="body" sz="quarter" idx="18"/>
          </p:nvPr>
        </p:nvSpPr>
        <p:spPr>
          <a:xfrm>
            <a:off x="2308194" y="2895600"/>
            <a:ext cx="2296356" cy="424649"/>
          </a:xfrm>
        </p:spPr>
        <p:txBody>
          <a:bodyPr>
            <a:normAutofit lnSpcReduction="10000"/>
          </a:bodyPr>
          <a:lstStyle/>
          <a:p>
            <a:r>
              <a:rPr lang="sr-Cyrl-RS"/>
              <a:t>Аникина времена</a:t>
            </a:r>
            <a:endParaRPr lang="en-US"/>
          </a:p>
        </p:txBody>
      </p:sp>
      <p:pic>
        <p:nvPicPr>
          <p:cNvPr id="7" name="Picture 6">
            <a:hlinkClick r:id="rId2" action="ppaction://hlinksldjump"/>
            <a:extLst>
              <a:ext uri="{FF2B5EF4-FFF2-40B4-BE49-F238E27FC236}">
                <a16:creationId xmlns:a16="http://schemas.microsoft.com/office/drawing/2014/main" xmlns="" id="{1EA0A001-7EF6-47C8-8F00-B5C38DD8EA96}"/>
              </a:ext>
            </a:extLst>
          </p:cNvPr>
          <p:cNvPicPr>
            <a:picLocks noChangeAspect="1"/>
          </p:cNvPicPr>
          <p:nvPr/>
        </p:nvPicPr>
        <p:blipFill>
          <a:blip r:embed="rId3"/>
          <a:stretch>
            <a:fillRect/>
          </a:stretch>
        </p:blipFill>
        <p:spPr>
          <a:xfrm>
            <a:off x="11876393" y="5610530"/>
            <a:ext cx="294970" cy="294970"/>
          </a:xfrm>
          <a:prstGeom prst="rect">
            <a:avLst/>
          </a:prstGeom>
        </p:spPr>
      </p:pic>
      <p:sp>
        <p:nvSpPr>
          <p:cNvPr id="3" name="Rectangle 2">
            <a:extLst>
              <a:ext uri="{FF2B5EF4-FFF2-40B4-BE49-F238E27FC236}">
                <a16:creationId xmlns:a16="http://schemas.microsoft.com/office/drawing/2014/main" xmlns="" id="{2E9C82E8-42AB-4676-B117-F4DA98221866}"/>
              </a:ext>
            </a:extLst>
          </p:cNvPr>
          <p:cNvSpPr/>
          <p:nvPr/>
        </p:nvSpPr>
        <p:spPr>
          <a:xfrm>
            <a:off x="-1" y="5594546"/>
            <a:ext cx="4696287" cy="1109866"/>
          </a:xfrm>
          <a:prstGeom prst="rect">
            <a:avLst/>
          </a:prstGeom>
          <a:solidFill>
            <a:srgbClr val="1D1A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CDF345A-CCBA-4D31-A458-6B6E5F1643EB}"/>
              </a:ext>
            </a:extLst>
          </p:cNvPr>
          <p:cNvSpPr/>
          <p:nvPr/>
        </p:nvSpPr>
        <p:spPr>
          <a:xfrm>
            <a:off x="0" y="5795788"/>
            <a:ext cx="44832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7197503B-5D2A-443F-B8F1-2CA624D35740}"/>
              </a:ext>
            </a:extLst>
          </p:cNvPr>
          <p:cNvSpPr txBox="1"/>
          <p:nvPr/>
        </p:nvSpPr>
        <p:spPr>
          <a:xfrm>
            <a:off x="5326600" y="193161"/>
            <a:ext cx="6376564" cy="1477328"/>
          </a:xfrm>
          <a:prstGeom prst="rect">
            <a:avLst/>
          </a:prstGeom>
          <a:noFill/>
        </p:spPr>
        <p:txBody>
          <a:bodyPr wrap="square" rtlCol="0">
            <a:spAutoFit/>
          </a:bodyPr>
          <a:lstStyle/>
          <a:p>
            <a:pPr algn="just"/>
            <a:r>
              <a:rPr lang="sr-Cyrl-RS"/>
              <a:t>Централни лик приповијетке. Потекла од оца Маринка Крнојелца, пекара и мајке Анђе коју је околина у којој је родила Анику увијек доживљавала као туђинку, особу која не завређује њихову нарочиту пажњу, поштовање и наклоност. </a:t>
            </a:r>
          </a:p>
          <a:p>
            <a:pPr algn="just"/>
            <a:endParaRPr lang="en-US"/>
          </a:p>
        </p:txBody>
      </p:sp>
      <p:sp>
        <p:nvSpPr>
          <p:cNvPr id="6" name="TextBox 5">
            <a:extLst>
              <a:ext uri="{FF2B5EF4-FFF2-40B4-BE49-F238E27FC236}">
                <a16:creationId xmlns:a16="http://schemas.microsoft.com/office/drawing/2014/main" xmlns="" id="{6D6750F8-6E3E-42AD-9CC3-00B2CF36603F}"/>
              </a:ext>
            </a:extLst>
          </p:cNvPr>
          <p:cNvSpPr txBox="1"/>
          <p:nvPr/>
        </p:nvSpPr>
        <p:spPr>
          <a:xfrm>
            <a:off x="5326600" y="1455938"/>
            <a:ext cx="6445189" cy="1754326"/>
          </a:xfrm>
          <a:prstGeom prst="rect">
            <a:avLst/>
          </a:prstGeom>
          <a:noFill/>
        </p:spPr>
        <p:txBody>
          <a:bodyPr wrap="square" rtlCol="0">
            <a:spAutoFit/>
          </a:bodyPr>
          <a:lstStyle/>
          <a:p>
            <a:pPr algn="just"/>
            <a:r>
              <a:rPr lang="ru-RU"/>
              <a:t>Због њеног поријекла, и Анику доживљавају тако. Као дјевојка, Аника пролази путем "од ружног пачета до лабуда", у почетку непримјетна и стидљива, а затим силне љепоте која нигдје не пролази незапажено. Свјесна тога, горда и поносита, не обраћа пажњу ни на кога и гаји равнодушност према спољњем свијету, до тренутка блиског сусрета са Михаилом. </a:t>
            </a:r>
            <a:endParaRPr lang="en-US"/>
          </a:p>
        </p:txBody>
      </p:sp>
      <p:sp>
        <p:nvSpPr>
          <p:cNvPr id="8" name="TextBox 7">
            <a:extLst>
              <a:ext uri="{FF2B5EF4-FFF2-40B4-BE49-F238E27FC236}">
                <a16:creationId xmlns:a16="http://schemas.microsoft.com/office/drawing/2014/main" xmlns="" id="{1B7668A7-A406-4BF9-9CCD-74FEAD963A95}"/>
              </a:ext>
            </a:extLst>
          </p:cNvPr>
          <p:cNvSpPr txBox="1"/>
          <p:nvPr/>
        </p:nvSpPr>
        <p:spPr>
          <a:xfrm>
            <a:off x="5326600" y="3313590"/>
            <a:ext cx="6445189" cy="1477328"/>
          </a:xfrm>
          <a:prstGeom prst="rect">
            <a:avLst/>
          </a:prstGeom>
          <a:noFill/>
        </p:spPr>
        <p:txBody>
          <a:bodyPr wrap="square" rtlCol="0">
            <a:spAutoFit/>
          </a:bodyPr>
          <a:lstStyle/>
          <a:p>
            <a:pPr algn="just"/>
            <a:r>
              <a:rPr lang="ru-RU"/>
              <a:t>Тада почиње њихово дружење, којем не само они, него и околина придају важност. Иако није директно речено, можемо донијети неоспоран закључак да је Михаило особа којој је Аника хтјела поклонити своје срце, чак три пута га позива на ђурђевдански теферич, али он одбија. </a:t>
            </a:r>
            <a:endParaRPr lang="en-US"/>
          </a:p>
        </p:txBody>
      </p:sp>
      <p:sp>
        <p:nvSpPr>
          <p:cNvPr id="9" name="TextBox 8">
            <a:extLst>
              <a:ext uri="{FF2B5EF4-FFF2-40B4-BE49-F238E27FC236}">
                <a16:creationId xmlns:a16="http://schemas.microsoft.com/office/drawing/2014/main" xmlns="" id="{76E895AE-F94F-40FD-BE8E-1BDC6AF70E41}"/>
              </a:ext>
            </a:extLst>
          </p:cNvPr>
          <p:cNvSpPr txBox="1"/>
          <p:nvPr/>
        </p:nvSpPr>
        <p:spPr>
          <a:xfrm>
            <a:off x="5335570" y="4879137"/>
            <a:ext cx="6367594" cy="1754326"/>
          </a:xfrm>
          <a:prstGeom prst="rect">
            <a:avLst/>
          </a:prstGeom>
          <a:noFill/>
        </p:spPr>
        <p:txBody>
          <a:bodyPr wrap="square" rtlCol="0">
            <a:spAutoFit/>
          </a:bodyPr>
          <a:lstStyle/>
          <a:p>
            <a:pPr algn="just"/>
            <a:r>
              <a:rPr lang="ru-RU"/>
              <a:t>Не знајући за разлоге који су довели до његове одлуке, Аника је запрепаштена, понос јој је увријеђен и она на то реагује крајње самодеструктивно. Њена несвакидашња и нестварна љепота требало је да јој омогући да постигне шта год да пожели и завуче се под кожу ономе кога она одабере, јер њу би изабрао свако. Али то се није десило, она је одбијена. </a:t>
            </a:r>
            <a:endParaRPr lang="en-US"/>
          </a:p>
        </p:txBody>
      </p:sp>
      <p:sp>
        <p:nvSpPr>
          <p:cNvPr id="11" name="TextBox 10">
            <a:extLst>
              <a:ext uri="{FF2B5EF4-FFF2-40B4-BE49-F238E27FC236}">
                <a16:creationId xmlns:a16="http://schemas.microsoft.com/office/drawing/2014/main" xmlns="" id="{460BF26B-91AA-4DB9-9DCF-5E725FC26081}"/>
              </a:ext>
            </a:extLst>
          </p:cNvPr>
          <p:cNvSpPr txBox="1"/>
          <p:nvPr/>
        </p:nvSpPr>
        <p:spPr>
          <a:xfrm>
            <a:off x="5326600" y="231417"/>
            <a:ext cx="3281777" cy="3416320"/>
          </a:xfrm>
          <a:prstGeom prst="rect">
            <a:avLst/>
          </a:prstGeom>
          <a:noFill/>
        </p:spPr>
        <p:txBody>
          <a:bodyPr wrap="square" rtlCol="0">
            <a:spAutoFit/>
          </a:bodyPr>
          <a:lstStyle/>
          <a:p>
            <a:pPr algn="just"/>
            <a:r>
              <a:rPr lang="ru-RU"/>
              <a:t>Инат и пркос који одмалена обитавају у њој, сада силовито избијају на површину. Аника је донијела одлуку: отвориће врата своја за све мушкарце који пожеле да дођу, а таквих је много. Временом их постаје све више и више, до тренутка када готово да не постоји нити један који је није посјетио или којем се макар није јавила неописива жеља да то уради. </a:t>
            </a:r>
            <a:endParaRPr lang="en-US"/>
          </a:p>
        </p:txBody>
      </p:sp>
      <p:sp>
        <p:nvSpPr>
          <p:cNvPr id="12" name="Rectangle 11">
            <a:extLst>
              <a:ext uri="{FF2B5EF4-FFF2-40B4-BE49-F238E27FC236}">
                <a16:creationId xmlns:a16="http://schemas.microsoft.com/office/drawing/2014/main" xmlns="" id="{0546E942-60E0-4CE2-8EEE-801EADD93BF5}"/>
              </a:ext>
            </a:extLst>
          </p:cNvPr>
          <p:cNvSpPr/>
          <p:nvPr/>
        </p:nvSpPr>
        <p:spPr>
          <a:xfrm>
            <a:off x="8755778" y="231417"/>
            <a:ext cx="2947386" cy="3416320"/>
          </a:xfrm>
          <a:prstGeom prst="rect">
            <a:avLst/>
          </a:prstGeom>
        </p:spPr>
        <p:txBody>
          <a:bodyPr wrap="square">
            <a:spAutoFit/>
          </a:bodyPr>
          <a:lstStyle/>
          <a:p>
            <a:pPr algn="just" fontAlgn="base"/>
            <a:r>
              <a:rPr lang="ru-RU"/>
              <a:t>Она је понижена, иако пуна оправданог самопоуздања, Михаилово одбијање је оставило траг и жељу да њему, себи, свима покаже да Аника Крнојелчева може све што пожели. Иако стално окружена свијетом, она је суштински усамљена и доживотно унесрећена и рањена. </a:t>
            </a:r>
          </a:p>
          <a:p>
            <a:pPr algn="just" fontAlgn="base">
              <a:buFont typeface="Arial" panose="020B0604020202020204" pitchFamily="34" charset="0"/>
              <a:buChar char="•"/>
            </a:pPr>
            <a:endParaRPr lang="ru-RU">
              <a:solidFill>
                <a:srgbClr val="000000"/>
              </a:solidFill>
              <a:latin typeface="Arial" panose="020B0604020202020204" pitchFamily="34" charset="0"/>
            </a:endParaRPr>
          </a:p>
        </p:txBody>
      </p:sp>
      <p:sp>
        <p:nvSpPr>
          <p:cNvPr id="13" name="TextBox 12">
            <a:extLst>
              <a:ext uri="{FF2B5EF4-FFF2-40B4-BE49-F238E27FC236}">
                <a16:creationId xmlns:a16="http://schemas.microsoft.com/office/drawing/2014/main" xmlns="" id="{F41E1607-CFB9-4A42-8A72-74E4C9EFBD4C}"/>
              </a:ext>
            </a:extLst>
          </p:cNvPr>
          <p:cNvSpPr txBox="1"/>
          <p:nvPr/>
        </p:nvSpPr>
        <p:spPr>
          <a:xfrm>
            <a:off x="5626443" y="3647737"/>
            <a:ext cx="5845502" cy="2862322"/>
          </a:xfrm>
          <a:prstGeom prst="rect">
            <a:avLst/>
          </a:prstGeom>
          <a:noFill/>
        </p:spPr>
        <p:txBody>
          <a:bodyPr wrap="square" rtlCol="0">
            <a:spAutoFit/>
          </a:bodyPr>
          <a:lstStyle/>
          <a:p>
            <a:pPr algn="just"/>
            <a:r>
              <a:rPr lang="ru-RU"/>
              <a:t>За разлику од Вујадина, Аника није звијер која нападнута бјежи и повлачи се, него управо супротно: свом снагом узвраћа ударац, јаче него што су њој учинили. Ужива у томе да свакоме ко је помислио да може да утиче на било коју њену одлуку покаже да је својом моћи знатно изнад њега: било да су то забринути родитељи младића који срљају у пропаст клечећи пред њеним ногама, власт која покушава да спријечи неморал у касаби, љубоморне и преварене жене или властита родбина која је се стиди. </a:t>
            </a:r>
            <a:endParaRPr lang="en-US"/>
          </a:p>
        </p:txBody>
      </p:sp>
      <p:sp>
        <p:nvSpPr>
          <p:cNvPr id="14" name="TextBox 13">
            <a:extLst>
              <a:ext uri="{FF2B5EF4-FFF2-40B4-BE49-F238E27FC236}">
                <a16:creationId xmlns:a16="http://schemas.microsoft.com/office/drawing/2014/main" xmlns="" id="{C47981AE-E01D-4CDD-A4FE-72B3D646FA2E}"/>
              </a:ext>
            </a:extLst>
          </p:cNvPr>
          <p:cNvSpPr txBox="1"/>
          <p:nvPr/>
        </p:nvSpPr>
        <p:spPr>
          <a:xfrm>
            <a:off x="5259418" y="664508"/>
            <a:ext cx="6510928" cy="5632311"/>
          </a:xfrm>
          <a:prstGeom prst="rect">
            <a:avLst/>
          </a:prstGeom>
          <a:noFill/>
        </p:spPr>
        <p:txBody>
          <a:bodyPr wrap="square" rtlCol="0">
            <a:spAutoFit/>
          </a:bodyPr>
          <a:lstStyle/>
          <a:p>
            <a:pPr algn="just"/>
            <a:r>
              <a:rPr lang="ru-RU"/>
              <a:t>Њена моћ не лежи само у љепоти која је немјерљива оку обичног човјека који се њоме не истиче, него и чињеницом да се одриче осјећања стида. Не постоји особа у касаби за коју она не би могла рећи нешто чега би се та особа до бола постидјела. Чак и узорни људи, попут проте, имају нечиста животна дјела и спомињући им њих, Аника им даје до знања да нису бољи од ње и да не посједују искористиву моћ. Не постоји вода која може да испере њихова недјела, ма колико мотив воде која је кориштена у те сврхе био снажан у приповијеци. </a:t>
            </a:r>
            <a:endParaRPr lang="sr-Latn-RS"/>
          </a:p>
          <a:p>
            <a:pPr algn="just"/>
            <a:endParaRPr lang="sr-Latn-RS"/>
          </a:p>
          <a:p>
            <a:pPr algn="just"/>
            <a:r>
              <a:rPr lang="ru-RU"/>
              <a:t>Она руши наметнуте друштвене законе, једна жена у патријархално доба успијева да у коријену пољуља цијелу друштвену заједницу. Њена воља, какви год да се мотиви крију иза ње, толико је снажна да сви постају свјесни да не постоји начин на који би је ико могао мирно зауставити. </a:t>
            </a:r>
            <a:endParaRPr lang="sr-Latn-RS"/>
          </a:p>
          <a:p>
            <a:pPr algn="just"/>
            <a:endParaRPr lang="sr-Latn-RS"/>
          </a:p>
          <a:p>
            <a:pPr algn="just"/>
            <a:r>
              <a:rPr lang="en-US"/>
              <a:t>H</a:t>
            </a:r>
            <a:r>
              <a:rPr lang="sr-Cyrl-RS"/>
              <a:t>ије описана као особа која је својом личношћу и карактером упадљива, напротив - понекад немарна, равнодушна, крајње сталожена. Једино што ће ту жену зауставити је смрт - само остаје питање ко ће је упознати са њом.</a:t>
            </a:r>
            <a:endParaRPr lang="en-US"/>
          </a:p>
        </p:txBody>
      </p:sp>
      <p:sp>
        <p:nvSpPr>
          <p:cNvPr id="15" name="TextBox 14">
            <a:extLst>
              <a:ext uri="{FF2B5EF4-FFF2-40B4-BE49-F238E27FC236}">
                <a16:creationId xmlns:a16="http://schemas.microsoft.com/office/drawing/2014/main" xmlns="" id="{7F821A38-8D58-4400-9CF2-5AD1B5276135}"/>
              </a:ext>
            </a:extLst>
          </p:cNvPr>
          <p:cNvSpPr txBox="1"/>
          <p:nvPr/>
        </p:nvSpPr>
        <p:spPr>
          <a:xfrm>
            <a:off x="5283303" y="600749"/>
            <a:ext cx="6531781" cy="5909310"/>
          </a:xfrm>
          <a:prstGeom prst="rect">
            <a:avLst/>
          </a:prstGeom>
          <a:noFill/>
        </p:spPr>
        <p:txBody>
          <a:bodyPr wrap="square" rtlCol="0">
            <a:spAutoFit/>
          </a:bodyPr>
          <a:lstStyle/>
          <a:p>
            <a:pPr algn="just"/>
            <a:r>
              <a:rPr lang="ru-RU" dirty="0"/>
              <a:t>Она је у својим мислима одлучна, ријечима презрива, дјелима немилосрдна Нема шта да изгуби и стога се не боји. Лукава је, њени поступци су промишљени, не реагује нагло. </a:t>
            </a:r>
            <a:endParaRPr lang="sr-Latn-RS" dirty="0"/>
          </a:p>
          <a:p>
            <a:pPr algn="just"/>
            <a:endParaRPr lang="sr-Latn-RS" dirty="0"/>
          </a:p>
          <a:p>
            <a:pPr algn="just"/>
            <a:r>
              <a:rPr lang="ru-RU" dirty="0"/>
              <a:t>У читавом њеном опису, постоји само један тренутак када њена патња постаје опипљива и избија на саму површину, лишена потребе за дубоком анализом. Тај тренутак је тренутак у којем она изговара ријечи: "Осевапио би се ко би ме убио". </a:t>
            </a:r>
          </a:p>
          <a:p>
            <a:pPr algn="just"/>
            <a:endParaRPr lang="sr-Latn-RS" dirty="0"/>
          </a:p>
          <a:p>
            <a:pPr algn="just"/>
            <a:r>
              <a:rPr lang="ru-RU" dirty="0"/>
              <a:t>Она је свјесна стања у које се довела, њена љепота је само на површини, а вуче је на дно. Ту љепоту не проклињу само друге жене, него и она сама. Аника је лик који је жртва немилосрдне и необјашњиве судбине и властитог доживљаја исте. </a:t>
            </a:r>
            <a:endParaRPr lang="sr-Latn-RS" dirty="0"/>
          </a:p>
          <a:p>
            <a:pPr algn="just"/>
            <a:endParaRPr lang="sr-Latn-RS" dirty="0"/>
          </a:p>
          <a:p>
            <a:pPr algn="just"/>
            <a:r>
              <a:rPr lang="ru-RU" dirty="0"/>
              <a:t>Можемо само да се питамо какав би њен живот био да је љепотом била просјечна или да је Михаило није одбио због своје прошлости. За изучавање њеног лика није битно која особа је убила - да ли њен брат, Михаило или неко трећи, битна је њена свијест о спасењу које би јој смрт могла донијети, кад већ љубав није могла.</a:t>
            </a:r>
          </a:p>
          <a:p>
            <a:pPr algn="just"/>
            <a:endParaRPr lang="sr-Latn-RS" dirty="0"/>
          </a:p>
        </p:txBody>
      </p:sp>
      <p:sp>
        <p:nvSpPr>
          <p:cNvPr id="19" name="TextBox 18">
            <a:extLst>
              <a:ext uri="{FF2B5EF4-FFF2-40B4-BE49-F238E27FC236}">
                <a16:creationId xmlns:a16="http://schemas.microsoft.com/office/drawing/2014/main" xmlns="" id="{55226D82-57A1-4B40-870B-46324B846656}"/>
              </a:ext>
            </a:extLst>
          </p:cNvPr>
          <p:cNvSpPr txBox="1"/>
          <p:nvPr/>
        </p:nvSpPr>
        <p:spPr>
          <a:xfrm>
            <a:off x="420211" y="4070607"/>
            <a:ext cx="4175695" cy="369332"/>
          </a:xfrm>
          <a:prstGeom prst="rect">
            <a:avLst/>
          </a:prstGeom>
          <a:noFill/>
        </p:spPr>
        <p:txBody>
          <a:bodyPr wrap="square" rtlCol="0">
            <a:spAutoFit/>
          </a:bodyPr>
          <a:lstStyle/>
          <a:p>
            <a:pPr algn="r"/>
            <a:r>
              <a:rPr lang="sr-Cyrl-RS">
                <a:solidFill>
                  <a:schemeClr val="bg1"/>
                </a:solidFill>
              </a:rPr>
              <a:t>Туђинка</a:t>
            </a:r>
            <a:endParaRPr lang="en-US">
              <a:solidFill>
                <a:schemeClr val="bg1"/>
              </a:solidFill>
            </a:endParaRPr>
          </a:p>
        </p:txBody>
      </p:sp>
    </p:spTree>
    <p:extLst>
      <p:ext uri="{BB962C8B-B14F-4D97-AF65-F5344CB8AC3E}">
        <p14:creationId xmlns:p14="http://schemas.microsoft.com/office/powerpoint/2010/main" val="39163828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0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10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10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xit" presetSubtype="10" fill="hold" grpId="1" nodeType="clickEffect">
                                  <p:stCondLst>
                                    <p:cond delay="0"/>
                                  </p:stCondLst>
                                  <p:childTnLst>
                                    <p:animEffect transition="out" filter="randombar(horizontal)">
                                      <p:cBhvr>
                                        <p:cTn id="20" dur="1250"/>
                                        <p:tgtEl>
                                          <p:spTgt spid="6"/>
                                        </p:tgtEl>
                                      </p:cBhvr>
                                    </p:animEffect>
                                    <p:set>
                                      <p:cBhvr>
                                        <p:cTn id="21" dur="1" fill="hold">
                                          <p:stCondLst>
                                            <p:cond delay="1249"/>
                                          </p:stCondLst>
                                        </p:cTn>
                                        <p:tgtEl>
                                          <p:spTgt spid="6"/>
                                        </p:tgtEl>
                                        <p:attrNameLst>
                                          <p:attrName>style.visibility</p:attrName>
                                        </p:attrNameLst>
                                      </p:cBhvr>
                                      <p:to>
                                        <p:strVal val="hidden"/>
                                      </p:to>
                                    </p:set>
                                  </p:childTnLst>
                                </p:cTn>
                              </p:par>
                              <p:par>
                                <p:cTn id="22" presetID="14" presetClass="exit" presetSubtype="10" fill="hold" grpId="1" nodeType="withEffect">
                                  <p:stCondLst>
                                    <p:cond delay="0"/>
                                  </p:stCondLst>
                                  <p:childTnLst>
                                    <p:animEffect transition="out" filter="randombar(horizontal)">
                                      <p:cBhvr>
                                        <p:cTn id="23" dur="1250"/>
                                        <p:tgtEl>
                                          <p:spTgt spid="5"/>
                                        </p:tgtEl>
                                      </p:cBhvr>
                                    </p:animEffect>
                                    <p:set>
                                      <p:cBhvr>
                                        <p:cTn id="24" dur="1" fill="hold">
                                          <p:stCondLst>
                                            <p:cond delay="1249"/>
                                          </p:stCondLst>
                                        </p:cTn>
                                        <p:tgtEl>
                                          <p:spTgt spid="5"/>
                                        </p:tgtEl>
                                        <p:attrNameLst>
                                          <p:attrName>style.visibility</p:attrName>
                                        </p:attrNameLst>
                                      </p:cBhvr>
                                      <p:to>
                                        <p:strVal val="hidden"/>
                                      </p:to>
                                    </p:set>
                                  </p:childTnLst>
                                </p:cTn>
                              </p:par>
                              <p:par>
                                <p:cTn id="25" presetID="14" presetClass="exit" presetSubtype="10" fill="hold" grpId="1" nodeType="withEffect">
                                  <p:stCondLst>
                                    <p:cond delay="0"/>
                                  </p:stCondLst>
                                  <p:childTnLst>
                                    <p:animEffect transition="out" filter="randombar(horizontal)">
                                      <p:cBhvr>
                                        <p:cTn id="26" dur="1250"/>
                                        <p:tgtEl>
                                          <p:spTgt spid="8"/>
                                        </p:tgtEl>
                                      </p:cBhvr>
                                    </p:animEffect>
                                    <p:set>
                                      <p:cBhvr>
                                        <p:cTn id="27" dur="1" fill="hold">
                                          <p:stCondLst>
                                            <p:cond delay="1249"/>
                                          </p:stCondLst>
                                        </p:cTn>
                                        <p:tgtEl>
                                          <p:spTgt spid="8"/>
                                        </p:tgtEl>
                                        <p:attrNameLst>
                                          <p:attrName>style.visibility</p:attrName>
                                        </p:attrNameLst>
                                      </p:cBhvr>
                                      <p:to>
                                        <p:strVal val="hidden"/>
                                      </p:to>
                                    </p:set>
                                  </p:childTnLst>
                                </p:cTn>
                              </p:par>
                              <p:par>
                                <p:cTn id="28" presetID="14" presetClass="exit" presetSubtype="10" fill="hold" grpId="1" nodeType="withEffect">
                                  <p:stCondLst>
                                    <p:cond delay="0"/>
                                  </p:stCondLst>
                                  <p:childTnLst>
                                    <p:animEffect transition="out" filter="randombar(horizontal)">
                                      <p:cBhvr>
                                        <p:cTn id="29" dur="1250"/>
                                        <p:tgtEl>
                                          <p:spTgt spid="9"/>
                                        </p:tgtEl>
                                      </p:cBhvr>
                                    </p:animEffect>
                                    <p:set>
                                      <p:cBhvr>
                                        <p:cTn id="30" dur="1" fill="hold">
                                          <p:stCondLst>
                                            <p:cond delay="1249"/>
                                          </p:stCondLst>
                                        </p:cTn>
                                        <p:tgtEl>
                                          <p:spTgt spid="9"/>
                                        </p:tgtEl>
                                        <p:attrNameLst>
                                          <p:attrName>style.visibility</p:attrName>
                                        </p:attrNameLst>
                                      </p:cBhvr>
                                      <p:to>
                                        <p:strVal val="hidden"/>
                                      </p:to>
                                    </p:set>
                                  </p:childTnLst>
                                </p:cTn>
                              </p:par>
                              <p:par>
                                <p:cTn id="31" presetID="42" presetClass="entr" presetSubtype="0"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50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50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xit" presetSubtype="0" fill="hold" grpId="1" nodeType="clickEffect">
                                  <p:stCondLst>
                                    <p:cond delay="0"/>
                                  </p:stCondLst>
                                  <p:childTnLst>
                                    <p:animEffect transition="out" filter="fade">
                                      <p:cBhvr>
                                        <p:cTn id="49" dur="1000"/>
                                        <p:tgtEl>
                                          <p:spTgt spid="11"/>
                                        </p:tgtEl>
                                      </p:cBhvr>
                                    </p:animEffect>
                                    <p:anim calcmode="lin" valueType="num">
                                      <p:cBhvr>
                                        <p:cTn id="50" dur="1000"/>
                                        <p:tgtEl>
                                          <p:spTgt spid="11"/>
                                        </p:tgtEl>
                                        <p:attrNameLst>
                                          <p:attrName>ppt_x</p:attrName>
                                        </p:attrNameLst>
                                      </p:cBhvr>
                                      <p:tavLst>
                                        <p:tav tm="0">
                                          <p:val>
                                            <p:strVal val="ppt_x"/>
                                          </p:val>
                                        </p:tav>
                                        <p:tav tm="100000">
                                          <p:val>
                                            <p:strVal val="ppt_x"/>
                                          </p:val>
                                        </p:tav>
                                      </p:tavLst>
                                    </p:anim>
                                    <p:anim calcmode="lin" valueType="num">
                                      <p:cBhvr>
                                        <p:cTn id="51" dur="1000"/>
                                        <p:tgtEl>
                                          <p:spTgt spid="11"/>
                                        </p:tgtEl>
                                        <p:attrNameLst>
                                          <p:attrName>ppt_y</p:attrName>
                                        </p:attrNameLst>
                                      </p:cBhvr>
                                      <p:tavLst>
                                        <p:tav tm="0">
                                          <p:val>
                                            <p:strVal val="ppt_y"/>
                                          </p:val>
                                        </p:tav>
                                        <p:tav tm="100000">
                                          <p:val>
                                            <p:strVal val="ppt_y+.1"/>
                                          </p:val>
                                        </p:tav>
                                      </p:tavLst>
                                    </p:anim>
                                    <p:set>
                                      <p:cBhvr>
                                        <p:cTn id="52" dur="1" fill="hold">
                                          <p:stCondLst>
                                            <p:cond delay="999"/>
                                          </p:stCondLst>
                                        </p:cTn>
                                        <p:tgtEl>
                                          <p:spTgt spid="11"/>
                                        </p:tgtEl>
                                        <p:attrNameLst>
                                          <p:attrName>style.visibility</p:attrName>
                                        </p:attrNameLst>
                                      </p:cBhvr>
                                      <p:to>
                                        <p:strVal val="hidden"/>
                                      </p:to>
                                    </p:set>
                                  </p:childTnLst>
                                </p:cTn>
                              </p:par>
                              <p:par>
                                <p:cTn id="53" presetID="42" presetClass="exit" presetSubtype="0" fill="hold" grpId="1" nodeType="withEffect">
                                  <p:stCondLst>
                                    <p:cond delay="0"/>
                                  </p:stCondLst>
                                  <p:childTnLst>
                                    <p:animEffect transition="out" filter="fade">
                                      <p:cBhvr>
                                        <p:cTn id="54" dur="1000"/>
                                        <p:tgtEl>
                                          <p:spTgt spid="12"/>
                                        </p:tgtEl>
                                      </p:cBhvr>
                                    </p:animEffect>
                                    <p:anim calcmode="lin" valueType="num">
                                      <p:cBhvr>
                                        <p:cTn id="55" dur="1000"/>
                                        <p:tgtEl>
                                          <p:spTgt spid="12"/>
                                        </p:tgtEl>
                                        <p:attrNameLst>
                                          <p:attrName>ppt_x</p:attrName>
                                        </p:attrNameLst>
                                      </p:cBhvr>
                                      <p:tavLst>
                                        <p:tav tm="0">
                                          <p:val>
                                            <p:strVal val="ppt_x"/>
                                          </p:val>
                                        </p:tav>
                                        <p:tav tm="100000">
                                          <p:val>
                                            <p:strVal val="ppt_x"/>
                                          </p:val>
                                        </p:tav>
                                      </p:tavLst>
                                    </p:anim>
                                    <p:anim calcmode="lin" valueType="num">
                                      <p:cBhvr>
                                        <p:cTn id="56" dur="1000"/>
                                        <p:tgtEl>
                                          <p:spTgt spid="12"/>
                                        </p:tgtEl>
                                        <p:attrNameLst>
                                          <p:attrName>ppt_y</p:attrName>
                                        </p:attrNameLst>
                                      </p:cBhvr>
                                      <p:tavLst>
                                        <p:tav tm="0">
                                          <p:val>
                                            <p:strVal val="ppt_y"/>
                                          </p:val>
                                        </p:tav>
                                        <p:tav tm="100000">
                                          <p:val>
                                            <p:strVal val="ppt_y+.1"/>
                                          </p:val>
                                        </p:tav>
                                      </p:tavLst>
                                    </p:anim>
                                    <p:set>
                                      <p:cBhvr>
                                        <p:cTn id="57" dur="1" fill="hold">
                                          <p:stCondLst>
                                            <p:cond delay="999"/>
                                          </p:stCondLst>
                                        </p:cTn>
                                        <p:tgtEl>
                                          <p:spTgt spid="12"/>
                                        </p:tgtEl>
                                        <p:attrNameLst>
                                          <p:attrName>style.visibility</p:attrName>
                                        </p:attrNameLst>
                                      </p:cBhvr>
                                      <p:to>
                                        <p:strVal val="hidden"/>
                                      </p:to>
                                    </p:set>
                                  </p:childTnLst>
                                </p:cTn>
                              </p:par>
                              <p:par>
                                <p:cTn id="58" presetID="42" presetClass="exit" presetSubtype="0" fill="hold" grpId="1" nodeType="withEffect">
                                  <p:stCondLst>
                                    <p:cond delay="0"/>
                                  </p:stCondLst>
                                  <p:childTnLst>
                                    <p:animEffect transition="out" filter="fade">
                                      <p:cBhvr>
                                        <p:cTn id="59" dur="1000"/>
                                        <p:tgtEl>
                                          <p:spTgt spid="13"/>
                                        </p:tgtEl>
                                      </p:cBhvr>
                                    </p:animEffect>
                                    <p:anim calcmode="lin" valueType="num">
                                      <p:cBhvr>
                                        <p:cTn id="60" dur="1000"/>
                                        <p:tgtEl>
                                          <p:spTgt spid="13"/>
                                        </p:tgtEl>
                                        <p:attrNameLst>
                                          <p:attrName>ppt_x</p:attrName>
                                        </p:attrNameLst>
                                      </p:cBhvr>
                                      <p:tavLst>
                                        <p:tav tm="0">
                                          <p:val>
                                            <p:strVal val="ppt_x"/>
                                          </p:val>
                                        </p:tav>
                                        <p:tav tm="100000">
                                          <p:val>
                                            <p:strVal val="ppt_x"/>
                                          </p:val>
                                        </p:tav>
                                      </p:tavLst>
                                    </p:anim>
                                    <p:anim calcmode="lin" valueType="num">
                                      <p:cBhvr>
                                        <p:cTn id="61" dur="1000"/>
                                        <p:tgtEl>
                                          <p:spTgt spid="13"/>
                                        </p:tgtEl>
                                        <p:attrNameLst>
                                          <p:attrName>ppt_y</p:attrName>
                                        </p:attrNameLst>
                                      </p:cBhvr>
                                      <p:tavLst>
                                        <p:tav tm="0">
                                          <p:val>
                                            <p:strVal val="ppt_y"/>
                                          </p:val>
                                        </p:tav>
                                        <p:tav tm="100000">
                                          <p:val>
                                            <p:strVal val="ppt_y+.1"/>
                                          </p:val>
                                        </p:tav>
                                      </p:tavLst>
                                    </p:anim>
                                    <p:set>
                                      <p:cBhvr>
                                        <p:cTn id="62" dur="1" fill="hold">
                                          <p:stCondLst>
                                            <p:cond delay="999"/>
                                          </p:stCondLst>
                                        </p:cTn>
                                        <p:tgtEl>
                                          <p:spTgt spid="13"/>
                                        </p:tgtEl>
                                        <p:attrNameLst>
                                          <p:attrName>style.visibility</p:attrName>
                                        </p:attrNameLst>
                                      </p:cBhvr>
                                      <p:to>
                                        <p:strVal val="hidden"/>
                                      </p:to>
                                    </p:set>
                                  </p:childTnLst>
                                </p:cTn>
                              </p:par>
                              <p:par>
                                <p:cTn id="63" presetID="22" presetClass="entr" presetSubtype="4" fill="hold" grpId="0" nodeType="withEffect">
                                  <p:stCondLst>
                                    <p:cond delay="500"/>
                                  </p:stCondLst>
                                  <p:childTnLst>
                                    <p:set>
                                      <p:cBhvr>
                                        <p:cTn id="64" dur="1" fill="hold">
                                          <p:stCondLst>
                                            <p:cond delay="0"/>
                                          </p:stCondLst>
                                        </p:cTn>
                                        <p:tgtEl>
                                          <p:spTgt spid="14"/>
                                        </p:tgtEl>
                                        <p:attrNameLst>
                                          <p:attrName>style.visibility</p:attrName>
                                        </p:attrNameLst>
                                      </p:cBhvr>
                                      <p:to>
                                        <p:strVal val="visible"/>
                                      </p:to>
                                    </p:set>
                                    <p:animEffect transition="in" filter="wipe(down)">
                                      <p:cBhvr>
                                        <p:cTn id="65" dur="10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xit" presetSubtype="4" fill="hold" grpId="1" nodeType="clickEffect">
                                  <p:stCondLst>
                                    <p:cond delay="0"/>
                                  </p:stCondLst>
                                  <p:childTnLst>
                                    <p:animEffect transition="out" filter="wipe(down)">
                                      <p:cBhvr>
                                        <p:cTn id="69" dur="750"/>
                                        <p:tgtEl>
                                          <p:spTgt spid="14"/>
                                        </p:tgtEl>
                                      </p:cBhvr>
                                    </p:animEffect>
                                    <p:set>
                                      <p:cBhvr>
                                        <p:cTn id="70" dur="1" fill="hold">
                                          <p:stCondLst>
                                            <p:cond delay="749"/>
                                          </p:stCondLst>
                                        </p:cTn>
                                        <p:tgtEl>
                                          <p:spTgt spid="14"/>
                                        </p:tgtEl>
                                        <p:attrNameLst>
                                          <p:attrName>style.visibility</p:attrName>
                                        </p:attrNameLst>
                                      </p:cBhvr>
                                      <p:to>
                                        <p:strVal val="hidden"/>
                                      </p:to>
                                    </p:set>
                                  </p:childTnLst>
                                </p:cTn>
                              </p:par>
                              <p:par>
                                <p:cTn id="71" presetID="2" presetClass="entr" presetSubtype="4" fill="hold" grpId="0" nodeType="withEffect">
                                  <p:stCondLst>
                                    <p:cond delay="50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1000" fill="hold"/>
                                        <p:tgtEl>
                                          <p:spTgt spid="15"/>
                                        </p:tgtEl>
                                        <p:attrNameLst>
                                          <p:attrName>ppt_x</p:attrName>
                                        </p:attrNameLst>
                                      </p:cBhvr>
                                      <p:tavLst>
                                        <p:tav tm="0">
                                          <p:val>
                                            <p:strVal val="#ppt_x"/>
                                          </p:val>
                                        </p:tav>
                                        <p:tav tm="100000">
                                          <p:val>
                                            <p:strVal val="#ppt_x"/>
                                          </p:val>
                                        </p:tav>
                                      </p:tavLst>
                                    </p:anim>
                                    <p:anim calcmode="lin" valueType="num">
                                      <p:cBhvr additive="base">
                                        <p:cTn id="74"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barn(inVertical)">
                                      <p:cBhvr>
                                        <p:cTn id="7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8" grpId="0"/>
      <p:bldP spid="8" grpId="1"/>
      <p:bldP spid="9" grpId="0"/>
      <p:bldP spid="9" grpId="1"/>
      <p:bldP spid="11" grpId="0"/>
      <p:bldP spid="11" grpId="1"/>
      <p:bldP spid="12" grpId="0"/>
      <p:bldP spid="12" grpId="1"/>
      <p:bldP spid="13" grpId="0"/>
      <p:bldP spid="13" grpId="1"/>
      <p:bldP spid="14" grpId="0"/>
      <p:bldP spid="14" grpId="1"/>
      <p:bldP spid="15"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97F4D-F280-472F-9307-25B3E6BD88B5}"/>
              </a:ext>
            </a:extLst>
          </p:cNvPr>
          <p:cNvSpPr>
            <a:spLocks noGrp="1"/>
          </p:cNvSpPr>
          <p:nvPr>
            <p:ph type="title"/>
          </p:nvPr>
        </p:nvSpPr>
        <p:spPr/>
        <p:txBody>
          <a:bodyPr/>
          <a:lstStyle/>
          <a:p>
            <a:r>
              <a:rPr lang="sr-Cyrl-RS"/>
              <a:t>Вујадин</a:t>
            </a:r>
            <a:endParaRPr lang="en-US"/>
          </a:p>
        </p:txBody>
      </p:sp>
      <p:sp>
        <p:nvSpPr>
          <p:cNvPr id="4" name="Text Placeholder 3">
            <a:extLst>
              <a:ext uri="{FF2B5EF4-FFF2-40B4-BE49-F238E27FC236}">
                <a16:creationId xmlns:a16="http://schemas.microsoft.com/office/drawing/2014/main" xmlns="" id="{C1891695-E7DA-48AF-9EEB-86DA1F9BF74F}"/>
              </a:ext>
            </a:extLst>
          </p:cNvPr>
          <p:cNvSpPr>
            <a:spLocks noGrp="1"/>
          </p:cNvSpPr>
          <p:nvPr>
            <p:ph type="body" sz="quarter" idx="18"/>
          </p:nvPr>
        </p:nvSpPr>
        <p:spPr/>
        <p:txBody>
          <a:bodyPr/>
          <a:lstStyle/>
          <a:p>
            <a:r>
              <a:rPr lang="sr-Cyrl-RS"/>
              <a:t>Аникина времена</a:t>
            </a:r>
            <a:endParaRPr lang="en-US"/>
          </a:p>
        </p:txBody>
      </p:sp>
      <p:pic>
        <p:nvPicPr>
          <p:cNvPr id="6" name="Picture 5">
            <a:hlinkClick r:id="rId2" action="ppaction://hlinksldjump"/>
            <a:extLst>
              <a:ext uri="{FF2B5EF4-FFF2-40B4-BE49-F238E27FC236}">
                <a16:creationId xmlns:a16="http://schemas.microsoft.com/office/drawing/2014/main" xmlns="" id="{C51559F1-99F4-4821-A942-B6A661BC063B}"/>
              </a:ext>
            </a:extLst>
          </p:cNvPr>
          <p:cNvPicPr>
            <a:picLocks noChangeAspect="1"/>
          </p:cNvPicPr>
          <p:nvPr/>
        </p:nvPicPr>
        <p:blipFill>
          <a:blip r:embed="rId3"/>
          <a:stretch>
            <a:fillRect/>
          </a:stretch>
        </p:blipFill>
        <p:spPr>
          <a:xfrm>
            <a:off x="11876393" y="5610530"/>
            <a:ext cx="294970" cy="294970"/>
          </a:xfrm>
          <a:prstGeom prst="rect">
            <a:avLst/>
          </a:prstGeom>
        </p:spPr>
      </p:pic>
      <p:sp>
        <p:nvSpPr>
          <p:cNvPr id="7" name="Rectangle 6">
            <a:extLst>
              <a:ext uri="{FF2B5EF4-FFF2-40B4-BE49-F238E27FC236}">
                <a16:creationId xmlns:a16="http://schemas.microsoft.com/office/drawing/2014/main" xmlns="" id="{B5AD84AD-96EA-4388-BD49-6CB76CA6D4F3}"/>
              </a:ext>
            </a:extLst>
          </p:cNvPr>
          <p:cNvSpPr/>
          <p:nvPr/>
        </p:nvSpPr>
        <p:spPr>
          <a:xfrm>
            <a:off x="-2" y="5751513"/>
            <a:ext cx="4696287" cy="1109866"/>
          </a:xfrm>
          <a:prstGeom prst="rect">
            <a:avLst/>
          </a:prstGeom>
          <a:solidFill>
            <a:srgbClr val="1D1A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6836FFD0-0488-4313-ABEC-C253BBB7256F}"/>
              </a:ext>
            </a:extLst>
          </p:cNvPr>
          <p:cNvSpPr/>
          <p:nvPr/>
        </p:nvSpPr>
        <p:spPr>
          <a:xfrm>
            <a:off x="0" y="5795788"/>
            <a:ext cx="44832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793EE4E6-8B04-4AB9-9A39-1153791633D4}"/>
              </a:ext>
            </a:extLst>
          </p:cNvPr>
          <p:cNvSpPr txBox="1"/>
          <p:nvPr/>
        </p:nvSpPr>
        <p:spPr>
          <a:xfrm>
            <a:off x="5090417" y="221942"/>
            <a:ext cx="6933461" cy="5909310"/>
          </a:xfrm>
          <a:prstGeom prst="rect">
            <a:avLst/>
          </a:prstGeom>
          <a:noFill/>
        </p:spPr>
        <p:txBody>
          <a:bodyPr wrap="square" rtlCol="0">
            <a:spAutoFit/>
          </a:bodyPr>
          <a:lstStyle/>
          <a:p>
            <a:pPr algn="just" fontAlgn="base"/>
            <a:r>
              <a:rPr lang="ru-RU"/>
              <a:t>Насљедник признатог попа у Добруну, али народу нимало налик на њега. Повучен и ћутљив, без оних нарочитих особина који сваки свештеника села треба да посједује, макар по очекивања житеља.</a:t>
            </a:r>
          </a:p>
          <a:p>
            <a:pPr algn="just" fontAlgn="base"/>
            <a:endParaRPr lang="ru-RU"/>
          </a:p>
          <a:p>
            <a:pPr algn="just" fontAlgn="base"/>
            <a:r>
              <a:rPr lang="ru-RU"/>
              <a:t>Након смрти попадије, потпуно се повлачи у себе. Његово психичко стање употпуњено је физичким изгледом: налик на мртваца, безизражајан блијед и мршав, са неким старачким тоном који нарушава чињеницу да је заправо млад.</a:t>
            </a:r>
          </a:p>
          <a:p>
            <a:pPr algn="just" fontAlgn="base"/>
            <a:endParaRPr lang="ru-RU"/>
          </a:p>
          <a:p>
            <a:pPr algn="just" fontAlgn="base"/>
            <a:r>
              <a:rPr lang="ru-RU"/>
              <a:t>Говорио је само по пријекој потреби, а звучао равнодушно и незаинтересовано. Он је итекако био свјестан да не задовољава очекивања сељака и то сазнање га је непрестано мучило, али и кочило у покушајима да поправи утисак који оставља на њих.</a:t>
            </a:r>
          </a:p>
          <a:p>
            <a:pPr algn="just" fontAlgn="base"/>
            <a:endParaRPr lang="ru-RU"/>
          </a:p>
          <a:p>
            <a:pPr algn="just" fontAlgn="base"/>
            <a:r>
              <a:rPr lang="ru-RU"/>
              <a:t>Имао је неописиву жељу да се уклопи у Парохијско друштво, да буде прихваћен и задовољан у тој општости, али је временом бивао сувише оптерећен мислима о немогућности тог исхода, а те мисли су јако брзо попримале облик огорчености и гађења за све што га окружује.</a:t>
            </a:r>
          </a:p>
          <a:p>
            <a:pPr algn="just" fontAlgn="base"/>
            <a:endParaRPr lang="ru-RU"/>
          </a:p>
          <a:p>
            <a:pPr algn="just" fontAlgn="base"/>
            <a:endParaRPr lang="ru-RU"/>
          </a:p>
        </p:txBody>
      </p:sp>
      <p:sp>
        <p:nvSpPr>
          <p:cNvPr id="5" name="TextBox 4">
            <a:extLst>
              <a:ext uri="{FF2B5EF4-FFF2-40B4-BE49-F238E27FC236}">
                <a16:creationId xmlns:a16="http://schemas.microsoft.com/office/drawing/2014/main" xmlns="" id="{B4889D72-CA2E-4EB7-8F69-AFB787B1845D}"/>
              </a:ext>
            </a:extLst>
          </p:cNvPr>
          <p:cNvSpPr txBox="1"/>
          <p:nvPr/>
        </p:nvSpPr>
        <p:spPr>
          <a:xfrm>
            <a:off x="5090417" y="5575404"/>
            <a:ext cx="6741113" cy="923330"/>
          </a:xfrm>
          <a:prstGeom prst="rect">
            <a:avLst/>
          </a:prstGeom>
          <a:noFill/>
        </p:spPr>
        <p:txBody>
          <a:bodyPr wrap="square" rtlCol="0">
            <a:spAutoFit/>
          </a:bodyPr>
          <a:lstStyle/>
          <a:p>
            <a:pPr algn="just"/>
            <a:r>
              <a:rPr lang="ru-RU"/>
              <a:t>Растрзан између потребе да буде узоран свештеник и потребе да задовољи своје исконске нагоне и побуде, потупуно се удаљио од свијета и сваких покушаја да пронађе своје мјесто у њему.</a:t>
            </a:r>
            <a:endParaRPr lang="en-US"/>
          </a:p>
        </p:txBody>
      </p:sp>
      <p:sp>
        <p:nvSpPr>
          <p:cNvPr id="8" name="TextBox 7">
            <a:extLst>
              <a:ext uri="{FF2B5EF4-FFF2-40B4-BE49-F238E27FC236}">
                <a16:creationId xmlns:a16="http://schemas.microsoft.com/office/drawing/2014/main" xmlns="" id="{BDF54EDB-224F-4EC4-8942-C25E1752F8D0}"/>
              </a:ext>
            </a:extLst>
          </p:cNvPr>
          <p:cNvSpPr txBox="1"/>
          <p:nvPr/>
        </p:nvSpPr>
        <p:spPr>
          <a:xfrm>
            <a:off x="5182152" y="190890"/>
            <a:ext cx="6741113" cy="6463308"/>
          </a:xfrm>
          <a:prstGeom prst="rect">
            <a:avLst/>
          </a:prstGeom>
          <a:noFill/>
        </p:spPr>
        <p:txBody>
          <a:bodyPr wrap="square" rtlCol="0">
            <a:spAutoFit/>
          </a:bodyPr>
          <a:lstStyle/>
          <a:p>
            <a:pPr algn="just"/>
            <a:r>
              <a:rPr lang="sr-Cyrl-RS"/>
              <a:t>Страх од тога да ће у цјелости изгубити разум стално га је пратио и био му сапутник у дјелима која су за њега и околину била срамотна. Тај страх је годинама добијао веће размјере, а поп ВУјадин је свјесно свједочио његовом остварењу. </a:t>
            </a:r>
          </a:p>
          <a:p>
            <a:pPr algn="just"/>
            <a:endParaRPr lang="sr-Cyrl-RS"/>
          </a:p>
          <a:p>
            <a:pPr algn="just"/>
            <a:r>
              <a:rPr lang="sr-Cyrl-RS"/>
              <a:t>Непосредно прије коначног психичког страдања, изгубио је вјеру у своја чула и моћ здраворазумског суђења. Звјерка стјерана у ћошак, бјегунац од стварности која га све више и више стеже, у једној од психички исцрпљујућих ноћи пуца на групу веселих људи и дјеце, а затим бјежи у шуму. Жандари гра проналазе, он пружа отпор, али узалуд - везан ланцима бива проведен кроз варош, лица окренутог према небу, мученичког, а не луђачког изгледа.</a:t>
            </a:r>
          </a:p>
          <a:p>
            <a:pPr algn="just"/>
            <a:endParaRPr lang="sr-Cyrl-RS"/>
          </a:p>
          <a:p>
            <a:pPr algn="just"/>
            <a:r>
              <a:rPr lang="sr-Cyrl-RS"/>
              <a:t>Тај психички слом људима из парохије дјеловао је неутемељено на животним недаћама и лошој судбини Вујадиновој, јер по њиховом мишљењу у животу тог човјека није постојало ништашто би се истицало својом тежином и трагичношћу. Али унутрашње борбе које је он свакодневно водио, притисак властитих очекивања и очекивања околина, нека дубока унесрећеност и разочарање за његово биче су били превише. Вујадиновим одласком у менталну установу у којој је духом мртав живио десет година, лоза Порубовића се гаси.</a:t>
            </a:r>
            <a:endParaRPr lang="en-US"/>
          </a:p>
        </p:txBody>
      </p:sp>
      <p:sp>
        <p:nvSpPr>
          <p:cNvPr id="10" name="TextBox 9">
            <a:extLst>
              <a:ext uri="{FF2B5EF4-FFF2-40B4-BE49-F238E27FC236}">
                <a16:creationId xmlns:a16="http://schemas.microsoft.com/office/drawing/2014/main" xmlns="" id="{CE1DB4E7-5BE7-4A92-B495-E5CC90053A69}"/>
              </a:ext>
            </a:extLst>
          </p:cNvPr>
          <p:cNvSpPr txBox="1"/>
          <p:nvPr/>
        </p:nvSpPr>
        <p:spPr>
          <a:xfrm>
            <a:off x="618991" y="4070607"/>
            <a:ext cx="3976915" cy="369332"/>
          </a:xfrm>
          <a:prstGeom prst="rect">
            <a:avLst/>
          </a:prstGeom>
          <a:noFill/>
        </p:spPr>
        <p:txBody>
          <a:bodyPr wrap="square" rtlCol="0">
            <a:spAutoFit/>
          </a:bodyPr>
          <a:lstStyle/>
          <a:p>
            <a:pPr algn="r"/>
            <a:r>
              <a:rPr lang="sr-Cyrl-RS">
                <a:solidFill>
                  <a:schemeClr val="bg1"/>
                </a:solidFill>
              </a:rPr>
              <a:t>Самац</a:t>
            </a:r>
            <a:endParaRPr lang="en-US">
              <a:solidFill>
                <a:schemeClr val="bg1"/>
              </a:solidFill>
            </a:endParaRPr>
          </a:p>
        </p:txBody>
      </p:sp>
    </p:spTree>
    <p:extLst>
      <p:ext uri="{BB962C8B-B14F-4D97-AF65-F5344CB8AC3E}">
        <p14:creationId xmlns:p14="http://schemas.microsoft.com/office/powerpoint/2010/main" val="15121060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grpId="1" nodeType="clickEffect">
                                  <p:stCondLst>
                                    <p:cond delay="0"/>
                                  </p:stCondLst>
                                  <p:childTnLst>
                                    <p:animEffect transition="out" filter="wipe(down)">
                                      <p:cBhvr>
                                        <p:cTn id="14" dur="750"/>
                                        <p:tgtEl>
                                          <p:spTgt spid="5"/>
                                        </p:tgtEl>
                                      </p:cBhvr>
                                    </p:animEffect>
                                    <p:set>
                                      <p:cBhvr>
                                        <p:cTn id="15" dur="1" fill="hold">
                                          <p:stCondLst>
                                            <p:cond delay="749"/>
                                          </p:stCondLst>
                                        </p:cTn>
                                        <p:tgtEl>
                                          <p:spTgt spid="5"/>
                                        </p:tgtEl>
                                        <p:attrNameLst>
                                          <p:attrName>style.visibility</p:attrName>
                                        </p:attrNameLst>
                                      </p:cBhvr>
                                      <p:to>
                                        <p:strVal val="hidden"/>
                                      </p:to>
                                    </p:set>
                                  </p:childTnLst>
                                </p:cTn>
                              </p:par>
                              <p:par>
                                <p:cTn id="16" presetID="22" presetClass="exit" presetSubtype="4" fill="hold" grpId="1" nodeType="withEffect">
                                  <p:stCondLst>
                                    <p:cond delay="0"/>
                                  </p:stCondLst>
                                  <p:childTnLst>
                                    <p:animEffect transition="out" filter="wipe(down)">
                                      <p:cBhvr>
                                        <p:cTn id="17" dur="750"/>
                                        <p:tgtEl>
                                          <p:spTgt spid="3"/>
                                        </p:tgtEl>
                                      </p:cBhvr>
                                    </p:animEffect>
                                    <p:set>
                                      <p:cBhvr>
                                        <p:cTn id="18" dur="1" fill="hold">
                                          <p:stCondLst>
                                            <p:cond delay="749"/>
                                          </p:stCondLst>
                                        </p:cTn>
                                        <p:tgtEl>
                                          <p:spTgt spid="3"/>
                                        </p:tgtEl>
                                        <p:attrNameLst>
                                          <p:attrName>style.visibility</p:attrName>
                                        </p:attrNameLst>
                                      </p:cBhvr>
                                      <p:to>
                                        <p:strVal val="hidden"/>
                                      </p:to>
                                    </p:set>
                                  </p:childTnLst>
                                </p:cTn>
                              </p:par>
                              <p:par>
                                <p:cTn id="19" presetID="14" presetClass="entr" presetSubtype="10" fill="hold" grpId="0" nodeType="withEffect">
                                  <p:stCondLst>
                                    <p:cond delay="50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97F4D-F280-472F-9307-25B3E6BD88B5}"/>
              </a:ext>
            </a:extLst>
          </p:cNvPr>
          <p:cNvSpPr>
            <a:spLocks noGrp="1"/>
          </p:cNvSpPr>
          <p:nvPr>
            <p:ph type="title"/>
          </p:nvPr>
        </p:nvSpPr>
        <p:spPr/>
        <p:txBody>
          <a:bodyPr/>
          <a:lstStyle/>
          <a:p>
            <a:r>
              <a:rPr lang="sr-Cyrl-RS"/>
              <a:t>Михаило</a:t>
            </a:r>
            <a:endParaRPr lang="en-US"/>
          </a:p>
        </p:txBody>
      </p:sp>
      <p:sp>
        <p:nvSpPr>
          <p:cNvPr id="4" name="Text Placeholder 3">
            <a:extLst>
              <a:ext uri="{FF2B5EF4-FFF2-40B4-BE49-F238E27FC236}">
                <a16:creationId xmlns:a16="http://schemas.microsoft.com/office/drawing/2014/main" xmlns="" id="{C1891695-E7DA-48AF-9EEB-86DA1F9BF74F}"/>
              </a:ext>
            </a:extLst>
          </p:cNvPr>
          <p:cNvSpPr>
            <a:spLocks noGrp="1"/>
          </p:cNvSpPr>
          <p:nvPr>
            <p:ph type="body" sz="quarter" idx="18"/>
          </p:nvPr>
        </p:nvSpPr>
        <p:spPr/>
        <p:txBody>
          <a:bodyPr/>
          <a:lstStyle/>
          <a:p>
            <a:r>
              <a:rPr lang="sr-Cyrl-RS"/>
              <a:t>Аникина времена</a:t>
            </a:r>
            <a:endParaRPr lang="en-US"/>
          </a:p>
        </p:txBody>
      </p:sp>
      <p:pic>
        <p:nvPicPr>
          <p:cNvPr id="6" name="Picture 5">
            <a:hlinkClick r:id="rId2" action="ppaction://hlinksldjump"/>
            <a:extLst>
              <a:ext uri="{FF2B5EF4-FFF2-40B4-BE49-F238E27FC236}">
                <a16:creationId xmlns:a16="http://schemas.microsoft.com/office/drawing/2014/main" xmlns="" id="{710194DB-810E-44A4-8F42-E7B4E7481FC6}"/>
              </a:ext>
            </a:extLst>
          </p:cNvPr>
          <p:cNvPicPr>
            <a:picLocks noChangeAspect="1"/>
          </p:cNvPicPr>
          <p:nvPr/>
        </p:nvPicPr>
        <p:blipFill>
          <a:blip r:embed="rId3"/>
          <a:stretch>
            <a:fillRect/>
          </a:stretch>
        </p:blipFill>
        <p:spPr>
          <a:xfrm>
            <a:off x="11876393" y="5610530"/>
            <a:ext cx="294970" cy="294970"/>
          </a:xfrm>
          <a:prstGeom prst="rect">
            <a:avLst/>
          </a:prstGeom>
        </p:spPr>
      </p:pic>
      <p:sp>
        <p:nvSpPr>
          <p:cNvPr id="7" name="Rectangle 6">
            <a:extLst>
              <a:ext uri="{FF2B5EF4-FFF2-40B4-BE49-F238E27FC236}">
                <a16:creationId xmlns:a16="http://schemas.microsoft.com/office/drawing/2014/main" xmlns="" id="{D43DEA68-2F9B-4741-A6E3-DFDBEC102FD1}"/>
              </a:ext>
            </a:extLst>
          </p:cNvPr>
          <p:cNvSpPr/>
          <p:nvPr/>
        </p:nvSpPr>
        <p:spPr>
          <a:xfrm>
            <a:off x="-1" y="5594546"/>
            <a:ext cx="4696287" cy="1109866"/>
          </a:xfrm>
          <a:prstGeom prst="rect">
            <a:avLst/>
          </a:prstGeom>
          <a:solidFill>
            <a:srgbClr val="1D1A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2445FC89-5CA2-4D60-9407-CE2B2C8C7F3A}"/>
              </a:ext>
            </a:extLst>
          </p:cNvPr>
          <p:cNvSpPr/>
          <p:nvPr/>
        </p:nvSpPr>
        <p:spPr>
          <a:xfrm>
            <a:off x="0" y="5795788"/>
            <a:ext cx="44832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C065FFDF-DF72-4BEB-A5B9-8A8D32F2D84C}"/>
              </a:ext>
            </a:extLst>
          </p:cNvPr>
          <p:cNvSpPr txBox="1"/>
          <p:nvPr/>
        </p:nvSpPr>
        <p:spPr>
          <a:xfrm>
            <a:off x="5063784" y="143248"/>
            <a:ext cx="6960094" cy="5909310"/>
          </a:xfrm>
          <a:prstGeom prst="rect">
            <a:avLst/>
          </a:prstGeom>
          <a:noFill/>
        </p:spPr>
        <p:txBody>
          <a:bodyPr wrap="square" rtlCol="0">
            <a:spAutoFit/>
          </a:bodyPr>
          <a:lstStyle/>
          <a:p>
            <a:pPr algn="just" fontAlgn="base"/>
            <a:r>
              <a:rPr lang="ru-RU"/>
              <a:t>Узоран младић који шест година живи у касаби. Запослен већ осам година код газде Николе Суботића. Он је миран, писмен, марљив, посвећен послу и чувању газдиног имања, живи сам и не дјелује као да ће се у неко скорије вријеме оженити, јер дјевојке и не гледа. </a:t>
            </a:r>
            <a:endParaRPr lang="en-US"/>
          </a:p>
          <a:p>
            <a:pPr algn="just" fontAlgn="base"/>
            <a:r>
              <a:rPr lang="ru-RU"/>
              <a:t/>
            </a:r>
            <a:br>
              <a:rPr lang="ru-RU"/>
            </a:br>
            <a:r>
              <a:rPr lang="ru-RU"/>
              <a:t>Наизглед потпуно уклопљен у средину, ради готово све оно што и остали варошани. Не постоји особа која би посумњала да лик Михаила крије у себи нешто кобно што га кочи не само у односу са женама, него и односу са самим собом. </a:t>
            </a:r>
            <a:endParaRPr lang="en-US"/>
          </a:p>
          <a:p>
            <a:pPr algn="just" fontAlgn="base"/>
            <a:endParaRPr lang="en-US"/>
          </a:p>
          <a:p>
            <a:pPr algn="just" fontAlgn="base"/>
            <a:r>
              <a:rPr lang="ru-RU"/>
              <a:t>Говорећи о његовој прошлости, писац казује и о његовој великој жељи да се што прије ожени, али није могао то да учини прије старијег брата. Та жудња га је довела у постељу удате жене, Крстинице. </a:t>
            </a:r>
            <a:endParaRPr lang="en-US"/>
          </a:p>
          <a:p>
            <a:pPr algn="just" fontAlgn="base"/>
            <a:endParaRPr lang="en-US"/>
          </a:p>
          <a:p>
            <a:pPr algn="just" fontAlgn="base"/>
            <a:r>
              <a:rPr lang="ru-RU"/>
              <a:t>Учествовањем у убиству њеног мужа, постаје свјестан да је сва срећа коју је прије тога осјећао била само немилосрдна варка. Сам чин убиства за њега можда не би био толико страшан, колико је сазнање о ономе што једна жена и однос са њом могу да крију у себи. </a:t>
            </a:r>
          </a:p>
          <a:p>
            <a:pPr algn="just" fontAlgn="base"/>
            <a:endParaRPr lang="ru-RU"/>
          </a:p>
        </p:txBody>
      </p:sp>
      <p:sp>
        <p:nvSpPr>
          <p:cNvPr id="10" name="TextBox 9">
            <a:extLst>
              <a:ext uri="{FF2B5EF4-FFF2-40B4-BE49-F238E27FC236}">
                <a16:creationId xmlns:a16="http://schemas.microsoft.com/office/drawing/2014/main" xmlns="" id="{F7B36EDC-9563-4934-B704-BB554FFF56DB}"/>
              </a:ext>
            </a:extLst>
          </p:cNvPr>
          <p:cNvSpPr txBox="1"/>
          <p:nvPr/>
        </p:nvSpPr>
        <p:spPr>
          <a:xfrm>
            <a:off x="5822616" y="5431311"/>
            <a:ext cx="5870028" cy="1200329"/>
          </a:xfrm>
          <a:prstGeom prst="rect">
            <a:avLst/>
          </a:prstGeom>
          <a:noFill/>
        </p:spPr>
        <p:txBody>
          <a:bodyPr wrap="square" rtlCol="0">
            <a:spAutoFit/>
          </a:bodyPr>
          <a:lstStyle/>
          <a:p>
            <a:pPr algn="just"/>
            <a:r>
              <a:rPr lang="ru-RU"/>
              <a:t>Дјело које је починио, наредних година га прогони, не блиједи, увијек је ту и прожима га као нека неизљечива болест. Прошао је кроз све фазе кроз које пролази човјек гоњен кривицом, грижом савјести и страхом. </a:t>
            </a:r>
            <a:endParaRPr lang="en-US"/>
          </a:p>
        </p:txBody>
      </p:sp>
      <p:sp>
        <p:nvSpPr>
          <p:cNvPr id="11" name="TextBox 10">
            <a:extLst>
              <a:ext uri="{FF2B5EF4-FFF2-40B4-BE49-F238E27FC236}">
                <a16:creationId xmlns:a16="http://schemas.microsoft.com/office/drawing/2014/main" xmlns="" id="{F268F370-DC31-4EA4-853D-2CC72CCC2FE9}"/>
              </a:ext>
            </a:extLst>
          </p:cNvPr>
          <p:cNvSpPr txBox="1"/>
          <p:nvPr/>
        </p:nvSpPr>
        <p:spPr>
          <a:xfrm>
            <a:off x="5063784" y="169881"/>
            <a:ext cx="6960094" cy="4247317"/>
          </a:xfrm>
          <a:prstGeom prst="rect">
            <a:avLst/>
          </a:prstGeom>
          <a:noFill/>
        </p:spPr>
        <p:txBody>
          <a:bodyPr wrap="square" rtlCol="0">
            <a:spAutoFit/>
          </a:bodyPr>
          <a:lstStyle/>
          <a:p>
            <a:pPr algn="just"/>
            <a:r>
              <a:rPr lang="ru-RU"/>
              <a:t>Михаило је добронамјерна личност и ако је он сам спреман да учини ствари којих се стиди, заваран нестварном срећом, потпуно је оправдано неповјерење које гаји према осталима, нарочито женама. </a:t>
            </a:r>
            <a:endParaRPr lang="en-US"/>
          </a:p>
          <a:p>
            <a:pPr algn="just"/>
            <a:endParaRPr lang="en-US"/>
          </a:p>
          <a:p>
            <a:pPr algn="just"/>
            <a:r>
              <a:rPr lang="ru-RU"/>
              <a:t>Годинама покушава пронаћи начин да се одбрани од своје подсвијести, да макар на трен одахне и осјети се слободним. Сусрети са Аником њему су се чинили као свјетло на крају тунела, трачак наде која се помаља на површини њеног бића. Али сумња у варљиву срећу и њену превртљивост га не напушта, и у Аники, иако објективно нема никакве физичке повезнице, он види Крстиницу.</a:t>
            </a:r>
            <a:endParaRPr lang="en-US"/>
          </a:p>
          <a:p>
            <a:pPr algn="just"/>
            <a:endParaRPr lang="en-US"/>
          </a:p>
          <a:p>
            <a:pPr algn="just"/>
            <a:r>
              <a:rPr lang="ru-RU"/>
              <a:t>Без икаквог објашњења, јер како би могао да објасни и повјери некоме оно што га  мучи, он се удаљава од Анике и тиме њихове обостране наде за бољим животом осуђује на пропаст. </a:t>
            </a:r>
            <a:endParaRPr lang="en-US"/>
          </a:p>
        </p:txBody>
      </p:sp>
      <p:sp>
        <p:nvSpPr>
          <p:cNvPr id="12" name="Rectangle 11">
            <a:extLst>
              <a:ext uri="{FF2B5EF4-FFF2-40B4-BE49-F238E27FC236}">
                <a16:creationId xmlns:a16="http://schemas.microsoft.com/office/drawing/2014/main" xmlns="" id="{C44D5BA1-984E-4B61-9FAD-D8699122D8F5}"/>
              </a:ext>
            </a:extLst>
          </p:cNvPr>
          <p:cNvSpPr/>
          <p:nvPr/>
        </p:nvSpPr>
        <p:spPr>
          <a:xfrm>
            <a:off x="5063784" y="4484181"/>
            <a:ext cx="6492217" cy="2031325"/>
          </a:xfrm>
          <a:prstGeom prst="rect">
            <a:avLst/>
          </a:prstGeom>
        </p:spPr>
        <p:txBody>
          <a:bodyPr wrap="square">
            <a:spAutoFit/>
          </a:bodyPr>
          <a:lstStyle/>
          <a:p>
            <a:pPr algn="just"/>
            <a:r>
              <a:rPr lang="ru-RU"/>
              <a:t>Да ли би га осјећај кривице напустио барем на тренутке да је одлучио да Анику не посматра као биће које се ни по чему не разликује од Крстинице, не може се тачно знати. Његова подсвијест и  страхови, савладали су га и тада. Оне кобне ноћи успио је да савлада унутрашњи порив да убије Крстиницу, али су га неријешени детаљи те вечери годинама мучили. </a:t>
            </a:r>
            <a:r>
              <a:rPr lang="sr-Latn-RS"/>
              <a:t>O</a:t>
            </a:r>
            <a:r>
              <a:rPr lang="ru-RU"/>
              <a:t>сам година од те ноћи, он одлучује да се суочи са Аником.</a:t>
            </a:r>
            <a:endParaRPr lang="en-US"/>
          </a:p>
        </p:txBody>
      </p:sp>
      <p:sp>
        <p:nvSpPr>
          <p:cNvPr id="3" name="TextBox 2">
            <a:extLst>
              <a:ext uri="{FF2B5EF4-FFF2-40B4-BE49-F238E27FC236}">
                <a16:creationId xmlns:a16="http://schemas.microsoft.com/office/drawing/2014/main" xmlns="" id="{E894AD44-EE97-444D-A28D-370D573075E0}"/>
              </a:ext>
            </a:extLst>
          </p:cNvPr>
          <p:cNvSpPr txBox="1"/>
          <p:nvPr/>
        </p:nvSpPr>
        <p:spPr>
          <a:xfrm>
            <a:off x="5023834" y="993445"/>
            <a:ext cx="6572115" cy="4524315"/>
          </a:xfrm>
          <a:prstGeom prst="rect">
            <a:avLst/>
          </a:prstGeom>
          <a:noFill/>
        </p:spPr>
        <p:txBody>
          <a:bodyPr wrap="square" rtlCol="0">
            <a:spAutoFit/>
          </a:bodyPr>
          <a:lstStyle/>
          <a:p>
            <a:pPr algn="just" fontAlgn="base"/>
            <a:r>
              <a:rPr lang="ru-RU"/>
              <a:t>Дан прије него што одлази код ње, он увиђа да се прашта од свега што је око њега и у њему. Из начина на који то чини, види се да иако годинама већ пати и тоне под теретом свог гријеха који га прогања, он суштински воли живот и прихвата га таквог какав јесте. Неколико пута каже: "Све је ово живот". И он жели да живи. </a:t>
            </a:r>
          </a:p>
          <a:p>
            <a:pPr algn="just" fontAlgn="base"/>
            <a:r>
              <a:rPr lang="ru-RU"/>
              <a:t/>
            </a:r>
            <a:br>
              <a:rPr lang="ru-RU"/>
            </a:br>
            <a:r>
              <a:rPr lang="ru-RU"/>
              <a:t>Идуће јутро пробудио се ношен неким необјашњивим миром, улице дјелују мирније и свјетлије него иначе, а отворена врата на кућама "црна, као да истјерују мрак". Затиче мртву Анику и овај пут чини оно што није учинио оне ноћи када је Крсто убијен - узима нож и одлази. Нож није пронађен, у касабу је враћен пређашњи мир, од скорашњег немира није остало говото ништа. Причало се како је Михаило пошао сарајевским друмом, дакле вјероватно тамо одакле је и дошао, али овај пут другачијег психичког стања</a:t>
            </a:r>
          </a:p>
        </p:txBody>
      </p:sp>
      <p:sp>
        <p:nvSpPr>
          <p:cNvPr id="13" name="TextBox 12">
            <a:extLst>
              <a:ext uri="{FF2B5EF4-FFF2-40B4-BE49-F238E27FC236}">
                <a16:creationId xmlns:a16="http://schemas.microsoft.com/office/drawing/2014/main" xmlns="" id="{AD89BF2C-58BF-49CE-A809-6438D1FFE9CB}"/>
              </a:ext>
            </a:extLst>
          </p:cNvPr>
          <p:cNvSpPr txBox="1"/>
          <p:nvPr/>
        </p:nvSpPr>
        <p:spPr>
          <a:xfrm>
            <a:off x="420211" y="4070607"/>
            <a:ext cx="4175695" cy="369332"/>
          </a:xfrm>
          <a:prstGeom prst="rect">
            <a:avLst/>
          </a:prstGeom>
          <a:noFill/>
        </p:spPr>
        <p:txBody>
          <a:bodyPr wrap="square" rtlCol="0">
            <a:spAutoFit/>
          </a:bodyPr>
          <a:lstStyle/>
          <a:p>
            <a:pPr algn="r"/>
            <a:r>
              <a:rPr lang="sr-Cyrl-RS">
                <a:solidFill>
                  <a:schemeClr val="bg1"/>
                </a:solidFill>
              </a:rPr>
              <a:t>Странац</a:t>
            </a:r>
            <a:endParaRPr lang="en-US">
              <a:solidFill>
                <a:schemeClr val="bg1"/>
              </a:solidFill>
            </a:endParaRPr>
          </a:p>
        </p:txBody>
      </p:sp>
    </p:spTree>
    <p:extLst>
      <p:ext uri="{BB962C8B-B14F-4D97-AF65-F5344CB8AC3E}">
        <p14:creationId xmlns:p14="http://schemas.microsoft.com/office/powerpoint/2010/main" val="11630042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grpId="1" nodeType="clickEffect">
                                  <p:stCondLst>
                                    <p:cond delay="0"/>
                                  </p:stCondLst>
                                  <p:childTnLst>
                                    <p:animEffect transition="out" filter="wipe(down)">
                                      <p:cBhvr>
                                        <p:cTn id="14" dur="750"/>
                                        <p:tgtEl>
                                          <p:spTgt spid="10"/>
                                        </p:tgtEl>
                                      </p:cBhvr>
                                    </p:animEffect>
                                    <p:set>
                                      <p:cBhvr>
                                        <p:cTn id="15" dur="1" fill="hold">
                                          <p:stCondLst>
                                            <p:cond delay="749"/>
                                          </p:stCondLst>
                                        </p:cTn>
                                        <p:tgtEl>
                                          <p:spTgt spid="10"/>
                                        </p:tgtEl>
                                        <p:attrNameLst>
                                          <p:attrName>style.visibility</p:attrName>
                                        </p:attrNameLst>
                                      </p:cBhvr>
                                      <p:to>
                                        <p:strVal val="hidden"/>
                                      </p:to>
                                    </p:set>
                                  </p:childTnLst>
                                </p:cTn>
                              </p:par>
                              <p:par>
                                <p:cTn id="16" presetID="22" presetClass="exit" presetSubtype="4" fill="hold" grpId="1" nodeType="withEffect">
                                  <p:stCondLst>
                                    <p:cond delay="0"/>
                                  </p:stCondLst>
                                  <p:childTnLst>
                                    <p:animEffect transition="out" filter="wipe(down)">
                                      <p:cBhvr>
                                        <p:cTn id="17" dur="750"/>
                                        <p:tgtEl>
                                          <p:spTgt spid="8"/>
                                        </p:tgtEl>
                                      </p:cBhvr>
                                    </p:animEffect>
                                    <p:set>
                                      <p:cBhvr>
                                        <p:cTn id="18" dur="1" fill="hold">
                                          <p:stCondLst>
                                            <p:cond delay="749"/>
                                          </p:stCondLst>
                                        </p:cTn>
                                        <p:tgtEl>
                                          <p:spTgt spid="8"/>
                                        </p:tgtEl>
                                        <p:attrNameLst>
                                          <p:attrName>style.visibility</p:attrName>
                                        </p:attrNameLst>
                                      </p:cBhvr>
                                      <p:to>
                                        <p:strVal val="hidden"/>
                                      </p:to>
                                    </p:set>
                                  </p:childTnLst>
                                </p:cTn>
                              </p:par>
                              <p:par>
                                <p:cTn id="19" presetID="14" presetClass="entr" presetSubtype="10" fill="hold" grpId="0" nodeType="withEffect">
                                  <p:stCondLst>
                                    <p:cond delay="50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1000"/>
                                        <p:tgtEl>
                                          <p:spTgt spid="12"/>
                                        </p:tgtEl>
                                      </p:cBhvr>
                                    </p:animEffect>
                                  </p:childTnLst>
                                </p:cTn>
                              </p:par>
                              <p:par>
                                <p:cTn id="22" presetID="14" presetClass="entr" presetSubtype="10" fill="hold" grpId="0" nodeType="withEffect">
                                  <p:stCondLst>
                                    <p:cond delay="50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1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xit" presetSubtype="10" fill="hold" grpId="1" nodeType="clickEffect">
                                  <p:stCondLst>
                                    <p:cond delay="0"/>
                                  </p:stCondLst>
                                  <p:childTnLst>
                                    <p:animEffect transition="out" filter="randombar(horizontal)">
                                      <p:cBhvr>
                                        <p:cTn id="28" dur="1000"/>
                                        <p:tgtEl>
                                          <p:spTgt spid="12"/>
                                        </p:tgtEl>
                                      </p:cBhvr>
                                    </p:animEffect>
                                    <p:set>
                                      <p:cBhvr>
                                        <p:cTn id="29" dur="1" fill="hold">
                                          <p:stCondLst>
                                            <p:cond delay="999"/>
                                          </p:stCondLst>
                                        </p:cTn>
                                        <p:tgtEl>
                                          <p:spTgt spid="12"/>
                                        </p:tgtEl>
                                        <p:attrNameLst>
                                          <p:attrName>style.visibility</p:attrName>
                                        </p:attrNameLst>
                                      </p:cBhvr>
                                      <p:to>
                                        <p:strVal val="hidden"/>
                                      </p:to>
                                    </p:set>
                                  </p:childTnLst>
                                </p:cTn>
                              </p:par>
                              <p:par>
                                <p:cTn id="30" presetID="14" presetClass="exit" presetSubtype="10" fill="hold" grpId="1" nodeType="withEffect">
                                  <p:stCondLst>
                                    <p:cond delay="0"/>
                                  </p:stCondLst>
                                  <p:childTnLst>
                                    <p:animEffect transition="out" filter="randombar(horizontal)">
                                      <p:cBhvr>
                                        <p:cTn id="31" dur="1000"/>
                                        <p:tgtEl>
                                          <p:spTgt spid="11"/>
                                        </p:tgtEl>
                                      </p:cBhvr>
                                    </p:animEffect>
                                    <p:set>
                                      <p:cBhvr>
                                        <p:cTn id="32" dur="1" fill="hold">
                                          <p:stCondLst>
                                            <p:cond delay="999"/>
                                          </p:stCondLst>
                                        </p:cTn>
                                        <p:tgtEl>
                                          <p:spTgt spid="11"/>
                                        </p:tgtEl>
                                        <p:attrNameLst>
                                          <p:attrName>style.visibility</p:attrName>
                                        </p:attrNameLst>
                                      </p:cBhvr>
                                      <p:to>
                                        <p:strVal val="hidden"/>
                                      </p:to>
                                    </p:set>
                                  </p:childTnLst>
                                </p:cTn>
                              </p:par>
                              <p:par>
                                <p:cTn id="33" presetID="42" presetClass="entr" presetSubtype="0" fill="hold" grpId="0" nodeType="withEffect">
                                  <p:stCondLst>
                                    <p:cond delay="50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p:bldP spid="10" grpId="1"/>
      <p:bldP spid="11" grpId="0"/>
      <p:bldP spid="11" grpId="1"/>
      <p:bldP spid="12" grpId="0"/>
      <p:bldP spid="12" grpId="1"/>
      <p:bldP spid="3"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F35BFF-A889-4B62-BCD4-168715A631DF}"/>
              </a:ext>
            </a:extLst>
          </p:cNvPr>
          <p:cNvSpPr>
            <a:spLocks noGrp="1"/>
          </p:cNvSpPr>
          <p:nvPr>
            <p:ph type="title"/>
          </p:nvPr>
        </p:nvSpPr>
        <p:spPr>
          <a:xfrm>
            <a:off x="159026" y="559678"/>
            <a:ext cx="4436880" cy="2221622"/>
          </a:xfrm>
        </p:spPr>
        <p:txBody>
          <a:bodyPr>
            <a:normAutofit/>
          </a:bodyPr>
          <a:lstStyle/>
          <a:p>
            <a:r>
              <a:rPr lang="sr-Cyrl-RS" sz="3600"/>
              <a:t>Мост на Жепи</a:t>
            </a:r>
            <a:endParaRPr lang="en-US" sz="3600"/>
          </a:p>
        </p:txBody>
      </p:sp>
      <p:sp>
        <p:nvSpPr>
          <p:cNvPr id="19" name="Content Placeholder 18">
            <a:extLst>
              <a:ext uri="{FF2B5EF4-FFF2-40B4-BE49-F238E27FC236}">
                <a16:creationId xmlns:a16="http://schemas.microsoft.com/office/drawing/2014/main" xmlns="" id="{C8822230-E7F6-4AEC-86F1-6874B8C03BA4}"/>
              </a:ext>
            </a:extLst>
          </p:cNvPr>
          <p:cNvSpPr>
            <a:spLocks noGrp="1"/>
          </p:cNvSpPr>
          <p:nvPr>
            <p:ph idx="1"/>
          </p:nvPr>
        </p:nvSpPr>
        <p:spPr>
          <a:xfrm>
            <a:off x="6250280" y="2019300"/>
            <a:ext cx="1944000" cy="1821180"/>
          </a:xfrm>
        </p:spPr>
        <p:txBody>
          <a:bodyPr/>
          <a:lstStyle/>
          <a:p>
            <a:r>
              <a:rPr lang="sr-Cyrl-RS"/>
              <a:t>Везир Јусуф</a:t>
            </a:r>
            <a:endParaRPr lang="en-US"/>
          </a:p>
        </p:txBody>
      </p:sp>
      <p:sp>
        <p:nvSpPr>
          <p:cNvPr id="20" name="Text Placeholder 19">
            <a:extLst>
              <a:ext uri="{FF2B5EF4-FFF2-40B4-BE49-F238E27FC236}">
                <a16:creationId xmlns:a16="http://schemas.microsoft.com/office/drawing/2014/main" xmlns="" id="{72DB73E6-C510-4010-99CD-13C274B57E5B}"/>
              </a:ext>
            </a:extLst>
          </p:cNvPr>
          <p:cNvSpPr>
            <a:spLocks noGrp="1"/>
          </p:cNvSpPr>
          <p:nvPr>
            <p:ph type="body" sz="quarter" idx="13"/>
          </p:nvPr>
        </p:nvSpPr>
        <p:spPr>
          <a:xfrm>
            <a:off x="9104728" y="2019300"/>
            <a:ext cx="1943100" cy="1821180"/>
          </a:xfrm>
        </p:spPr>
        <p:txBody>
          <a:bodyPr/>
          <a:lstStyle/>
          <a:p>
            <a:r>
              <a:rPr lang="sr-Cyrl-RS"/>
              <a:t>Неимар</a:t>
            </a:r>
            <a:endParaRPr lang="en-US"/>
          </a:p>
        </p:txBody>
      </p:sp>
      <p:pic>
        <p:nvPicPr>
          <p:cNvPr id="18" name="Picture Placeholder 16">
            <a:hlinkClick r:id="rId2" action="ppaction://hlinksldjump"/>
            <a:extLst>
              <a:ext uri="{FF2B5EF4-FFF2-40B4-BE49-F238E27FC236}">
                <a16:creationId xmlns:a16="http://schemas.microsoft.com/office/drawing/2014/main" xmlns="" id="{D60483CF-2E32-4060-BC9F-20E27BD92EFB}"/>
              </a:ext>
            </a:extLst>
          </p:cNvPr>
          <p:cNvPicPr>
            <a:picLocks noChangeAspect="1"/>
          </p:cNvPicPr>
          <p:nvPr/>
        </p:nvPicPr>
        <p:blipFill>
          <a:blip r:embed="rId3"/>
          <a:srcRect/>
          <a:stretch/>
        </p:blipFill>
        <p:spPr>
          <a:xfrm>
            <a:off x="6736505" y="2246272"/>
            <a:ext cx="971550" cy="971550"/>
          </a:xfrm>
          <a:prstGeom prst="ellipse">
            <a:avLst/>
          </a:prstGeom>
          <a:solidFill>
            <a:schemeClr val="bg1">
              <a:lumMod val="95000"/>
            </a:schemeClr>
          </a:solidFill>
        </p:spPr>
      </p:pic>
      <p:pic>
        <p:nvPicPr>
          <p:cNvPr id="26" name="Picture Placeholder 16">
            <a:hlinkClick r:id="rId4" action="ppaction://hlinksldjump"/>
            <a:extLst>
              <a:ext uri="{FF2B5EF4-FFF2-40B4-BE49-F238E27FC236}">
                <a16:creationId xmlns:a16="http://schemas.microsoft.com/office/drawing/2014/main" xmlns="" id="{0AA4257C-4E89-47A4-B9C2-6FF82D27A326}"/>
              </a:ext>
            </a:extLst>
          </p:cNvPr>
          <p:cNvPicPr>
            <a:picLocks noChangeAspect="1"/>
          </p:cNvPicPr>
          <p:nvPr/>
        </p:nvPicPr>
        <p:blipFill>
          <a:blip r:embed="rId5"/>
          <a:srcRect/>
          <a:stretch/>
        </p:blipFill>
        <p:spPr>
          <a:xfrm>
            <a:off x="9676543" y="2303760"/>
            <a:ext cx="799469" cy="856575"/>
          </a:xfrm>
          <a:prstGeom prst="ellipse">
            <a:avLst/>
          </a:prstGeom>
          <a:solidFill>
            <a:schemeClr val="bg1">
              <a:lumMod val="95000"/>
            </a:schemeClr>
          </a:solidFill>
        </p:spPr>
      </p:pic>
      <p:pic>
        <p:nvPicPr>
          <p:cNvPr id="14" name="Picture 13">
            <a:hlinkClick r:id="rId6" action="ppaction://hlinksldjump"/>
            <a:extLst>
              <a:ext uri="{FF2B5EF4-FFF2-40B4-BE49-F238E27FC236}">
                <a16:creationId xmlns:a16="http://schemas.microsoft.com/office/drawing/2014/main" xmlns="" id="{33796C51-E62A-427A-B948-3B32A2E57A39}"/>
              </a:ext>
            </a:extLst>
          </p:cNvPr>
          <p:cNvPicPr>
            <a:picLocks noChangeAspect="1"/>
          </p:cNvPicPr>
          <p:nvPr/>
        </p:nvPicPr>
        <p:blipFill>
          <a:blip r:embed="rId7"/>
          <a:stretch>
            <a:fillRect/>
          </a:stretch>
        </p:blipFill>
        <p:spPr>
          <a:xfrm>
            <a:off x="11876393" y="5610530"/>
            <a:ext cx="294970" cy="294970"/>
          </a:xfrm>
          <a:prstGeom prst="rect">
            <a:avLst/>
          </a:prstGeom>
        </p:spPr>
      </p:pic>
    </p:spTree>
    <p:extLst>
      <p:ext uri="{BB962C8B-B14F-4D97-AF65-F5344CB8AC3E}">
        <p14:creationId xmlns:p14="http://schemas.microsoft.com/office/powerpoint/2010/main" val="332085464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97F4D-F280-472F-9307-25B3E6BD88B5}"/>
              </a:ext>
            </a:extLst>
          </p:cNvPr>
          <p:cNvSpPr>
            <a:spLocks noGrp="1"/>
          </p:cNvSpPr>
          <p:nvPr>
            <p:ph type="title"/>
          </p:nvPr>
        </p:nvSpPr>
        <p:spPr/>
        <p:txBody>
          <a:bodyPr>
            <a:normAutofit/>
          </a:bodyPr>
          <a:lstStyle/>
          <a:p>
            <a:r>
              <a:rPr lang="sr-Cyrl-RS" sz="4800"/>
              <a:t>Везир Јусуф</a:t>
            </a:r>
            <a:endParaRPr lang="en-US" sz="4800"/>
          </a:p>
        </p:txBody>
      </p:sp>
      <p:sp>
        <p:nvSpPr>
          <p:cNvPr id="4" name="Text Placeholder 3">
            <a:extLst>
              <a:ext uri="{FF2B5EF4-FFF2-40B4-BE49-F238E27FC236}">
                <a16:creationId xmlns:a16="http://schemas.microsoft.com/office/drawing/2014/main" xmlns="" id="{C1891695-E7DA-48AF-9EEB-86DA1F9BF74F}"/>
              </a:ext>
            </a:extLst>
          </p:cNvPr>
          <p:cNvSpPr>
            <a:spLocks noGrp="1"/>
          </p:cNvSpPr>
          <p:nvPr>
            <p:ph type="body" sz="quarter" idx="18"/>
          </p:nvPr>
        </p:nvSpPr>
        <p:spPr>
          <a:xfrm>
            <a:off x="2752078" y="2895600"/>
            <a:ext cx="1852472" cy="415771"/>
          </a:xfrm>
        </p:spPr>
        <p:txBody>
          <a:bodyPr>
            <a:normAutofit lnSpcReduction="10000"/>
          </a:bodyPr>
          <a:lstStyle/>
          <a:p>
            <a:r>
              <a:rPr lang="sr-Cyrl-RS"/>
              <a:t>Мост на Жепи</a:t>
            </a:r>
            <a:endParaRPr lang="en-US"/>
          </a:p>
        </p:txBody>
      </p:sp>
      <p:pic>
        <p:nvPicPr>
          <p:cNvPr id="7" name="Picture 6">
            <a:hlinkClick r:id="rId2" action="ppaction://hlinksldjump"/>
            <a:extLst>
              <a:ext uri="{FF2B5EF4-FFF2-40B4-BE49-F238E27FC236}">
                <a16:creationId xmlns:a16="http://schemas.microsoft.com/office/drawing/2014/main" xmlns="" id="{BC956940-5D27-43F0-99B5-2485B1498E1A}"/>
              </a:ext>
            </a:extLst>
          </p:cNvPr>
          <p:cNvPicPr>
            <a:picLocks noChangeAspect="1"/>
          </p:cNvPicPr>
          <p:nvPr/>
        </p:nvPicPr>
        <p:blipFill>
          <a:blip r:embed="rId3"/>
          <a:stretch>
            <a:fillRect/>
          </a:stretch>
        </p:blipFill>
        <p:spPr>
          <a:xfrm>
            <a:off x="11876393" y="5610530"/>
            <a:ext cx="294970" cy="294970"/>
          </a:xfrm>
          <a:prstGeom prst="rect">
            <a:avLst/>
          </a:prstGeom>
        </p:spPr>
      </p:pic>
      <p:sp>
        <p:nvSpPr>
          <p:cNvPr id="8" name="Rectangle 7">
            <a:extLst>
              <a:ext uri="{FF2B5EF4-FFF2-40B4-BE49-F238E27FC236}">
                <a16:creationId xmlns:a16="http://schemas.microsoft.com/office/drawing/2014/main" xmlns="" id="{DB9FAD52-C275-4E53-9178-4C21D3261D02}"/>
              </a:ext>
            </a:extLst>
          </p:cNvPr>
          <p:cNvSpPr/>
          <p:nvPr/>
        </p:nvSpPr>
        <p:spPr>
          <a:xfrm>
            <a:off x="-1" y="5594546"/>
            <a:ext cx="4696287" cy="1109866"/>
          </a:xfrm>
          <a:prstGeom prst="rect">
            <a:avLst/>
          </a:prstGeom>
          <a:solidFill>
            <a:srgbClr val="1D1A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2206E324-0A1C-4FB9-91E1-8B812646CD0F}"/>
              </a:ext>
            </a:extLst>
          </p:cNvPr>
          <p:cNvSpPr/>
          <p:nvPr/>
        </p:nvSpPr>
        <p:spPr>
          <a:xfrm>
            <a:off x="0" y="5795788"/>
            <a:ext cx="44832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C29FF9CA-88E2-490C-B0ED-2FFCB0FB7C75}"/>
              </a:ext>
            </a:extLst>
          </p:cNvPr>
          <p:cNvSpPr txBox="1"/>
          <p:nvPr/>
        </p:nvSpPr>
        <p:spPr>
          <a:xfrm>
            <a:off x="5199466" y="316825"/>
            <a:ext cx="6676928" cy="2031325"/>
          </a:xfrm>
          <a:prstGeom prst="rect">
            <a:avLst/>
          </a:prstGeom>
          <a:noFill/>
        </p:spPr>
        <p:txBody>
          <a:bodyPr wrap="square" rtlCol="0">
            <a:spAutoFit/>
          </a:bodyPr>
          <a:lstStyle/>
          <a:p>
            <a:pPr algn="just"/>
            <a:r>
              <a:rPr lang="sr-Cyrl-RS"/>
              <a:t>Изненада, након дугогодишњег обављања дужности везира, Јусуф Ибрахим пада у заробљеништво као “жртва једне опасне интриге”. Из тога излази као побједник и требало би да је јачи него икада прије (“Дубином скорашњег пада могао је да мјери висину своје моћи”), али он је духовнно исцрпљен и изнурен, сложеног психичког стања.</a:t>
            </a:r>
          </a:p>
          <a:p>
            <a:pPr algn="just"/>
            <a:endParaRPr lang="en-US"/>
          </a:p>
        </p:txBody>
      </p:sp>
      <p:sp>
        <p:nvSpPr>
          <p:cNvPr id="11" name="TextBox 10">
            <a:extLst>
              <a:ext uri="{FF2B5EF4-FFF2-40B4-BE49-F238E27FC236}">
                <a16:creationId xmlns:a16="http://schemas.microsoft.com/office/drawing/2014/main" xmlns="" id="{D4D4E4B4-70D0-4E49-805F-A3B7956623B7}"/>
              </a:ext>
            </a:extLst>
          </p:cNvPr>
          <p:cNvSpPr txBox="1"/>
          <p:nvPr/>
        </p:nvSpPr>
        <p:spPr>
          <a:xfrm>
            <a:off x="5199466" y="2206107"/>
            <a:ext cx="6676927" cy="2031325"/>
          </a:xfrm>
          <a:prstGeom prst="rect">
            <a:avLst/>
          </a:prstGeom>
          <a:noFill/>
        </p:spPr>
        <p:txBody>
          <a:bodyPr wrap="square" rtlCol="0">
            <a:spAutoFit/>
          </a:bodyPr>
          <a:lstStyle/>
          <a:p>
            <a:pPr algn="just"/>
            <a:r>
              <a:rPr lang="ru-RU"/>
              <a:t>Тада му привремени спокој доноси размишљање о поријеклу и Босни, сиромашној породици из које је потекао, а затим данком у крви отет. Размишљање о признању које му људи у његовом селу Жепа одају због славе коју је у туђини стекао пружа му задовољство иако нико не слути цијену те славе. Одлучује да дио свог богатства преда том сиромашном крају и помогне им градњом онога што им највише недостаје - моста.</a:t>
            </a:r>
            <a:endParaRPr lang="en-US"/>
          </a:p>
        </p:txBody>
      </p:sp>
      <p:sp>
        <p:nvSpPr>
          <p:cNvPr id="12" name="TextBox 11">
            <a:extLst>
              <a:ext uri="{FF2B5EF4-FFF2-40B4-BE49-F238E27FC236}">
                <a16:creationId xmlns:a16="http://schemas.microsoft.com/office/drawing/2014/main" xmlns="" id="{E4530C04-89B1-49F6-BE44-97B5096E20B2}"/>
              </a:ext>
            </a:extLst>
          </p:cNvPr>
          <p:cNvSpPr txBox="1"/>
          <p:nvPr/>
        </p:nvSpPr>
        <p:spPr>
          <a:xfrm>
            <a:off x="5199466" y="4421073"/>
            <a:ext cx="6252728" cy="2031325"/>
          </a:xfrm>
          <a:prstGeom prst="rect">
            <a:avLst/>
          </a:prstGeom>
          <a:noFill/>
        </p:spPr>
        <p:txBody>
          <a:bodyPr wrap="square" rtlCol="0">
            <a:spAutoFit/>
          </a:bodyPr>
          <a:lstStyle/>
          <a:p>
            <a:pPr algn="just"/>
            <a:r>
              <a:rPr lang="ru-RU"/>
              <a:t>Можемо да наслутимо да им раније није помагао на тај начин и запитамо се који су мотиви да баш сада то учини: Да ли то што му раније родни крај није толико често био у мислима? То што му сада материјално ботатство не значи много и жели да помогне? То што жели још веће признање од тих људи или жеља да и послије његове смрти остане траг?</a:t>
            </a:r>
            <a:endParaRPr lang="en-US"/>
          </a:p>
        </p:txBody>
      </p:sp>
      <p:sp>
        <p:nvSpPr>
          <p:cNvPr id="13" name="TextBox 12">
            <a:extLst>
              <a:ext uri="{FF2B5EF4-FFF2-40B4-BE49-F238E27FC236}">
                <a16:creationId xmlns:a16="http://schemas.microsoft.com/office/drawing/2014/main" xmlns="" id="{4BF16CF1-6EF8-4D3C-9734-FA064A11FAA6}"/>
              </a:ext>
            </a:extLst>
          </p:cNvPr>
          <p:cNvSpPr txBox="1"/>
          <p:nvPr/>
        </p:nvSpPr>
        <p:spPr>
          <a:xfrm>
            <a:off x="5208110" y="751344"/>
            <a:ext cx="3417905" cy="5355312"/>
          </a:xfrm>
          <a:prstGeom prst="rect">
            <a:avLst/>
          </a:prstGeom>
          <a:noFill/>
        </p:spPr>
        <p:txBody>
          <a:bodyPr wrap="square" rtlCol="0">
            <a:spAutoFit/>
          </a:bodyPr>
          <a:lstStyle/>
          <a:p>
            <a:pPr algn="just"/>
            <a:r>
              <a:rPr lang="sr-Cyrl-RS"/>
              <a:t>Он проналази славног неимара и градња моста почиње. Међутим, сав његов тренутни живот је под велом некадашњег кобног оптерећења и плаћања дугова прошлости. Круже приче да се промијенио, али нико не зна шта му је. Како је вријеме одмицало, умјесто да му сјећање на заробљеништво блиједи, дешава се супротно - све чешће размишља о њему, а његови језиви снови свједоче о помрачењу његовог ума. Чулни подражаји постају примјетни, страври које некада није нити примјећивао, сада га надражују, те наређује да се замијене другим.</a:t>
            </a:r>
            <a:endParaRPr lang="en-US"/>
          </a:p>
        </p:txBody>
      </p:sp>
      <p:sp>
        <p:nvSpPr>
          <p:cNvPr id="16" name="TextBox 15">
            <a:extLst>
              <a:ext uri="{FF2B5EF4-FFF2-40B4-BE49-F238E27FC236}">
                <a16:creationId xmlns:a16="http://schemas.microsoft.com/office/drawing/2014/main" xmlns="" id="{C87B602B-BDE6-4FC9-8255-93E0C8227FA4}"/>
              </a:ext>
            </a:extLst>
          </p:cNvPr>
          <p:cNvSpPr txBox="1"/>
          <p:nvPr/>
        </p:nvSpPr>
        <p:spPr>
          <a:xfrm>
            <a:off x="8634659" y="751344"/>
            <a:ext cx="3232892" cy="5355312"/>
          </a:xfrm>
          <a:prstGeom prst="rect">
            <a:avLst/>
          </a:prstGeom>
          <a:noFill/>
        </p:spPr>
        <p:txBody>
          <a:bodyPr wrap="square" rtlCol="0">
            <a:spAutoFit/>
          </a:bodyPr>
          <a:lstStyle/>
          <a:p>
            <a:pPr algn="just"/>
            <a:r>
              <a:rPr lang="ru-RU"/>
              <a:t>Јавља се видна слика презира према свему, према свијету и ономе што носи у себи. Након пада у тамницу, све постаје бесмислено и с одсуством било чега пријатног. Он постаје свјестан пролазности, несталности, бесциљности и бесмисла свега што је икада било и што ће бити, и живота, и славе, и онога што се назива успјехом, и признања која добија од људи. Иако је побиједио у очима других, изгубио је личну, унутрашњу битку и стекао осјећања која га никада неће напустити и непрестано ће га гушити. </a:t>
            </a:r>
          </a:p>
          <a:p>
            <a:pPr algn="just"/>
            <a:endParaRPr lang="en-US"/>
          </a:p>
        </p:txBody>
      </p:sp>
      <p:sp>
        <p:nvSpPr>
          <p:cNvPr id="17" name="TextBox 16">
            <a:extLst>
              <a:ext uri="{FF2B5EF4-FFF2-40B4-BE49-F238E27FC236}">
                <a16:creationId xmlns:a16="http://schemas.microsoft.com/office/drawing/2014/main" xmlns="" id="{FE3284B3-2B4C-47F0-8B24-85FA0E931D83}"/>
              </a:ext>
            </a:extLst>
          </p:cNvPr>
          <p:cNvSpPr txBox="1"/>
          <p:nvPr/>
        </p:nvSpPr>
        <p:spPr>
          <a:xfrm>
            <a:off x="5199465" y="316825"/>
            <a:ext cx="5856303" cy="2585323"/>
          </a:xfrm>
          <a:prstGeom prst="rect">
            <a:avLst/>
          </a:prstGeom>
          <a:noFill/>
        </p:spPr>
        <p:txBody>
          <a:bodyPr wrap="square" rtlCol="0">
            <a:spAutoFit/>
          </a:bodyPr>
          <a:lstStyle/>
          <a:p>
            <a:pPr algn="just"/>
            <a:r>
              <a:rPr lang="ru-RU"/>
              <a:t>Вођен је интуитивном спознајом да све што постоји може да донесе зло и сама могућност да се зло деси чини га немирним. Не успијева да пронађе душевну хармонију. Чини се као да му унутрашњост непрестано дрхти и тјера га у стање из којег очајнички жели побјећи. Готово сујевјерни страх вреба у свему и копа му по души, не нестаје вјеровање у свеприсутност зла, болне патње и непредвидљивог страдања.</a:t>
            </a:r>
          </a:p>
          <a:p>
            <a:pPr algn="just"/>
            <a:endParaRPr lang="en-US"/>
          </a:p>
        </p:txBody>
      </p:sp>
      <p:sp>
        <p:nvSpPr>
          <p:cNvPr id="18" name="TextBox 17">
            <a:extLst>
              <a:ext uri="{FF2B5EF4-FFF2-40B4-BE49-F238E27FC236}">
                <a16:creationId xmlns:a16="http://schemas.microsoft.com/office/drawing/2014/main" xmlns="" id="{8D93B25A-E562-46E1-839A-9ED77F88353B}"/>
              </a:ext>
            </a:extLst>
          </p:cNvPr>
          <p:cNvSpPr txBox="1"/>
          <p:nvPr/>
        </p:nvSpPr>
        <p:spPr>
          <a:xfrm>
            <a:off x="5208110" y="3083270"/>
            <a:ext cx="5220181" cy="3416320"/>
          </a:xfrm>
          <a:prstGeom prst="rect">
            <a:avLst/>
          </a:prstGeom>
          <a:noFill/>
        </p:spPr>
        <p:txBody>
          <a:bodyPr wrap="square" rtlCol="0">
            <a:spAutoFit/>
          </a:bodyPr>
          <a:lstStyle/>
          <a:p>
            <a:pPr algn="just"/>
            <a:r>
              <a:rPr lang="ru-RU"/>
              <a:t>Води битку скривену иза спољашњег склада. Има скривену потребу да говори и растерети душу, али нема коме, а и његова девиза гласи: У ћутању је сигурност. Након што је мост изграђен, неимар умире и тиме се везирово унутрашње безнађе и тјескоба продубљују. Новац који је неимар својим радом зарадио, те умро прије него што му је он био уручен, везир даје болници и сиротињи. То је вјероватно нешто што ће се десити и са везиром и његовим новцем, јер насљедника нема, а смрт је неизбјежна, било за неимаре, било за везире. </a:t>
            </a:r>
          </a:p>
          <a:p>
            <a:pPr algn="just"/>
            <a:endParaRPr lang="en-US"/>
          </a:p>
        </p:txBody>
      </p:sp>
      <p:sp>
        <p:nvSpPr>
          <p:cNvPr id="19" name="TextBox 18">
            <a:extLst>
              <a:ext uri="{FF2B5EF4-FFF2-40B4-BE49-F238E27FC236}">
                <a16:creationId xmlns:a16="http://schemas.microsoft.com/office/drawing/2014/main" xmlns="" id="{2C51043E-3CA3-448E-9FE3-44265F3AA82B}"/>
              </a:ext>
            </a:extLst>
          </p:cNvPr>
          <p:cNvSpPr txBox="1"/>
          <p:nvPr/>
        </p:nvSpPr>
        <p:spPr>
          <a:xfrm>
            <a:off x="5469033" y="852660"/>
            <a:ext cx="2902998" cy="2031325"/>
          </a:xfrm>
          <a:prstGeom prst="rect">
            <a:avLst/>
          </a:prstGeom>
          <a:noFill/>
        </p:spPr>
        <p:txBody>
          <a:bodyPr wrap="square" rtlCol="0" anchor="t">
            <a:spAutoFit/>
          </a:bodyPr>
          <a:lstStyle/>
          <a:p>
            <a:pPr algn="just"/>
            <a:r>
              <a:rPr lang="ru-RU" dirty="0"/>
              <a:t>Он има наизглед све - богатство, славу и моћ, али је бескрајно несрећан.  Сва његова патња почива на психолошком сукобу са самим собом и животом каквим живи. </a:t>
            </a:r>
            <a:endParaRPr lang="en-US" dirty="0"/>
          </a:p>
        </p:txBody>
      </p:sp>
      <p:sp>
        <p:nvSpPr>
          <p:cNvPr id="20" name="TextBox 19">
            <a:extLst>
              <a:ext uri="{FF2B5EF4-FFF2-40B4-BE49-F238E27FC236}">
                <a16:creationId xmlns:a16="http://schemas.microsoft.com/office/drawing/2014/main" xmlns="" id="{29CAD645-C415-41E6-BD02-C0174747D898}"/>
              </a:ext>
            </a:extLst>
          </p:cNvPr>
          <p:cNvSpPr txBox="1"/>
          <p:nvPr/>
        </p:nvSpPr>
        <p:spPr>
          <a:xfrm>
            <a:off x="5224618" y="3221769"/>
            <a:ext cx="3262427" cy="2862322"/>
          </a:xfrm>
          <a:prstGeom prst="rect">
            <a:avLst/>
          </a:prstGeom>
          <a:noFill/>
        </p:spPr>
        <p:txBody>
          <a:bodyPr wrap="square" rtlCol="0">
            <a:spAutoFit/>
          </a:bodyPr>
          <a:lstStyle/>
          <a:p>
            <a:pPr algn="just"/>
            <a:r>
              <a:rPr lang="ru-RU"/>
              <a:t>Помогао је да се сагради мост, једној заједници је битан, али спознаја да је бол надмоћан и да је све сиромашно, горко и непорављиво, да се “на једном крају крпи, а на другом цури” га не напушта и чини му се као да је немогуће било гдје и на било који начин пронаћи спокој и душевни мир.</a:t>
            </a:r>
            <a:endParaRPr lang="en-US"/>
          </a:p>
        </p:txBody>
      </p:sp>
      <p:sp>
        <p:nvSpPr>
          <p:cNvPr id="21" name="TextBox 20">
            <a:extLst>
              <a:ext uri="{FF2B5EF4-FFF2-40B4-BE49-F238E27FC236}">
                <a16:creationId xmlns:a16="http://schemas.microsoft.com/office/drawing/2014/main" xmlns="" id="{B96983A0-2D36-4E29-A03D-9D31C152A474}"/>
              </a:ext>
            </a:extLst>
          </p:cNvPr>
          <p:cNvSpPr txBox="1"/>
          <p:nvPr/>
        </p:nvSpPr>
        <p:spPr>
          <a:xfrm>
            <a:off x="8742342" y="1710171"/>
            <a:ext cx="3142695" cy="3416320"/>
          </a:xfrm>
          <a:prstGeom prst="rect">
            <a:avLst/>
          </a:prstGeom>
          <a:noFill/>
        </p:spPr>
        <p:txBody>
          <a:bodyPr wrap="square" rtlCol="0">
            <a:spAutoFit/>
          </a:bodyPr>
          <a:lstStyle/>
          <a:p>
            <a:pPr algn="just"/>
            <a:r>
              <a:rPr lang="ru-RU"/>
              <a:t>Након што му муалим доноси хронограм, симболично брише признање заслуге за градњу моста, властито име и животну девизу, а тим ситним гестом показује како је све то бескрајно неважно. Тешко је одредити да ли је он судбински кажњеник или је одлучио да сам себе казни, но на крају је важно само то да је казна доживотна.</a:t>
            </a:r>
            <a:endParaRPr lang="en-US"/>
          </a:p>
        </p:txBody>
      </p:sp>
      <p:sp>
        <p:nvSpPr>
          <p:cNvPr id="22" name="TextBox 21">
            <a:extLst>
              <a:ext uri="{FF2B5EF4-FFF2-40B4-BE49-F238E27FC236}">
                <a16:creationId xmlns:a16="http://schemas.microsoft.com/office/drawing/2014/main" xmlns="" id="{CE35DDC1-641B-4992-AC2C-77E21B80E303}"/>
              </a:ext>
            </a:extLst>
          </p:cNvPr>
          <p:cNvSpPr txBox="1"/>
          <p:nvPr/>
        </p:nvSpPr>
        <p:spPr>
          <a:xfrm>
            <a:off x="618991" y="4070607"/>
            <a:ext cx="3976915" cy="646331"/>
          </a:xfrm>
          <a:prstGeom prst="rect">
            <a:avLst/>
          </a:prstGeom>
          <a:noFill/>
        </p:spPr>
        <p:txBody>
          <a:bodyPr wrap="square" rtlCol="0">
            <a:spAutoFit/>
          </a:bodyPr>
          <a:lstStyle/>
          <a:p>
            <a:pPr algn="r"/>
            <a:r>
              <a:rPr lang="sr-Latn-RS" dirty="0">
                <a:solidFill>
                  <a:schemeClr val="bg1"/>
                </a:solidFill>
              </a:rPr>
              <a:t>„</a:t>
            </a:r>
            <a:r>
              <a:rPr lang="ru-RU" dirty="0">
                <a:solidFill>
                  <a:schemeClr val="bg1"/>
                </a:solidFill>
              </a:rPr>
              <a:t>Јер, </a:t>
            </a:r>
            <a:r>
              <a:rPr lang="ru-RU" dirty="0" smtClean="0">
                <a:solidFill>
                  <a:schemeClr val="bg1"/>
                </a:solidFill>
              </a:rPr>
              <a:t>разочарање </a:t>
            </a:r>
            <a:r>
              <a:rPr lang="ru-RU" dirty="0">
                <a:solidFill>
                  <a:schemeClr val="bg1"/>
                </a:solidFill>
              </a:rPr>
              <a:t>и бол одводе мисли у </a:t>
            </a:r>
            <a:r>
              <a:rPr lang="ru-RU" dirty="0" smtClean="0">
                <a:solidFill>
                  <a:schemeClr val="bg1"/>
                </a:solidFill>
              </a:rPr>
              <a:t>прошлост</a:t>
            </a:r>
            <a:r>
              <a:rPr lang="sr-Latn-RS" dirty="0" smtClean="0">
                <a:solidFill>
                  <a:schemeClr val="bg1"/>
                </a:solidFill>
              </a:rPr>
              <a:t>“</a:t>
            </a:r>
            <a:r>
              <a:rPr lang="sr-Cyrl-R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4955809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fltVal val="0"/>
                                          </p:val>
                                        </p:tav>
                                        <p:tav tm="100000">
                                          <p:val>
                                            <p:strVal val="#ppt_w"/>
                                          </p:val>
                                        </p:tav>
                                      </p:tavLst>
                                    </p:anim>
                                    <p:anim calcmode="lin" valueType="num">
                                      <p:cBhvr>
                                        <p:cTn id="13" dur="1000" fill="hold"/>
                                        <p:tgtEl>
                                          <p:spTgt spid="11"/>
                                        </p:tgtEl>
                                        <p:attrNameLst>
                                          <p:attrName>ppt_h</p:attrName>
                                        </p:attrNameLst>
                                      </p:cBhvr>
                                      <p:tavLst>
                                        <p:tav tm="0">
                                          <p:val>
                                            <p:fltVal val="0"/>
                                          </p:val>
                                        </p:tav>
                                        <p:tav tm="100000">
                                          <p:val>
                                            <p:strVal val="#ppt_h"/>
                                          </p:val>
                                        </p:tav>
                                      </p:tavLst>
                                    </p:anim>
                                    <p:animEffect transition="in" filter="fade">
                                      <p:cBhvr>
                                        <p:cTn id="14" dur="1000"/>
                                        <p:tgtEl>
                                          <p:spTgt spid="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xit" presetSubtype="32" fill="hold" grpId="1" nodeType="clickEffect">
                                  <p:stCondLst>
                                    <p:cond delay="0"/>
                                  </p:stCondLst>
                                  <p:childTnLst>
                                    <p:anim calcmode="lin" valueType="num">
                                      <p:cBhvr>
                                        <p:cTn id="23" dur="1000"/>
                                        <p:tgtEl>
                                          <p:spTgt spid="3"/>
                                        </p:tgtEl>
                                        <p:attrNameLst>
                                          <p:attrName>ppt_w</p:attrName>
                                        </p:attrNameLst>
                                      </p:cBhvr>
                                      <p:tavLst>
                                        <p:tav tm="0">
                                          <p:val>
                                            <p:strVal val="ppt_w"/>
                                          </p:val>
                                        </p:tav>
                                        <p:tav tm="100000">
                                          <p:val>
                                            <p:fltVal val="0"/>
                                          </p:val>
                                        </p:tav>
                                      </p:tavLst>
                                    </p:anim>
                                    <p:anim calcmode="lin" valueType="num">
                                      <p:cBhvr>
                                        <p:cTn id="24" dur="1000"/>
                                        <p:tgtEl>
                                          <p:spTgt spid="3"/>
                                        </p:tgtEl>
                                        <p:attrNameLst>
                                          <p:attrName>ppt_h</p:attrName>
                                        </p:attrNameLst>
                                      </p:cBhvr>
                                      <p:tavLst>
                                        <p:tav tm="0">
                                          <p:val>
                                            <p:strVal val="ppt_h"/>
                                          </p:val>
                                        </p:tav>
                                        <p:tav tm="100000">
                                          <p:val>
                                            <p:fltVal val="0"/>
                                          </p:val>
                                        </p:tav>
                                      </p:tavLst>
                                    </p:anim>
                                    <p:animEffect transition="out" filter="fade">
                                      <p:cBhvr>
                                        <p:cTn id="25" dur="1000"/>
                                        <p:tgtEl>
                                          <p:spTgt spid="3"/>
                                        </p:tgtEl>
                                      </p:cBhvr>
                                    </p:animEffect>
                                    <p:set>
                                      <p:cBhvr>
                                        <p:cTn id="26" dur="1" fill="hold">
                                          <p:stCondLst>
                                            <p:cond delay="999"/>
                                          </p:stCondLst>
                                        </p:cTn>
                                        <p:tgtEl>
                                          <p:spTgt spid="3"/>
                                        </p:tgtEl>
                                        <p:attrNameLst>
                                          <p:attrName>style.visibility</p:attrName>
                                        </p:attrNameLst>
                                      </p:cBhvr>
                                      <p:to>
                                        <p:strVal val="hidden"/>
                                      </p:to>
                                    </p:set>
                                  </p:childTnLst>
                                </p:cTn>
                              </p:par>
                              <p:par>
                                <p:cTn id="27" presetID="53" presetClass="exit" presetSubtype="32" fill="hold" grpId="1" nodeType="withEffect">
                                  <p:stCondLst>
                                    <p:cond delay="0"/>
                                  </p:stCondLst>
                                  <p:childTnLst>
                                    <p:anim calcmode="lin" valueType="num">
                                      <p:cBhvr>
                                        <p:cTn id="28" dur="1000"/>
                                        <p:tgtEl>
                                          <p:spTgt spid="11"/>
                                        </p:tgtEl>
                                        <p:attrNameLst>
                                          <p:attrName>ppt_w</p:attrName>
                                        </p:attrNameLst>
                                      </p:cBhvr>
                                      <p:tavLst>
                                        <p:tav tm="0">
                                          <p:val>
                                            <p:strVal val="ppt_w"/>
                                          </p:val>
                                        </p:tav>
                                        <p:tav tm="100000">
                                          <p:val>
                                            <p:fltVal val="0"/>
                                          </p:val>
                                        </p:tav>
                                      </p:tavLst>
                                    </p:anim>
                                    <p:anim calcmode="lin" valueType="num">
                                      <p:cBhvr>
                                        <p:cTn id="29" dur="1000"/>
                                        <p:tgtEl>
                                          <p:spTgt spid="11"/>
                                        </p:tgtEl>
                                        <p:attrNameLst>
                                          <p:attrName>ppt_h</p:attrName>
                                        </p:attrNameLst>
                                      </p:cBhvr>
                                      <p:tavLst>
                                        <p:tav tm="0">
                                          <p:val>
                                            <p:strVal val="ppt_h"/>
                                          </p:val>
                                        </p:tav>
                                        <p:tav tm="100000">
                                          <p:val>
                                            <p:fltVal val="0"/>
                                          </p:val>
                                        </p:tav>
                                      </p:tavLst>
                                    </p:anim>
                                    <p:animEffect transition="out" filter="fade">
                                      <p:cBhvr>
                                        <p:cTn id="30" dur="1000"/>
                                        <p:tgtEl>
                                          <p:spTgt spid="11"/>
                                        </p:tgtEl>
                                      </p:cBhvr>
                                    </p:animEffect>
                                    <p:set>
                                      <p:cBhvr>
                                        <p:cTn id="31" dur="1" fill="hold">
                                          <p:stCondLst>
                                            <p:cond delay="999"/>
                                          </p:stCondLst>
                                        </p:cTn>
                                        <p:tgtEl>
                                          <p:spTgt spid="11"/>
                                        </p:tgtEl>
                                        <p:attrNameLst>
                                          <p:attrName>style.visibility</p:attrName>
                                        </p:attrNameLst>
                                      </p:cBhvr>
                                      <p:to>
                                        <p:strVal val="hidden"/>
                                      </p:to>
                                    </p:set>
                                  </p:childTnLst>
                                </p:cTn>
                              </p:par>
                              <p:par>
                                <p:cTn id="32" presetID="53" presetClass="exit" presetSubtype="32" fill="hold" grpId="1" nodeType="withEffect">
                                  <p:stCondLst>
                                    <p:cond delay="0"/>
                                  </p:stCondLst>
                                  <p:childTnLst>
                                    <p:anim calcmode="lin" valueType="num">
                                      <p:cBhvr>
                                        <p:cTn id="33" dur="1000"/>
                                        <p:tgtEl>
                                          <p:spTgt spid="12"/>
                                        </p:tgtEl>
                                        <p:attrNameLst>
                                          <p:attrName>ppt_w</p:attrName>
                                        </p:attrNameLst>
                                      </p:cBhvr>
                                      <p:tavLst>
                                        <p:tav tm="0">
                                          <p:val>
                                            <p:strVal val="ppt_w"/>
                                          </p:val>
                                        </p:tav>
                                        <p:tav tm="100000">
                                          <p:val>
                                            <p:fltVal val="0"/>
                                          </p:val>
                                        </p:tav>
                                      </p:tavLst>
                                    </p:anim>
                                    <p:anim calcmode="lin" valueType="num">
                                      <p:cBhvr>
                                        <p:cTn id="34" dur="1000"/>
                                        <p:tgtEl>
                                          <p:spTgt spid="12"/>
                                        </p:tgtEl>
                                        <p:attrNameLst>
                                          <p:attrName>ppt_h</p:attrName>
                                        </p:attrNameLst>
                                      </p:cBhvr>
                                      <p:tavLst>
                                        <p:tav tm="0">
                                          <p:val>
                                            <p:strVal val="ppt_h"/>
                                          </p:val>
                                        </p:tav>
                                        <p:tav tm="100000">
                                          <p:val>
                                            <p:fltVal val="0"/>
                                          </p:val>
                                        </p:tav>
                                      </p:tavLst>
                                    </p:anim>
                                    <p:animEffect transition="out" filter="fade">
                                      <p:cBhvr>
                                        <p:cTn id="35" dur="1000"/>
                                        <p:tgtEl>
                                          <p:spTgt spid="12"/>
                                        </p:tgtEl>
                                      </p:cBhvr>
                                    </p:animEffect>
                                    <p:set>
                                      <p:cBhvr>
                                        <p:cTn id="36" dur="1" fill="hold">
                                          <p:stCondLst>
                                            <p:cond delay="999"/>
                                          </p:stCondLst>
                                        </p:cTn>
                                        <p:tgtEl>
                                          <p:spTgt spid="12"/>
                                        </p:tgtEl>
                                        <p:attrNameLst>
                                          <p:attrName>style.visibility</p:attrName>
                                        </p:attrNameLst>
                                      </p:cBhvr>
                                      <p:to>
                                        <p:strVal val="hidden"/>
                                      </p:to>
                                    </p:set>
                                  </p:childTnLst>
                                </p:cTn>
                              </p:par>
                              <p:par>
                                <p:cTn id="37" presetID="22" presetClass="entr" presetSubtype="4" fill="hold" grpId="0" nodeType="withEffect">
                                  <p:stCondLst>
                                    <p:cond delay="75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1000"/>
                                        <p:tgtEl>
                                          <p:spTgt spid="13"/>
                                        </p:tgtEl>
                                      </p:cBhvr>
                                    </p:animEffect>
                                  </p:childTnLst>
                                </p:cTn>
                              </p:par>
                              <p:par>
                                <p:cTn id="40" presetID="22" presetClass="entr" presetSubtype="4" fill="hold" grpId="0" nodeType="withEffect">
                                  <p:stCondLst>
                                    <p:cond delay="75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1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1" nodeType="clickEffect">
                                  <p:stCondLst>
                                    <p:cond delay="0"/>
                                  </p:stCondLst>
                                  <p:childTnLst>
                                    <p:animEffect transition="out" filter="wipe(down)">
                                      <p:cBhvr>
                                        <p:cTn id="46" dur="1000"/>
                                        <p:tgtEl>
                                          <p:spTgt spid="13"/>
                                        </p:tgtEl>
                                      </p:cBhvr>
                                    </p:animEffect>
                                    <p:set>
                                      <p:cBhvr>
                                        <p:cTn id="47" dur="1" fill="hold">
                                          <p:stCondLst>
                                            <p:cond delay="999"/>
                                          </p:stCondLst>
                                        </p:cTn>
                                        <p:tgtEl>
                                          <p:spTgt spid="13"/>
                                        </p:tgtEl>
                                        <p:attrNameLst>
                                          <p:attrName>style.visibility</p:attrName>
                                        </p:attrNameLst>
                                      </p:cBhvr>
                                      <p:to>
                                        <p:strVal val="hidden"/>
                                      </p:to>
                                    </p:set>
                                  </p:childTnLst>
                                </p:cTn>
                              </p:par>
                              <p:par>
                                <p:cTn id="48" presetID="22" presetClass="exit" presetSubtype="4" fill="hold" grpId="1" nodeType="withEffect">
                                  <p:stCondLst>
                                    <p:cond delay="0"/>
                                  </p:stCondLst>
                                  <p:childTnLst>
                                    <p:animEffect transition="out" filter="wipe(down)">
                                      <p:cBhvr>
                                        <p:cTn id="49" dur="1000"/>
                                        <p:tgtEl>
                                          <p:spTgt spid="16"/>
                                        </p:tgtEl>
                                      </p:cBhvr>
                                    </p:animEffect>
                                    <p:set>
                                      <p:cBhvr>
                                        <p:cTn id="50" dur="1" fill="hold">
                                          <p:stCondLst>
                                            <p:cond delay="999"/>
                                          </p:stCondLst>
                                        </p:cTn>
                                        <p:tgtEl>
                                          <p:spTgt spid="16"/>
                                        </p:tgtEl>
                                        <p:attrNameLst>
                                          <p:attrName>style.visibility</p:attrName>
                                        </p:attrNameLst>
                                      </p:cBhvr>
                                      <p:to>
                                        <p:strVal val="hidden"/>
                                      </p:to>
                                    </p:set>
                                  </p:childTnLst>
                                </p:cTn>
                              </p:par>
                              <p:par>
                                <p:cTn id="51" presetID="14" presetClass="entr" presetSubtype="10" fill="hold" grpId="0" nodeType="withEffect">
                                  <p:stCondLst>
                                    <p:cond delay="500"/>
                                  </p:stCondLst>
                                  <p:childTnLst>
                                    <p:set>
                                      <p:cBhvr>
                                        <p:cTn id="52" dur="1" fill="hold">
                                          <p:stCondLst>
                                            <p:cond delay="0"/>
                                          </p:stCondLst>
                                        </p:cTn>
                                        <p:tgtEl>
                                          <p:spTgt spid="17"/>
                                        </p:tgtEl>
                                        <p:attrNameLst>
                                          <p:attrName>style.visibility</p:attrName>
                                        </p:attrNameLst>
                                      </p:cBhvr>
                                      <p:to>
                                        <p:strVal val="visible"/>
                                      </p:to>
                                    </p:set>
                                    <p:animEffect transition="in" filter="randombar(horizontal)">
                                      <p:cBhvr>
                                        <p:cTn id="53" dur="1000"/>
                                        <p:tgtEl>
                                          <p:spTgt spid="17"/>
                                        </p:tgtEl>
                                      </p:cBhvr>
                                    </p:animEffect>
                                  </p:childTnLst>
                                </p:cTn>
                              </p:par>
                              <p:par>
                                <p:cTn id="54" presetID="14" presetClass="entr" presetSubtype="10" fill="hold" grpId="0" nodeType="withEffect">
                                  <p:stCondLst>
                                    <p:cond delay="500"/>
                                  </p:stCondLst>
                                  <p:childTnLst>
                                    <p:set>
                                      <p:cBhvr>
                                        <p:cTn id="55" dur="1" fill="hold">
                                          <p:stCondLst>
                                            <p:cond delay="0"/>
                                          </p:stCondLst>
                                        </p:cTn>
                                        <p:tgtEl>
                                          <p:spTgt spid="18"/>
                                        </p:tgtEl>
                                        <p:attrNameLst>
                                          <p:attrName>style.visibility</p:attrName>
                                        </p:attrNameLst>
                                      </p:cBhvr>
                                      <p:to>
                                        <p:strVal val="visible"/>
                                      </p:to>
                                    </p:set>
                                    <p:animEffect transition="in" filter="randombar(horizontal)">
                                      <p:cBhvr>
                                        <p:cTn id="56" dur="10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xit" presetSubtype="10" fill="hold" grpId="1" nodeType="clickEffect">
                                  <p:stCondLst>
                                    <p:cond delay="0"/>
                                  </p:stCondLst>
                                  <p:childTnLst>
                                    <p:animEffect transition="out" filter="randombar(horizontal)">
                                      <p:cBhvr>
                                        <p:cTn id="60" dur="750"/>
                                        <p:tgtEl>
                                          <p:spTgt spid="17"/>
                                        </p:tgtEl>
                                      </p:cBhvr>
                                    </p:animEffect>
                                    <p:set>
                                      <p:cBhvr>
                                        <p:cTn id="61" dur="1" fill="hold">
                                          <p:stCondLst>
                                            <p:cond delay="749"/>
                                          </p:stCondLst>
                                        </p:cTn>
                                        <p:tgtEl>
                                          <p:spTgt spid="17"/>
                                        </p:tgtEl>
                                        <p:attrNameLst>
                                          <p:attrName>style.visibility</p:attrName>
                                        </p:attrNameLst>
                                      </p:cBhvr>
                                      <p:to>
                                        <p:strVal val="hidden"/>
                                      </p:to>
                                    </p:set>
                                  </p:childTnLst>
                                </p:cTn>
                              </p:par>
                              <p:par>
                                <p:cTn id="62" presetID="14" presetClass="exit" presetSubtype="10" fill="hold" grpId="1" nodeType="withEffect">
                                  <p:stCondLst>
                                    <p:cond delay="0"/>
                                  </p:stCondLst>
                                  <p:childTnLst>
                                    <p:animEffect transition="out" filter="randombar(horizontal)">
                                      <p:cBhvr>
                                        <p:cTn id="63" dur="750"/>
                                        <p:tgtEl>
                                          <p:spTgt spid="18"/>
                                        </p:tgtEl>
                                      </p:cBhvr>
                                    </p:animEffect>
                                    <p:set>
                                      <p:cBhvr>
                                        <p:cTn id="64" dur="1" fill="hold">
                                          <p:stCondLst>
                                            <p:cond delay="749"/>
                                          </p:stCondLst>
                                        </p:cTn>
                                        <p:tgtEl>
                                          <p:spTgt spid="18"/>
                                        </p:tgtEl>
                                        <p:attrNameLst>
                                          <p:attrName>style.visibility</p:attrName>
                                        </p:attrNameLst>
                                      </p:cBhvr>
                                      <p:to>
                                        <p:strVal val="hidden"/>
                                      </p:to>
                                    </p:set>
                                  </p:childTnLst>
                                </p:cTn>
                              </p:par>
                              <p:par>
                                <p:cTn id="65" presetID="42" presetClass="entr" presetSubtype="0" fill="hold" grpId="0" nodeType="withEffect">
                                  <p:stCondLst>
                                    <p:cond delay="50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1000"/>
                                        <p:tgtEl>
                                          <p:spTgt spid="19"/>
                                        </p:tgtEl>
                                      </p:cBhvr>
                                    </p:animEffect>
                                    <p:anim calcmode="lin" valueType="num">
                                      <p:cBhvr>
                                        <p:cTn id="68" dur="1000" fill="hold"/>
                                        <p:tgtEl>
                                          <p:spTgt spid="19"/>
                                        </p:tgtEl>
                                        <p:attrNameLst>
                                          <p:attrName>ppt_x</p:attrName>
                                        </p:attrNameLst>
                                      </p:cBhvr>
                                      <p:tavLst>
                                        <p:tav tm="0">
                                          <p:val>
                                            <p:strVal val="#ppt_x"/>
                                          </p:val>
                                        </p:tav>
                                        <p:tav tm="100000">
                                          <p:val>
                                            <p:strVal val="#ppt_x"/>
                                          </p:val>
                                        </p:tav>
                                      </p:tavLst>
                                    </p:anim>
                                    <p:anim calcmode="lin" valueType="num">
                                      <p:cBhvr>
                                        <p:cTn id="69" dur="1000" fill="hold"/>
                                        <p:tgtEl>
                                          <p:spTgt spid="1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50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1000"/>
                                        <p:tgtEl>
                                          <p:spTgt spid="21"/>
                                        </p:tgtEl>
                                      </p:cBhvr>
                                    </p:animEffect>
                                    <p:anim calcmode="lin" valueType="num">
                                      <p:cBhvr>
                                        <p:cTn id="73" dur="1000" fill="hold"/>
                                        <p:tgtEl>
                                          <p:spTgt spid="21"/>
                                        </p:tgtEl>
                                        <p:attrNameLst>
                                          <p:attrName>ppt_x</p:attrName>
                                        </p:attrNameLst>
                                      </p:cBhvr>
                                      <p:tavLst>
                                        <p:tav tm="0">
                                          <p:val>
                                            <p:strVal val="#ppt_x"/>
                                          </p:val>
                                        </p:tav>
                                        <p:tav tm="100000">
                                          <p:val>
                                            <p:strVal val="#ppt_x"/>
                                          </p:val>
                                        </p:tav>
                                      </p:tavLst>
                                    </p:anim>
                                    <p:anim calcmode="lin" valueType="num">
                                      <p:cBhvr>
                                        <p:cTn id="74" dur="1000" fill="hold"/>
                                        <p:tgtEl>
                                          <p:spTgt spid="2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50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1000"/>
                                        <p:tgtEl>
                                          <p:spTgt spid="20"/>
                                        </p:tgtEl>
                                      </p:cBhvr>
                                    </p:animEffect>
                                    <p:anim calcmode="lin" valueType="num">
                                      <p:cBhvr>
                                        <p:cTn id="78" dur="1000" fill="hold"/>
                                        <p:tgtEl>
                                          <p:spTgt spid="20"/>
                                        </p:tgtEl>
                                        <p:attrNameLst>
                                          <p:attrName>ppt_x</p:attrName>
                                        </p:attrNameLst>
                                      </p:cBhvr>
                                      <p:tavLst>
                                        <p:tav tm="0">
                                          <p:val>
                                            <p:strVal val="#ppt_x"/>
                                          </p:val>
                                        </p:tav>
                                        <p:tav tm="100000">
                                          <p:val>
                                            <p:strVal val="#ppt_x"/>
                                          </p:val>
                                        </p:tav>
                                      </p:tavLst>
                                    </p:anim>
                                    <p:anim calcmode="lin" valueType="num">
                                      <p:cBhvr>
                                        <p:cTn id="7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barn(inVertical)">
                                      <p:cBhvr>
                                        <p:cTn id="84"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1" grpId="0"/>
      <p:bldP spid="11" grpId="1"/>
      <p:bldP spid="12" grpId="0"/>
      <p:bldP spid="12" grpId="1"/>
      <p:bldP spid="13" grpId="0"/>
      <p:bldP spid="13" grpId="1"/>
      <p:bldP spid="16" grpId="0"/>
      <p:bldP spid="16" grpId="1"/>
      <p:bldP spid="17" grpId="0"/>
      <p:bldP spid="17" grpId="1"/>
      <p:bldP spid="18" grpId="0"/>
      <p:bldP spid="18" grpId="1"/>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97F4D-F280-472F-9307-25B3E6BD88B5}"/>
              </a:ext>
            </a:extLst>
          </p:cNvPr>
          <p:cNvSpPr>
            <a:spLocks noGrp="1"/>
          </p:cNvSpPr>
          <p:nvPr>
            <p:ph type="title"/>
          </p:nvPr>
        </p:nvSpPr>
        <p:spPr/>
        <p:txBody>
          <a:bodyPr/>
          <a:lstStyle/>
          <a:p>
            <a:r>
              <a:rPr lang="sr-Cyrl-RS"/>
              <a:t>Неимар</a:t>
            </a:r>
            <a:endParaRPr lang="en-US"/>
          </a:p>
        </p:txBody>
      </p:sp>
      <p:sp>
        <p:nvSpPr>
          <p:cNvPr id="4" name="Text Placeholder 3">
            <a:extLst>
              <a:ext uri="{FF2B5EF4-FFF2-40B4-BE49-F238E27FC236}">
                <a16:creationId xmlns:a16="http://schemas.microsoft.com/office/drawing/2014/main" xmlns="" id="{C1891695-E7DA-48AF-9EEB-86DA1F9BF74F}"/>
              </a:ext>
            </a:extLst>
          </p:cNvPr>
          <p:cNvSpPr>
            <a:spLocks noGrp="1"/>
          </p:cNvSpPr>
          <p:nvPr>
            <p:ph type="body" sz="quarter" idx="18"/>
          </p:nvPr>
        </p:nvSpPr>
        <p:spPr>
          <a:xfrm>
            <a:off x="2743200" y="2895600"/>
            <a:ext cx="1861350" cy="424649"/>
          </a:xfrm>
        </p:spPr>
        <p:txBody>
          <a:bodyPr>
            <a:normAutofit lnSpcReduction="10000"/>
          </a:bodyPr>
          <a:lstStyle/>
          <a:p>
            <a:r>
              <a:rPr lang="sr-Cyrl-RS"/>
              <a:t>Мост на Жепи</a:t>
            </a:r>
            <a:endParaRPr lang="en-US"/>
          </a:p>
        </p:txBody>
      </p:sp>
      <p:pic>
        <p:nvPicPr>
          <p:cNvPr id="7" name="Picture 6">
            <a:hlinkClick r:id="rId2" action="ppaction://hlinksldjump"/>
            <a:extLst>
              <a:ext uri="{FF2B5EF4-FFF2-40B4-BE49-F238E27FC236}">
                <a16:creationId xmlns:a16="http://schemas.microsoft.com/office/drawing/2014/main" xmlns="" id="{43F2E264-449C-458A-9829-ED21F2793EBB}"/>
              </a:ext>
            </a:extLst>
          </p:cNvPr>
          <p:cNvPicPr>
            <a:picLocks noChangeAspect="1"/>
          </p:cNvPicPr>
          <p:nvPr/>
        </p:nvPicPr>
        <p:blipFill>
          <a:blip r:embed="rId3"/>
          <a:stretch>
            <a:fillRect/>
          </a:stretch>
        </p:blipFill>
        <p:spPr>
          <a:xfrm>
            <a:off x="11876393" y="5610530"/>
            <a:ext cx="294970" cy="294970"/>
          </a:xfrm>
          <a:prstGeom prst="rect">
            <a:avLst/>
          </a:prstGeom>
        </p:spPr>
      </p:pic>
      <p:sp>
        <p:nvSpPr>
          <p:cNvPr id="8" name="Rectangle 7">
            <a:extLst>
              <a:ext uri="{FF2B5EF4-FFF2-40B4-BE49-F238E27FC236}">
                <a16:creationId xmlns:a16="http://schemas.microsoft.com/office/drawing/2014/main" xmlns="" id="{B61DC4E2-14A3-4FC6-A1CA-02FD77E8E91B}"/>
              </a:ext>
            </a:extLst>
          </p:cNvPr>
          <p:cNvSpPr/>
          <p:nvPr/>
        </p:nvSpPr>
        <p:spPr>
          <a:xfrm>
            <a:off x="-1" y="5594546"/>
            <a:ext cx="4696287" cy="1109866"/>
          </a:xfrm>
          <a:prstGeom prst="rect">
            <a:avLst/>
          </a:prstGeom>
          <a:solidFill>
            <a:srgbClr val="1D1A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46293FF6-4BFB-4B62-B980-920AF4C2DE42}"/>
              </a:ext>
            </a:extLst>
          </p:cNvPr>
          <p:cNvSpPr/>
          <p:nvPr/>
        </p:nvSpPr>
        <p:spPr>
          <a:xfrm>
            <a:off x="0" y="5795788"/>
            <a:ext cx="448322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073E9821-B08E-485A-85BD-9448ECF97303}"/>
              </a:ext>
            </a:extLst>
          </p:cNvPr>
          <p:cNvSpPr txBox="1"/>
          <p:nvPr/>
        </p:nvSpPr>
        <p:spPr>
          <a:xfrm>
            <a:off x="5273107" y="1056442"/>
            <a:ext cx="5894772" cy="1477328"/>
          </a:xfrm>
          <a:prstGeom prst="rect">
            <a:avLst/>
          </a:prstGeom>
          <a:noFill/>
        </p:spPr>
        <p:txBody>
          <a:bodyPr wrap="square" rtlCol="0">
            <a:spAutoFit/>
          </a:bodyPr>
          <a:lstStyle/>
          <a:p>
            <a:pPr algn="just"/>
            <a:r>
              <a:rPr lang="ru-RU"/>
              <a:t>Италијан који се прославио градњом мостова у околини Цариграда. Описан као погнут, сијед, румен и младолик у лицу. Зелених очију. По даласку у Жепу, настањује се у удаљеној брвнари коју је саградио. Сам кува, а намирнице купује од сељака. Месо није куповао.</a:t>
            </a:r>
            <a:endParaRPr lang="en-US"/>
          </a:p>
        </p:txBody>
      </p:sp>
      <p:sp>
        <p:nvSpPr>
          <p:cNvPr id="11" name="TextBox 10">
            <a:extLst>
              <a:ext uri="{FF2B5EF4-FFF2-40B4-BE49-F238E27FC236}">
                <a16:creationId xmlns:a16="http://schemas.microsoft.com/office/drawing/2014/main" xmlns="" id="{72E9988D-EDCD-4F82-8712-6B4697D610EF}"/>
              </a:ext>
            </a:extLst>
          </p:cNvPr>
          <p:cNvSpPr txBox="1"/>
          <p:nvPr/>
        </p:nvSpPr>
        <p:spPr>
          <a:xfrm>
            <a:off x="5273107" y="2956325"/>
            <a:ext cx="5823980" cy="2862322"/>
          </a:xfrm>
          <a:prstGeom prst="rect">
            <a:avLst/>
          </a:prstGeom>
          <a:noFill/>
        </p:spPr>
        <p:txBody>
          <a:bodyPr wrap="square" rtlCol="0">
            <a:spAutoFit/>
          </a:bodyPr>
          <a:lstStyle/>
          <a:p>
            <a:pPr algn="just"/>
            <a:r>
              <a:rPr lang="ru-RU"/>
              <a:t>Његова посвећеност и стручност у ономе што ради запањује. Од тренутка када је дошао у Жепу па до тренутка када је напустио, чак и онда када је била тешка зима и када су радови били обустављени, непрестано изучава будуће дјело. Почевши од посматрања тока ријеке Жепе, обилазака мјеста на којем се вади камен од којег же његова умјетнина бити начињена, пробавања малтера, мјерења оног што је урађено па до зимовања у брвнари која није имала никакву сврху осим да му пружи уточиште у којем може неометано радити.</a:t>
            </a:r>
            <a:endParaRPr lang="en-US"/>
          </a:p>
        </p:txBody>
      </p:sp>
      <p:sp>
        <p:nvSpPr>
          <p:cNvPr id="12" name="TextBox 11">
            <a:extLst>
              <a:ext uri="{FF2B5EF4-FFF2-40B4-BE49-F238E27FC236}">
                <a16:creationId xmlns:a16="http://schemas.microsoft.com/office/drawing/2014/main" xmlns="" id="{DE1A0763-09E1-4684-B8B7-88AD34969BA7}"/>
              </a:ext>
            </a:extLst>
          </p:cNvPr>
          <p:cNvSpPr txBox="1"/>
          <p:nvPr/>
        </p:nvSpPr>
        <p:spPr>
          <a:xfrm>
            <a:off x="5281751" y="832666"/>
            <a:ext cx="2974482" cy="4247317"/>
          </a:xfrm>
          <a:prstGeom prst="rect">
            <a:avLst/>
          </a:prstGeom>
          <a:noFill/>
        </p:spPr>
        <p:txBody>
          <a:bodyPr wrap="square" rtlCol="0">
            <a:spAutoFit/>
          </a:bodyPr>
          <a:lstStyle/>
          <a:p>
            <a:pPr algn="just"/>
            <a:r>
              <a:rPr lang="ru-RU"/>
              <a:t>У хладноћи, умотан тако да му само готово смрзнуте руке вире, пише, црта и струже камење. Понекад и ножу забринут обилази радове. Ћутљив, не хаје ни за шта осим за своју умјестност. По завршетку радова, према ријечима једног локалног становника, он одлази не осврнувши се ни на становнике тога мјеста, нити на величанствену грађевину.</a:t>
            </a:r>
            <a:endParaRPr lang="en-US"/>
          </a:p>
        </p:txBody>
      </p:sp>
      <p:sp>
        <p:nvSpPr>
          <p:cNvPr id="13" name="TextBox 12">
            <a:extLst>
              <a:ext uri="{FF2B5EF4-FFF2-40B4-BE49-F238E27FC236}">
                <a16:creationId xmlns:a16="http://schemas.microsoft.com/office/drawing/2014/main" xmlns="" id="{92723645-9F91-4CB6-8415-407CB90B0D7B}"/>
              </a:ext>
            </a:extLst>
          </p:cNvPr>
          <p:cNvSpPr txBox="1"/>
          <p:nvPr/>
        </p:nvSpPr>
        <p:spPr>
          <a:xfrm>
            <a:off x="8436284" y="3341638"/>
            <a:ext cx="3311371" cy="2585323"/>
          </a:xfrm>
          <a:prstGeom prst="rect">
            <a:avLst/>
          </a:prstGeom>
          <a:noFill/>
        </p:spPr>
        <p:txBody>
          <a:bodyPr wrap="square" rtlCol="0">
            <a:spAutoFit/>
          </a:bodyPr>
          <a:lstStyle/>
          <a:p>
            <a:pPr algn="just" fontAlgn="base"/>
            <a:r>
              <a:rPr lang="ru-RU"/>
              <a:t>Могли бисмо закључити да се ни на који начин није везао за околину, а од своје умјестности се не опрашта јер је никад није ни напустио: за разлику од везира он се не окреће стално у прошлост, него има циљ. </a:t>
            </a:r>
          </a:p>
          <a:p>
            <a:pPr algn="just"/>
            <a:r>
              <a:rPr lang="ru-RU"/>
              <a:t/>
            </a:r>
            <a:br>
              <a:rPr lang="ru-RU"/>
            </a:br>
            <a:endParaRPr lang="en-US"/>
          </a:p>
        </p:txBody>
      </p:sp>
      <p:sp>
        <p:nvSpPr>
          <p:cNvPr id="14" name="TextBox 13">
            <a:extLst>
              <a:ext uri="{FF2B5EF4-FFF2-40B4-BE49-F238E27FC236}">
                <a16:creationId xmlns:a16="http://schemas.microsoft.com/office/drawing/2014/main" xmlns="" id="{C11D7553-C988-4D73-91A2-C822AE2EABB5}"/>
              </a:ext>
            </a:extLst>
          </p:cNvPr>
          <p:cNvSpPr txBox="1"/>
          <p:nvPr/>
        </p:nvSpPr>
        <p:spPr>
          <a:xfrm>
            <a:off x="6681695" y="1889088"/>
            <a:ext cx="3509177" cy="2862322"/>
          </a:xfrm>
          <a:prstGeom prst="rect">
            <a:avLst/>
          </a:prstGeom>
          <a:noFill/>
        </p:spPr>
        <p:txBody>
          <a:bodyPr wrap="square" rtlCol="0">
            <a:spAutoFit/>
          </a:bodyPr>
          <a:lstStyle/>
          <a:p>
            <a:pPr algn="just"/>
            <a:r>
              <a:rPr lang="ru-RU"/>
              <a:t>Лик неимара се јавља готово у супротности лику везира. Он зна начин да се супростави бесмислу живота - умјетност. Без насљедника, дугова и богатства, скупивши последње снаге да стигне у болницу италијанских фрањеваца, умире на рукама фратра. Иако мртав, остаје да живи кроз своја дјела.</a:t>
            </a:r>
          </a:p>
        </p:txBody>
      </p:sp>
      <p:pic>
        <p:nvPicPr>
          <p:cNvPr id="16" name="Picture 15">
            <a:extLst>
              <a:ext uri="{FF2B5EF4-FFF2-40B4-BE49-F238E27FC236}">
                <a16:creationId xmlns:a16="http://schemas.microsoft.com/office/drawing/2014/main" xmlns="" id="{73948617-C0A8-41C0-81AF-D89FCE77B4FC}"/>
              </a:ext>
            </a:extLst>
          </p:cNvPr>
          <p:cNvPicPr>
            <a:picLocks noChangeAspect="1"/>
          </p:cNvPicPr>
          <p:nvPr/>
        </p:nvPicPr>
        <p:blipFill>
          <a:blip r:embed="rId4"/>
          <a:stretch>
            <a:fillRect/>
          </a:stretch>
        </p:blipFill>
        <p:spPr>
          <a:xfrm>
            <a:off x="3238382" y="3521491"/>
            <a:ext cx="1244841" cy="1826581"/>
          </a:xfrm>
          <a:prstGeom prst="rect">
            <a:avLst/>
          </a:prstGeom>
        </p:spPr>
      </p:pic>
    </p:spTree>
    <p:extLst>
      <p:ext uri="{BB962C8B-B14F-4D97-AF65-F5344CB8AC3E}">
        <p14:creationId xmlns:p14="http://schemas.microsoft.com/office/powerpoint/2010/main" val="32173030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1000"/>
                                        <p:tgtEl>
                                          <p:spTgt spid="3"/>
                                        </p:tgtEl>
                                      </p:cBhvr>
                                    </p:animEffect>
                                    <p:set>
                                      <p:cBhvr>
                                        <p:cTn id="15" dur="1" fill="hold">
                                          <p:stCondLst>
                                            <p:cond delay="999"/>
                                          </p:stCondLst>
                                        </p:cTn>
                                        <p:tgtEl>
                                          <p:spTgt spid="3"/>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1"/>
                                        </p:tgtEl>
                                      </p:cBhvr>
                                    </p:animEffect>
                                    <p:set>
                                      <p:cBhvr>
                                        <p:cTn id="18" dur="1" fill="hold">
                                          <p:stCondLst>
                                            <p:cond delay="499"/>
                                          </p:stCondLst>
                                        </p:cTn>
                                        <p:tgtEl>
                                          <p:spTgt spid="11"/>
                                        </p:tgtEl>
                                        <p:attrNameLst>
                                          <p:attrName>style.visibility</p:attrName>
                                        </p:attrNameLst>
                                      </p:cBhvr>
                                      <p:to>
                                        <p:strVal val="hidden"/>
                                      </p:to>
                                    </p:set>
                                  </p:childTnLst>
                                </p:cTn>
                              </p:par>
                              <p:par>
                                <p:cTn id="19" presetID="6" presetClass="entr" presetSubtype="16" fill="hold" grpId="0" nodeType="withEffect">
                                  <p:stCondLst>
                                    <p:cond delay="500"/>
                                  </p:stCondLst>
                                  <p:childTnLst>
                                    <p:set>
                                      <p:cBhvr>
                                        <p:cTn id="20" dur="1" fill="hold">
                                          <p:stCondLst>
                                            <p:cond delay="0"/>
                                          </p:stCondLst>
                                        </p:cTn>
                                        <p:tgtEl>
                                          <p:spTgt spid="12"/>
                                        </p:tgtEl>
                                        <p:attrNameLst>
                                          <p:attrName>style.visibility</p:attrName>
                                        </p:attrNameLst>
                                      </p:cBhvr>
                                      <p:to>
                                        <p:strVal val="visible"/>
                                      </p:to>
                                    </p:set>
                                    <p:animEffect transition="in" filter="circle(in)">
                                      <p:cBhvr>
                                        <p:cTn id="21" dur="1500"/>
                                        <p:tgtEl>
                                          <p:spTgt spid="12"/>
                                        </p:tgtEl>
                                      </p:cBhvr>
                                    </p:animEffect>
                                  </p:childTnLst>
                                </p:cTn>
                              </p:par>
                              <p:par>
                                <p:cTn id="22" presetID="6" presetClass="entr" presetSubtype="16" fill="hold" grpId="0" nodeType="withEffect">
                                  <p:stCondLst>
                                    <p:cond delay="500"/>
                                  </p:stCondLst>
                                  <p:childTnLst>
                                    <p:set>
                                      <p:cBhvr>
                                        <p:cTn id="23" dur="1" fill="hold">
                                          <p:stCondLst>
                                            <p:cond delay="0"/>
                                          </p:stCondLst>
                                        </p:cTn>
                                        <p:tgtEl>
                                          <p:spTgt spid="13"/>
                                        </p:tgtEl>
                                        <p:attrNameLst>
                                          <p:attrName>style.visibility</p:attrName>
                                        </p:attrNameLst>
                                      </p:cBhvr>
                                      <p:to>
                                        <p:strVal val="visible"/>
                                      </p:to>
                                    </p:set>
                                    <p:animEffect transition="in" filter="circle(in)">
                                      <p:cBhvr>
                                        <p:cTn id="24" dur="1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xit" presetSubtype="32" fill="hold" grpId="1" nodeType="clickEffect">
                                  <p:stCondLst>
                                    <p:cond delay="0"/>
                                  </p:stCondLst>
                                  <p:childTnLst>
                                    <p:animEffect transition="out" filter="circle(out)">
                                      <p:cBhvr>
                                        <p:cTn id="28" dur="1500"/>
                                        <p:tgtEl>
                                          <p:spTgt spid="12"/>
                                        </p:tgtEl>
                                      </p:cBhvr>
                                    </p:animEffect>
                                    <p:set>
                                      <p:cBhvr>
                                        <p:cTn id="29" dur="1" fill="hold">
                                          <p:stCondLst>
                                            <p:cond delay="1499"/>
                                          </p:stCondLst>
                                        </p:cTn>
                                        <p:tgtEl>
                                          <p:spTgt spid="12"/>
                                        </p:tgtEl>
                                        <p:attrNameLst>
                                          <p:attrName>style.visibility</p:attrName>
                                        </p:attrNameLst>
                                      </p:cBhvr>
                                      <p:to>
                                        <p:strVal val="hidden"/>
                                      </p:to>
                                    </p:set>
                                  </p:childTnLst>
                                </p:cTn>
                              </p:par>
                              <p:par>
                                <p:cTn id="30" presetID="6" presetClass="exit" presetSubtype="32" fill="hold" grpId="1" nodeType="withEffect">
                                  <p:stCondLst>
                                    <p:cond delay="0"/>
                                  </p:stCondLst>
                                  <p:childTnLst>
                                    <p:animEffect transition="out" filter="circle(out)">
                                      <p:cBhvr>
                                        <p:cTn id="31" dur="1500"/>
                                        <p:tgtEl>
                                          <p:spTgt spid="13"/>
                                        </p:tgtEl>
                                      </p:cBhvr>
                                    </p:animEffect>
                                    <p:set>
                                      <p:cBhvr>
                                        <p:cTn id="32" dur="1" fill="hold">
                                          <p:stCondLst>
                                            <p:cond delay="1499"/>
                                          </p:stCondLst>
                                        </p:cTn>
                                        <p:tgtEl>
                                          <p:spTgt spid="13"/>
                                        </p:tgtEl>
                                        <p:attrNameLst>
                                          <p:attrName>style.visibility</p:attrName>
                                        </p:attrNameLst>
                                      </p:cBhvr>
                                      <p:to>
                                        <p:strVal val="hidden"/>
                                      </p:to>
                                    </p:set>
                                  </p:childTnLst>
                                </p:cTn>
                              </p:par>
                              <p:par>
                                <p:cTn id="33" presetID="14" presetClass="entr" presetSubtype="10" fill="hold" grpId="0" nodeType="withEffect">
                                  <p:stCondLst>
                                    <p:cond delay="500"/>
                                  </p:stCondLst>
                                  <p:childTnLst>
                                    <p:set>
                                      <p:cBhvr>
                                        <p:cTn id="34" dur="1" fill="hold">
                                          <p:stCondLst>
                                            <p:cond delay="0"/>
                                          </p:stCondLst>
                                        </p:cTn>
                                        <p:tgtEl>
                                          <p:spTgt spid="14"/>
                                        </p:tgtEl>
                                        <p:attrNameLst>
                                          <p:attrName>style.visibility</p:attrName>
                                        </p:attrNameLst>
                                      </p:cBhvr>
                                      <p:to>
                                        <p:strVal val="visible"/>
                                      </p:to>
                                    </p:set>
                                    <p:animEffect transition="in" filter="randombar(horizontal)">
                                      <p:cBhvr>
                                        <p:cTn id="35" dur="125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arn(inVertical)">
                                      <p:cBhvr>
                                        <p:cTn id="4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1" grpId="0"/>
      <p:bldP spid="11" grpId="1"/>
      <p:bldP spid="12" grpId="0"/>
      <p:bldP spid="12" grpId="1"/>
      <p:bldP spid="13" grpId="0"/>
      <p:bldP spid="13" grpId="1"/>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1.1|1.7"/>
</p:tagLst>
</file>

<file path=ppt/tags/tag2.xml><?xml version="1.0" encoding="utf-8"?>
<p:tagLst xmlns:a="http://schemas.openxmlformats.org/drawingml/2006/main" xmlns:r="http://schemas.openxmlformats.org/officeDocument/2006/relationships" xmlns:p="http://schemas.openxmlformats.org/presentationml/2006/main">
  <p:tag name="TIMING" val="|1.2|2.2"/>
</p:tagLst>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Biography_presentation_cr - v2" id="{A01E65BC-612A-475B-B592-779A440066C3}" vid="{453437E2-1A5B-4416-AE85-AE3C10623C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B4AFBF-E012-4607-B95C-D9E661912AC6}">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2006/documentManagement/typ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C77EC923-6023-4411-8330-A0042153EED3}">
  <ds:schemaRefs>
    <ds:schemaRef ds:uri="http://schemas.microsoft.com/sharepoint/v3/contenttype/forms"/>
  </ds:schemaRefs>
</ds:datastoreItem>
</file>

<file path=customXml/itemProps3.xml><?xml version="1.0" encoding="utf-8"?>
<ds:datastoreItem xmlns:ds="http://schemas.openxmlformats.org/officeDocument/2006/customXml" ds:itemID="{B60E032F-2E55-4A86-BB2D-1A317C64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Biography presentation</Template>
  <TotalTime>0</TotalTime>
  <Words>3456</Words>
  <Application>Microsoft Office PowerPoint</Application>
  <PresentationFormat>Widescreen</PresentationFormat>
  <Paragraphs>129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Century Schoolbook</vt:lpstr>
      <vt:lpstr>Corbel</vt:lpstr>
      <vt:lpstr>Headlines</vt:lpstr>
      <vt:lpstr>Психологија ликова у Андрићевим приповијеткама</vt:lpstr>
      <vt:lpstr>Иво Андрић</vt:lpstr>
      <vt:lpstr>Аникина времена</vt:lpstr>
      <vt:lpstr>Аника</vt:lpstr>
      <vt:lpstr>Вујадин</vt:lpstr>
      <vt:lpstr>Михаило</vt:lpstr>
      <vt:lpstr>Мост на Жепи</vt:lpstr>
      <vt:lpstr>Везир Јусуф</vt:lpstr>
      <vt:lpstr>Неимар</vt:lpstr>
      <vt:lpstr>Кула</vt:lpstr>
      <vt:lpstr>Лазар</vt:lpstr>
      <vt:lpstr>Споредни ликови</vt:lpstr>
      <vt:lpstr>Хвала на пажњи.</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ikova u Andrićevim pripovijetkama</dc:title>
  <dc:creator/>
  <cp:lastModifiedBy/>
  <cp:revision>1</cp:revision>
  <dcterms:created xsi:type="dcterms:W3CDTF">2020-05-31T11:51:24Z</dcterms:created>
  <dcterms:modified xsi:type="dcterms:W3CDTF">2020-06-11T21:05:24Z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