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1B4D-FDE3-448E-9366-310C1A4F8022}" type="datetimeFigureOut">
              <a:rPr lang="sr-Cyrl-RS" smtClean="0"/>
              <a:t>18.10.2020.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DAFA9-A900-4F10-8E6B-8A81D95D33CC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0399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12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3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3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2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/>
              <a:t>Уредите стил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/>
              <a:t>Кликните и уредите наслов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/>
              <a:t>Уредите стил текста мастера</a:t>
            </a:r>
          </a:p>
          <a:p>
            <a:pPr lvl="1"/>
            <a:r>
              <a:rPr lang="sr-Cyrl-CS"/>
              <a:t>Други ниво</a:t>
            </a:r>
          </a:p>
          <a:p>
            <a:pPr lvl="2"/>
            <a:r>
              <a:rPr lang="sr-Cyrl-CS"/>
              <a:t>Трећи ниво</a:t>
            </a:r>
          </a:p>
          <a:p>
            <a:pPr lvl="3"/>
            <a:r>
              <a:rPr lang="sr-Cyrl-CS"/>
              <a:t>Четврти ниво</a:t>
            </a:r>
          </a:p>
          <a:p>
            <a:pPr lvl="4"/>
            <a:r>
              <a:rPr lang="sr-Cyrl-CS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/>
              <a:t>мр Сања Ђурић, проф.</a:t>
            </a:r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C0751-8E92-48D8-A502-35569C38B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2"/>
            <a:ext cx="6371239" cy="659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30E6-1523-4891-B7FD-6B386554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257389"/>
            <a:ext cx="2133600" cy="365125"/>
          </a:xfrm>
        </p:spPr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6F22-461B-4AC0-A8D4-1910B378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07302" y="6538912"/>
            <a:ext cx="2895600" cy="365125"/>
          </a:xfrm>
        </p:spPr>
        <p:txBody>
          <a:bodyPr/>
          <a:lstStyle/>
          <a:p>
            <a:r>
              <a:rPr lang="sr-Cyrl-RS" dirty="0"/>
              <a:t>мр Сања Ђурић, проф.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30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609600" y="540026"/>
            <a:ext cx="4572000" cy="5693866"/>
          </a:xfrm>
          <a:prstGeom prst="rect">
            <a:avLst/>
          </a:prstGeom>
          <a:solidFill>
            <a:srgbClr val="FFFF00"/>
          </a:solidFill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Србијанац и србијански су ријечи које се биљеже тек од 19. вијека (забиљежио их је Вук*) и посљедица су околности у то доба (у вријеме старе Аустроугарске) Срби су били територијално подијељени: на оне у ослобођеној Србији остварене Карађорђевим устанком ( Србијанци) и на оне који су живјели изван граница те Србије (Срби).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5181600" y="54002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/>
              <a:t>Оваква територија-</a:t>
            </a:r>
          </a:p>
          <a:p>
            <a:r>
              <a:rPr lang="ru-RU" sz="3600" dirty="0"/>
              <a:t>лна подјела Срба данас је неактуелна, србијански и Србијанац ријетко </a:t>
            </a:r>
          </a:p>
          <a:p>
            <a:r>
              <a:rPr lang="ru-RU" sz="3600" dirty="0"/>
              <a:t>   су</a:t>
            </a:r>
          </a:p>
          <a:p>
            <a:r>
              <a:rPr lang="ru-RU" sz="3600" dirty="0"/>
              <a:t> у употреби, а преовлађује </a:t>
            </a:r>
          </a:p>
          <a:p>
            <a:r>
              <a:rPr lang="ru-RU" sz="3600" dirty="0"/>
              <a:t>придјев </a:t>
            </a:r>
            <a:r>
              <a:rPr lang="ru-RU" sz="3600" b="1" dirty="0">
                <a:solidFill>
                  <a:srgbClr val="C00000"/>
                </a:solidFill>
              </a:rPr>
              <a:t>српски</a:t>
            </a:r>
            <a:r>
              <a:rPr lang="ru-RU" sz="3600" dirty="0"/>
              <a:t>.</a:t>
            </a: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5A28D-93BE-4203-9215-B79818DC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8D45C-D01C-4CB9-9D27-2DD6F071E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16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4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4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120"/>
                            </p:stCondLst>
                            <p:childTnLst>
                              <p:par>
                                <p:cTn id="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652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2438400" y="771346"/>
            <a:ext cx="510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Списак неправилних израза из „Политике“: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Јако пуно пута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Хвала пуно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задње време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Ужасно важан гем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Стравично си отпевала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Ето, одмарам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Користим прилику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Значајним количинама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Још увек трају преговори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Овај оженио ону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Хвала испред колектива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Дупло мање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На половини полувремена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Ради се о предлогу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Отпочели са радом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97C45-34AB-4A0A-8BC4-D7F83765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12E04-B84D-4BDD-A1B5-3054EC1CC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369418" y="520700"/>
            <a:ext cx="8774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Глагол </a:t>
            </a:r>
            <a:r>
              <a:rPr lang="ru-RU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„одмарати“ </a:t>
            </a:r>
            <a:r>
              <a:rPr lang="ru-RU" sz="3600" dirty="0"/>
              <a:t>мора да буде повратан*</a:t>
            </a:r>
            <a:endParaRPr lang="en-US" sz="3600" dirty="0"/>
          </a:p>
        </p:txBody>
      </p:sp>
      <p:sp>
        <p:nvSpPr>
          <p:cNvPr id="3" name="Правоугаоник 2"/>
          <p:cNvSpPr/>
          <p:nvPr/>
        </p:nvSpPr>
        <p:spPr>
          <a:xfrm>
            <a:off x="838200" y="1981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Само је </a:t>
            </a:r>
            <a:r>
              <a:rPr lang="ru-RU" sz="3200" b="1" dirty="0">
                <a:solidFill>
                  <a:srgbClr val="C00000"/>
                </a:solidFill>
              </a:rPr>
              <a:t>„одмарати се</a:t>
            </a:r>
            <a:r>
              <a:rPr lang="ru-RU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 </a:t>
            </a:r>
            <a:r>
              <a:rPr lang="ru-RU" sz="3200" u="sng" dirty="0"/>
              <a:t>исправан облик</a:t>
            </a:r>
            <a:r>
              <a:rPr lang="ru-RU" sz="3200" dirty="0"/>
              <a:t>, док се колоквијално </a:t>
            </a:r>
            <a:r>
              <a:rPr lang="ru-RU" sz="3200" b="1" dirty="0">
                <a:solidFill>
                  <a:srgbClr val="C00000"/>
                </a:solidFill>
              </a:rPr>
              <a:t>„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Идем да одморим</a:t>
            </a:r>
            <a:r>
              <a:rPr lang="ru-RU" sz="3200" b="1" dirty="0">
                <a:solidFill>
                  <a:srgbClr val="C00000"/>
                </a:solidFill>
              </a:rPr>
              <a:t>“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3200" dirty="0"/>
              <a:t>с правом сматра неправилним.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5CB0-B3CC-47E8-B6EF-AECCA067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11B5F-20D0-433F-B4F9-7F0F9061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05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1111 -0.26226 L -0.01111 -0.13726 C -0.01111 -0.08126 0.05789 -0.01226 0.11389 -0.01226 L 0.23889 -0.01226 E" pathEditMode="fixed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457200" y="809348"/>
            <a:ext cx="4572000" cy="255454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sr-Cyrl-RS" dirty="0"/>
              <a:t>Синтагма </a:t>
            </a:r>
            <a:r>
              <a:rPr lang="ru-RU" dirty="0"/>
              <a:t> „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млади студирају по Боло</a:t>
            </a:r>
            <a:r>
              <a:rPr lang="sr-Cyrl-R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њ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”, значи да „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студенти уче у италијанском граду Болоњи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”.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809348"/>
            <a:ext cx="3200400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 РТС двије године емитована је емисија „Недељом одмори” уместо „Недељом, одмори се”.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780B-BD40-4E63-942C-E2245EEF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FEC6-E01E-4356-80E3-A4B7DB2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56349"/>
            <a:ext cx="2895600" cy="365125"/>
          </a:xfrm>
        </p:spPr>
        <p:txBody>
          <a:bodyPr/>
          <a:lstStyle/>
          <a:p>
            <a:r>
              <a:rPr lang="sr-Cyrl-RS" dirty="0"/>
              <a:t>мр Сања Ђурић, проф.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99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45" presetClass="entr" presetSubtype="0" fill="hold" grpId="0" nodeType="afterEffect">
                                  <p:stCondLst>
                                    <p:cond delay="550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143000" y="685800"/>
            <a:ext cx="5410200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Реченица „Избори заказани за 11. мај, који ће се одржати заједно са локалнима…”, требало би да гласи „Избори, који ће се одржати заједно са локалнима, заказани су за 11. мај”.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63207-ED9F-4664-8294-A0ACBF2B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B43E1-5CFE-4942-9A4A-C581E8C9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203982"/>
            <a:ext cx="2895600" cy="365125"/>
          </a:xfrm>
        </p:spPr>
        <p:txBody>
          <a:bodyPr/>
          <a:lstStyle/>
          <a:p>
            <a:r>
              <a:rPr lang="sr-Cyrl-RS" dirty="0"/>
              <a:t>мр Сања Ђурић, проф.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371600" y="533400"/>
            <a:ext cx="7010400" cy="4154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Контролор оженио </a:t>
            </a:r>
            <a:r>
              <a:rPr lang="ru-RU" sz="2400" b="1" i="1" dirty="0"/>
              <a:t>шверцерку</a:t>
            </a:r>
            <a:r>
              <a:rPr lang="ru-RU" sz="2400" b="1" dirty="0">
                <a:solidFill>
                  <a:srgbClr val="C00000"/>
                </a:solidFill>
              </a:rPr>
              <a:t>. Вјероватно је новинар желио да каже да је контролор </a:t>
            </a:r>
            <a:r>
              <a:rPr lang="ru-RU" sz="2400" b="1" i="1" dirty="0"/>
              <a:t>оженио шверцера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r>
              <a:rPr lang="ru-RU" sz="2400" b="1" u="sng" dirty="0">
                <a:solidFill>
                  <a:srgbClr val="C00000"/>
                </a:solidFill>
              </a:rPr>
              <a:t>Писао му казне, писао, и на крају одлучио да га ожени и тако га доведе у ред.  </a:t>
            </a:r>
            <a:r>
              <a:rPr lang="ru-RU" sz="2400" b="1" dirty="0">
                <a:solidFill>
                  <a:srgbClr val="C00000"/>
                </a:solidFill>
              </a:rPr>
              <a:t>Нашао је том шверцеру младу, платио трошкове свадбе... Али не лези, враже! Читам тако даље текст и закључујем: нема ту штампарске грешке! Ријеч је ипак о шверцерки, особи женског пола. Како онда било ко може њу оженити када знамо да израз </a:t>
            </a:r>
            <a:r>
              <a:rPr lang="ru-RU" sz="2400" b="1" u="sng" dirty="0">
                <a:solidFill>
                  <a:srgbClr val="C00000"/>
                </a:solidFill>
              </a:rPr>
              <a:t>оженити неког може да се употреби само у случају када, на пример, отац жени сина</a:t>
            </a:r>
            <a:r>
              <a:rPr lang="ru-RU" sz="2400" b="1" dirty="0">
                <a:solidFill>
                  <a:srgbClr val="C00000"/>
                </a:solidFill>
              </a:rPr>
              <a:t>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4" name="Закривљена линија спајања 3"/>
          <p:cNvCxnSpPr>
            <a:cxnSpLocks/>
          </p:cNvCxnSpPr>
          <p:nvPr/>
        </p:nvCxnSpPr>
        <p:spPr>
          <a:xfrm rot="10800000" flipV="1">
            <a:off x="2514600" y="914400"/>
            <a:ext cx="2057400" cy="533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5029200"/>
            <a:ext cx="7467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ОЖЕНИТИ НЕКОГ-ПОМОЋИ МУ ДА СЕ ОЖЕНИ     </a:t>
            </a:r>
          </a:p>
          <a:p>
            <a:r>
              <a:rPr lang="sr-Cyrl-R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ОЖЕНИТИ СЕ НЕКИМ-СТУПИТИ У БРАЧНУ ЗАЈЕДНИЦУ</a:t>
            </a:r>
            <a:r>
              <a:rPr lang="sr-Latn-R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Множење 5"/>
          <p:cNvSpPr/>
          <p:nvPr/>
        </p:nvSpPr>
        <p:spPr>
          <a:xfrm>
            <a:off x="7094149" y="4662984"/>
            <a:ext cx="914400" cy="914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авоугаоник 6"/>
          <p:cNvSpPr/>
          <p:nvPr/>
        </p:nvSpPr>
        <p:spPr>
          <a:xfrm>
            <a:off x="7854291" y="5120184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Закривљена линија спајања 8"/>
          <p:cNvCxnSpPr>
            <a:cxnSpLocks/>
          </p:cNvCxnSpPr>
          <p:nvPr/>
        </p:nvCxnSpPr>
        <p:spPr>
          <a:xfrm>
            <a:off x="3810000" y="4191000"/>
            <a:ext cx="1981200" cy="152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EDD0902-A510-4748-8648-31ED7B6E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74CD8CF-5FBB-48CD-A16A-00B42B00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" fill="hold" grpId="0" nodeType="withEffect" p14:presetBounceEnd="2000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7" dur="30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8" dur="30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4000" fill="hold" grpId="0" nodeType="withEffect" p14:presetBounceEnd="2000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1" dur="3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12" dur="3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368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468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680"/>
                                </p:stCondLst>
                                <p:childTnLst>
                                  <p:par>
                                    <p:cTn id="26" presetID="8" presetClass="emph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680"/>
                                </p:stCondLst>
                                <p:childTnLst>
                                  <p:par>
                                    <p:cTn id="29" presetID="3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318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180"/>
                                </p:stCondLst>
                                <p:childTnLst>
                                  <p:par>
                                    <p:cTn id="41" presetID="3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68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  <p:bldP spid="5" grpId="0" uiExpand="1" build="p"/>
          <p:bldP spid="6" grpId="0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4000" fill="hold" grpId="0" nodeType="withEffect">
                                      <p:stCondLst>
                                        <p:cond delay="1500"/>
                                      </p:stCondLst>
                                      <p:iterate type="wd">
                                        <p:tmPct val="3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368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468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6680"/>
                                </p:stCondLst>
                                <p:childTnLst>
                                  <p:par>
                                    <p:cTn id="26" presetID="8" presetClass="emph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1680"/>
                                </p:stCondLst>
                                <p:childTnLst>
                                  <p:par>
                                    <p:cTn id="29" presetID="3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318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180"/>
                                </p:stCondLst>
                                <p:childTnLst>
                                  <p:par>
                                    <p:cTn id="41" presetID="31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68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uild="p" animBg="1"/>
          <p:bldP spid="5" grpId="0" uiExpand="1" build="p"/>
          <p:bldP spid="6" grpId="0" animBg="1"/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228600" y="2514600"/>
            <a:ext cx="358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Драги гледаоци, гледајте наше информативне емисије како би увек били у току.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3810000" y="0"/>
            <a:ext cx="510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dirty="0"/>
              <a:t>J</a:t>
            </a:r>
            <a:r>
              <a:rPr lang="ru-RU" sz="2400" dirty="0"/>
              <a:t>асно је шта је водитељка же</a:t>
            </a:r>
            <a:r>
              <a:rPr lang="sr-Cyrl-RS" sz="2400" dirty="0"/>
              <a:t>љ</a:t>
            </a:r>
            <a:r>
              <a:rPr lang="ru-RU" sz="2400" dirty="0"/>
              <a:t>ела да каже. Али није јасно зашто је себи дозволила да погријеши облик помоћног глагола. Као што бих ја вољела да се бар на телевизији, радију и новинама исправно користи потенцијал, тако би и она морала знати да је правилно рећи само </a:t>
            </a:r>
            <a:r>
              <a:rPr lang="ru-RU" sz="2400" b="1" i="1" dirty="0">
                <a:solidFill>
                  <a:srgbClr val="FF0000"/>
                </a:solidFill>
              </a:rPr>
              <a:t>бисте били</a:t>
            </a:r>
            <a:r>
              <a:rPr lang="ru-RU" sz="2400" dirty="0"/>
              <a:t>, ако се говори о другом лицу множине. Ово </a:t>
            </a:r>
            <a:r>
              <a:rPr lang="ru-RU" sz="2400" dirty="0">
                <a:solidFill>
                  <a:srgbClr val="C00000"/>
                </a:solidFill>
              </a:rPr>
              <a:t>би</a:t>
            </a:r>
            <a:r>
              <a:rPr lang="ru-RU" sz="2400" dirty="0"/>
              <a:t>, које сви тако волимо, употребљава се само у три случаја: </a:t>
            </a:r>
            <a:r>
              <a:rPr lang="ru-RU" sz="2400" dirty="0">
                <a:solidFill>
                  <a:srgbClr val="C00000"/>
                </a:solidFill>
              </a:rPr>
              <a:t>ти би знао, он би знао, они би знали.</a:t>
            </a:r>
            <a:r>
              <a:rPr lang="ru-RU" sz="2400" dirty="0"/>
              <a:t> Не желим да вас подсјећам на чувене лапсусе попут </a:t>
            </a:r>
            <a:r>
              <a:rPr lang="ru-RU" sz="2400" b="1" dirty="0">
                <a:solidFill>
                  <a:srgbClr val="FF0000"/>
                </a:solidFill>
              </a:rPr>
              <a:t>они бих рекли, ти бих радио, и сличних.</a:t>
            </a:r>
            <a:r>
              <a:rPr lang="ru-RU" sz="2400" dirty="0"/>
              <a:t> Ипак, нек се нађу у овом тексту, за сваки случај.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7B20-2BFB-425C-AE47-FF182927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78735-0BFD-4785-ADDE-0B04962B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8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8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1600200" y="609600"/>
            <a:ext cx="7010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solidFill>
                  <a:srgbClr val="C00000"/>
                </a:solidFill>
              </a:rPr>
              <a:t>Да разјаснимо прво је л' (на које смо сви навикли). Када је посреди помоћни (или копулативни) глагол јесам и упитна ријечца ли као обиљежје упитне реченице – пише се одвојено (као што је и досад било!):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Је ли (или је л') Пера дошао?  Одговор: Пера јесте (је) дошао.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Је ли (или је л') веран? Одговор: Веран јесте (је).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Јеси ли (или јеси л') добро?   Одговор: Јесам добро / Добро сам.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E5322-A8DB-486D-B6C0-ED550AEF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98925-6391-457C-8499-32058EAB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87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8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2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45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533400" y="79751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Јел' Пера долази? (Не можете рећи: Јесте ли Пера долази, зар не?)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Јел' имаш времена? (Не можете рећи: Јесте ли имаш времена, зар не?)</a:t>
            </a:r>
          </a:p>
          <a:p>
            <a:r>
              <a:rPr lang="ru-RU" sz="3200" dirty="0">
                <a:solidFill>
                  <a:srgbClr val="C00000"/>
                </a:solidFill>
              </a:rPr>
              <a:t>Јел' важи? (Не можете рећи: Јесте ли важи, зар не?)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Правоугаоник 3"/>
          <p:cNvSpPr/>
          <p:nvPr/>
        </p:nvSpPr>
        <p:spPr>
          <a:xfrm>
            <a:off x="3886200" y="4953000"/>
            <a:ext cx="4572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Пера долази. Да, долази. (Нема помоћног глагола јесам)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0E01C-973E-4A05-9288-9640055C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8343-FF82-43E2-9E29-2718B528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85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74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74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-101600" y="25400"/>
            <a:ext cx="391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Долази ли Пера? Да ли Пера долази?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Имаш ли времена? </a:t>
            </a:r>
          </a:p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ли имаш времена?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авоугаоник 2"/>
          <p:cNvSpPr/>
          <p:nvPr/>
        </p:nvSpPr>
        <p:spPr>
          <a:xfrm>
            <a:off x="1143000" y="4572000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је разлика између је л' и јел' и више дилеме нема.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5400"/>
            <a:ext cx="5781675" cy="4333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88506-C9D2-4B4A-8E6F-FDF64C0E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FB4BD-46FB-4940-91BE-3DAD655D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7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4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4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34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74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угаоник 1"/>
          <p:cNvSpPr/>
          <p:nvPr/>
        </p:nvSpPr>
        <p:spPr>
          <a:xfrm>
            <a:off x="762000" y="304800"/>
            <a:ext cx="533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Облик српски настао је од именице 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Србин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наставка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-ски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РМС дефинише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српски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да се односи на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Србе и на Србију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док се за именицу Срби каже да су народ из групе Јужних Словена чија већина живи у Србији (мада бисмо ми рекли да већина живи ван Србије, но добро сад). Из овога видимо да припадник народа подразумијева национално-етнички елемент (Срби), док реченица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који живи у Србији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указује на територијално-политички елемент (из Србије, поријеклом из Србије).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050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D8038-141A-4C4F-AF62-35C802AB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Cyrl-RS"/>
              <a:t>недјеља, 18. октобар 2020.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B22A3-A827-4966-BCC6-1E5F5CF9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/>
              <a:t>мр Сања Ђурић, проф.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5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6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куп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951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MEDICIN</dc:creator>
  <cp:lastModifiedBy>Sanja D</cp:lastModifiedBy>
  <cp:revision>39</cp:revision>
  <dcterms:created xsi:type="dcterms:W3CDTF">2013-04-10T15:18:57Z</dcterms:created>
  <dcterms:modified xsi:type="dcterms:W3CDTF">2020-10-18T21:45:04Z</dcterms:modified>
</cp:coreProperties>
</file>