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</p:sldMasterIdLst>
  <p:sldIdLst>
    <p:sldId id="256" r:id="rId9"/>
    <p:sldId id="269" r:id="rId10"/>
    <p:sldId id="273" r:id="rId11"/>
    <p:sldId id="258" r:id="rId12"/>
    <p:sldId id="270" r:id="rId13"/>
    <p:sldId id="260" r:id="rId14"/>
    <p:sldId id="274" r:id="rId15"/>
    <p:sldId id="271" r:id="rId16"/>
    <p:sldId id="261" r:id="rId17"/>
    <p:sldId id="262" r:id="rId18"/>
    <p:sldId id="263" r:id="rId19"/>
    <p:sldId id="264" r:id="rId20"/>
    <p:sldId id="266" r:id="rId21"/>
    <p:sldId id="267" r:id="rId22"/>
    <p:sldId id="259" r:id="rId23"/>
    <p:sldId id="257" r:id="rId24"/>
    <p:sldId id="265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 varScale="1">
        <p:scale>
          <a:sx n="72" d="100"/>
          <a:sy n="72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59B1E6-949E-4ECA-989A-F62C2026D0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A35100-1A75-47EF-A80D-64F710DB41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1%D0%B8%D1%86%D0%B8%D0%BA%D0%BB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s://sr.wikipedia.org/wiki/Agronomij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hyperlink" Target="https://sr.wikipedia.org/wiki/%D0%9F%D0%B5%D1%80%D0%B8%D0%BE%D0%B4" TargetMode="External"/><Relationship Id="rId4" Type="http://schemas.openxmlformats.org/officeDocument/2006/relationships/hyperlink" Target="https://sr.wikipedia.org/wiki/%D0%A5%D0%B5%D0%BB%D0%B8%D0%BA%D0%BE%D0%BF%D1%82%D0%B5%D1%8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quarius\Desktop\p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71670" y="2786058"/>
            <a:ext cx="61436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C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ПОЗАЈМЉЕНИЦЕ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quarius\Desktop\srebren-ibrik-ma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1357322" cy="2352218"/>
          </a:xfrm>
          <a:prstGeom prst="rect">
            <a:avLst/>
          </a:prstGeom>
          <a:noFill/>
        </p:spPr>
      </p:pic>
      <p:pic>
        <p:nvPicPr>
          <p:cNvPr id="6148" name="Picture 4" descr="C:\Documents and Settings\Aquarius\Desktop\nan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143512"/>
            <a:ext cx="2286016" cy="1502003"/>
          </a:xfrm>
          <a:prstGeom prst="rect">
            <a:avLst/>
          </a:prstGeom>
          <a:noFill/>
        </p:spPr>
      </p:pic>
      <p:pic>
        <p:nvPicPr>
          <p:cNvPr id="6151" name="Picture 7" descr="C:\Documents and Settings\Aquarius\Desktop\sand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3333750" cy="1714500"/>
          </a:xfrm>
          <a:prstGeom prst="rect">
            <a:avLst/>
          </a:prstGeom>
          <a:noFill/>
        </p:spPr>
      </p:pic>
      <p:pic>
        <p:nvPicPr>
          <p:cNvPr id="16" name="Picture 8" descr="C:\Documents and Settings\Aquarius\Desktop\jast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929174"/>
            <a:ext cx="1928826" cy="1928826"/>
          </a:xfrm>
          <a:prstGeom prst="rect">
            <a:avLst/>
          </a:prstGeom>
          <a:noFill/>
        </p:spPr>
      </p:pic>
      <p:sp>
        <p:nvSpPr>
          <p:cNvPr id="21" name="Left Arrow 20"/>
          <p:cNvSpPr/>
          <p:nvPr/>
        </p:nvSpPr>
        <p:spPr>
          <a:xfrm>
            <a:off x="3214678" y="714356"/>
            <a:ext cx="1500198" cy="35719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2643174" y="4714884"/>
            <a:ext cx="1500198" cy="35719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1785918" y="2714620"/>
            <a:ext cx="1500198" cy="35719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 rot="16200000">
            <a:off x="6631739" y="3968096"/>
            <a:ext cx="1500198" cy="35719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7752" y="500042"/>
            <a:ext cx="22397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САндук</a:t>
            </a:r>
            <a:endParaRPr lang="en-US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8992" y="2571744"/>
            <a:ext cx="19539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ибрик</a:t>
            </a:r>
            <a:endParaRPr lang="en-US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4810" y="4572008"/>
            <a:ext cx="1957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нануле</a:t>
            </a:r>
            <a:endParaRPr lang="en-US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72264" y="2500306"/>
            <a:ext cx="1743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јастук</a:t>
            </a:r>
            <a:endParaRPr lang="en-US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quarius\Desktop\s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2619375" cy="1743075"/>
          </a:xfrm>
          <a:prstGeom prst="rect">
            <a:avLst/>
          </a:prstGeom>
          <a:noFill/>
        </p:spPr>
      </p:pic>
      <p:pic>
        <p:nvPicPr>
          <p:cNvPr id="5" name="Picture 6" descr="C:\Documents and Settings\Aquarius\Desktop\turska_kafa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56"/>
            <a:ext cx="2857500" cy="1895475"/>
          </a:xfrm>
          <a:prstGeom prst="rect">
            <a:avLst/>
          </a:prstGeom>
          <a:noFill/>
        </p:spPr>
      </p:pic>
      <p:pic>
        <p:nvPicPr>
          <p:cNvPr id="6" name="Picture 2" descr="C:\Documents and Settings\Aquarius\Desktop\dimi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319751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Left Arrow 7"/>
          <p:cNvSpPr/>
          <p:nvPr/>
        </p:nvSpPr>
        <p:spPr>
          <a:xfrm>
            <a:off x="4071934" y="785794"/>
            <a:ext cx="1214446" cy="21431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0800000">
            <a:off x="3643306" y="3429000"/>
            <a:ext cx="1214446" cy="21431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0800000">
            <a:off x="3571868" y="4857760"/>
            <a:ext cx="1214446" cy="21431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100" y="4572008"/>
            <a:ext cx="2170786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филџан</a:t>
            </a:r>
            <a:endParaRPr lang="en-US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6500" y="2967335"/>
            <a:ext cx="102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сач</a:t>
            </a:r>
            <a:endParaRPr lang="en-US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500042"/>
            <a:ext cx="2068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000" b="1" cap="all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димије</a:t>
            </a:r>
            <a:endParaRPr lang="en-US" sz="40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dirty="0" smtClean="0"/>
              <a:t>БОХЕМИЗМИ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43890" cy="4572000"/>
          </a:xfrm>
        </p:spPr>
        <p:txBody>
          <a:bodyPr>
            <a:normAutofit/>
          </a:bodyPr>
          <a:lstStyle/>
          <a:p>
            <a:endParaRPr lang="sr-Cyrl-CS" sz="2000" dirty="0" smtClean="0"/>
          </a:p>
          <a:p>
            <a:r>
              <a:rPr lang="sr-Cyrl-CS" sz="2400" dirty="0" err="1" smtClean="0"/>
              <a:t>Ријечи</a:t>
            </a:r>
            <a:r>
              <a:rPr lang="sr-Cyrl-CS" sz="2400" dirty="0" smtClean="0"/>
              <a:t>, </a:t>
            </a:r>
            <a:r>
              <a:rPr lang="sr-Cyrl-CS" sz="2400" dirty="0" smtClean="0"/>
              <a:t>које су из чешког или преко чешког ушле у српски језик и постале дио његовог лексичког фонда</a:t>
            </a:r>
            <a:endParaRPr lang="sr-Latn-CS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Ријечи које се више не доживљавају као стране због добре уклопљености у лексички фонд српског језика</a:t>
            </a:r>
            <a:endParaRPr lang="sr-Latn-CS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Најчешће су преузимани ради попуњавања појединих наука и области</a:t>
            </a: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39752" y="1700808"/>
            <a:ext cx="4536504" cy="3286148"/>
          </a:xfrm>
        </p:spPr>
        <p:txBody>
          <a:bodyPr>
            <a:normAutofit/>
          </a:bodyPr>
          <a:lstStyle/>
          <a:p>
            <a:endParaRPr lang="sr-Cyrl-CS" sz="2000" dirty="0" smtClean="0"/>
          </a:p>
          <a:p>
            <a:r>
              <a:rPr lang="sr-Cyrl-CS" sz="2200" dirty="0" smtClean="0"/>
              <a:t>Примјери бохемизама: важан, доставити, учинак, часопис, смјер, поредак, улога, успјех, устав, предност, одраз, збирка, плин, предмет, склек, свјежина, попрсје, појам, подлост, наслов, личити, околност...</a:t>
            </a:r>
            <a:endParaRPr lang="en-US" sz="2200" dirty="0"/>
          </a:p>
        </p:txBody>
      </p:sp>
      <p:pic>
        <p:nvPicPr>
          <p:cNvPr id="6" name="Content Placeholder 5" descr="box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488" y="0"/>
            <a:ext cx="2587075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d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61409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age0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71480"/>
            <a:ext cx="1404944" cy="140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Lin_0_0_468X1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500570"/>
            <a:ext cx="3358343" cy="2124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Politikin_Zabavnik_3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786058"/>
            <a:ext cx="2268684" cy="3119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35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509120"/>
            <a:ext cx="2786051" cy="2089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r-Cyrl-CS" sz="2200" dirty="0" smtClean="0"/>
              <a:t>Занимљива је лексема </a:t>
            </a:r>
            <a:r>
              <a:rPr lang="sr-Cyrl-CS" sz="2200" b="1" dirty="0" smtClean="0"/>
              <a:t>робот</a:t>
            </a:r>
            <a:r>
              <a:rPr lang="sr-Cyrl-CS" sz="2200" dirty="0" smtClean="0"/>
              <a:t> која долази </a:t>
            </a:r>
            <a:r>
              <a:rPr lang="sr-Cyrl-CS" sz="2200" dirty="0" smtClean="0"/>
              <a:t>од, </a:t>
            </a:r>
            <a:r>
              <a:rPr lang="sr-Cyrl-CS" sz="2200" dirty="0" smtClean="0"/>
              <a:t>иначе старог славенског </a:t>
            </a:r>
            <a:r>
              <a:rPr lang="sr-Cyrl-CS" sz="2200" dirty="0" smtClean="0"/>
              <a:t>израза, </a:t>
            </a:r>
            <a:r>
              <a:rPr lang="sr-Cyrl-CS" sz="2200" b="1" i="1" dirty="0" smtClean="0"/>
              <a:t>работа</a:t>
            </a:r>
            <a:r>
              <a:rPr lang="sr-Cyrl-CS" sz="2200" dirty="0" smtClean="0"/>
              <a:t> = тешки, присилни рад (у чешком </a:t>
            </a:r>
            <a:r>
              <a:rPr lang="sr-Latn-CS" sz="2200" dirty="0" smtClean="0"/>
              <a:t>robota). </a:t>
            </a:r>
            <a:endParaRPr lang="sr-Cyrl-CS" sz="2200" dirty="0" smtClean="0"/>
          </a:p>
          <a:p>
            <a:endParaRPr lang="sr-Cyrl-CS" sz="2200" dirty="0" smtClean="0"/>
          </a:p>
          <a:p>
            <a:r>
              <a:rPr lang="sr-Cyrl-CS" sz="2200" dirty="0" smtClean="0"/>
              <a:t>Првобитна ријеч за </a:t>
            </a:r>
            <a:r>
              <a:rPr lang="sr-Cyrl-CS" sz="2200" dirty="0" smtClean="0"/>
              <a:t>робота, </a:t>
            </a:r>
            <a:r>
              <a:rPr lang="sr-Cyrl-CS" sz="2200" dirty="0" smtClean="0"/>
              <a:t>у </a:t>
            </a:r>
            <a:r>
              <a:rPr lang="sr-Cyrl-CS" sz="2200" dirty="0" smtClean="0"/>
              <a:t>чешком, </a:t>
            </a:r>
            <a:r>
              <a:rPr lang="sr-Cyrl-CS" sz="2200" dirty="0" smtClean="0"/>
              <a:t>била је </a:t>
            </a:r>
            <a:r>
              <a:rPr lang="sr-Cyrl-CS" sz="2200" b="1" i="1" dirty="0" smtClean="0"/>
              <a:t>работник</a:t>
            </a:r>
            <a:r>
              <a:rPr lang="sr-Cyrl-CS" sz="2200" dirty="0" smtClean="0"/>
              <a:t>, али је послије њено мјесто заузела ријеч робот.</a:t>
            </a:r>
            <a:endParaRPr lang="en-US" sz="2200" b="1" i="1" dirty="0"/>
          </a:p>
        </p:txBody>
      </p:sp>
      <p:pic>
        <p:nvPicPr>
          <p:cNvPr id="11" name="Content Placeholder 10" descr="Android_Robo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728"/>
            <a:ext cx="8532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РОМАНИЗМИ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929190" y="1988840"/>
            <a:ext cx="3786214" cy="4226242"/>
          </a:xfrm>
        </p:spPr>
        <p:txBody>
          <a:bodyPr>
            <a:normAutofit/>
          </a:bodyPr>
          <a:lstStyle/>
          <a:p>
            <a:r>
              <a:rPr lang="sr-Cyrl-CS" sz="2000" dirty="0" smtClean="0"/>
              <a:t>Из шпанског: канибал, хацијенда, цигара;</a:t>
            </a:r>
            <a:r>
              <a:rPr lang="bs-Latn-BA" sz="2000" dirty="0" smtClean="0"/>
              <a:t/>
            </a:r>
            <a:br>
              <a:rPr lang="bs-Latn-BA" sz="2000" dirty="0" smtClean="0"/>
            </a:br>
            <a:endParaRPr lang="bs-Latn-BA" sz="2000" dirty="0" smtClean="0"/>
          </a:p>
          <a:p>
            <a:r>
              <a:rPr lang="sr-Cyrl-CS" sz="2000" dirty="0" smtClean="0"/>
              <a:t>Из француског: авенија, </a:t>
            </a:r>
            <a:r>
              <a:rPr lang="sr-Cyrl-CS" sz="2000" dirty="0" err="1" smtClean="0"/>
              <a:t>баналан,булевар</a:t>
            </a:r>
            <a:r>
              <a:rPr lang="sr-Cyrl-CS" sz="2000" dirty="0" smtClean="0"/>
              <a:t>, група, жанр, жаргон, каваљер, компот, легитимитет, ликер, масажа, машина; 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642910" y="2000240"/>
            <a:ext cx="3886200" cy="4572000"/>
          </a:xfrm>
        </p:spPr>
        <p:txBody>
          <a:bodyPr>
            <a:normAutofit/>
          </a:bodyPr>
          <a:lstStyle/>
          <a:p>
            <a:r>
              <a:rPr lang="sr-Cyrl-CS" sz="2000" dirty="0" smtClean="0"/>
              <a:t>Из латинског: формула, нација, доктор, литература, анексија, амбуланта, арена, институција, кремација, резиденција, донација, лапсус, емоција, меморија, имиграција, император;</a:t>
            </a:r>
          </a:p>
          <a:p>
            <a:r>
              <a:rPr lang="sr-Cyrl-CS" sz="2000" dirty="0" smtClean="0"/>
              <a:t>Из италијанског: тенор, опера, балкон, фашизам , мафиа, медаља, папарацо, пјаца, кантаутор;</a:t>
            </a:r>
            <a:endParaRPr lang="en-US" sz="2000" dirty="0"/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725144"/>
            <a:ext cx="1596857" cy="1776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an-stock-photo_csp15339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48680"/>
            <a:ext cx="2145977" cy="1344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LIKER-SAMBUCA-0.5-STOCK_product_fu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1022" y="4601344"/>
            <a:ext cx="2256656" cy="22566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k51325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1866621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5720" y="3286124"/>
            <a:ext cx="4040188" cy="639762"/>
          </a:xfrm>
        </p:spPr>
        <p:txBody>
          <a:bodyPr>
            <a:noAutofit/>
          </a:bodyPr>
          <a:lstStyle/>
          <a:p>
            <a:r>
              <a:rPr lang="sr-Cyrl-CS" sz="2000" dirty="0" smtClean="0"/>
              <a:t>дијадема</a:t>
            </a:r>
            <a:r>
              <a:rPr lang="en-US" sz="2000" dirty="0"/>
              <a:t> </a:t>
            </a:r>
            <a:r>
              <a:rPr lang="en-US" sz="2000" b="0" dirty="0"/>
              <a:t>- </a:t>
            </a:r>
            <a:r>
              <a:rPr lang="sr-Cyrl-CS" sz="2000" b="0" dirty="0" smtClean="0"/>
              <a:t>грчког поријекла</a:t>
            </a:r>
            <a:r>
              <a:rPr lang="en-US" sz="2000" b="0" dirty="0" smtClean="0"/>
              <a:t>- </a:t>
            </a:r>
            <a:r>
              <a:rPr lang="sr-Cyrl-CS" sz="2000" b="0" dirty="0" smtClean="0"/>
              <a:t>        </a:t>
            </a:r>
            <a:r>
              <a:rPr lang="en-US" sz="2000" b="0" dirty="0" err="1" smtClean="0"/>
              <a:t>diadeo</a:t>
            </a:r>
            <a:r>
              <a:rPr lang="en-US" sz="2000" b="0" dirty="0"/>
              <a:t>) </a:t>
            </a:r>
            <a:r>
              <a:rPr lang="sr-Cyrl-CS" sz="2000" b="0" dirty="0" smtClean="0"/>
              <a:t>плава или бијела трака око  чела</a:t>
            </a:r>
            <a:r>
              <a:rPr lang="en-US" sz="2000" b="0" dirty="0" smtClean="0"/>
              <a:t>, </a:t>
            </a:r>
            <a:r>
              <a:rPr lang="sr-Cyrl-CS" sz="2000" b="0" dirty="0" smtClean="0"/>
              <a:t>коју су</a:t>
            </a:r>
            <a:r>
              <a:rPr lang="en-US" sz="2000" b="0" dirty="0" smtClean="0"/>
              <a:t>, </a:t>
            </a:r>
            <a:r>
              <a:rPr lang="sr-Cyrl-CS" sz="2000" b="0" dirty="0" smtClean="0"/>
              <a:t>као знак владарског достојанства носили</a:t>
            </a:r>
            <a:r>
              <a:rPr lang="en-US" sz="2000" b="0" dirty="0" smtClean="0"/>
              <a:t> </a:t>
            </a:r>
            <a:r>
              <a:rPr lang="sr-Cyrl-CS" sz="2000" b="0" dirty="0" smtClean="0"/>
              <a:t>персијски краљеви</a:t>
            </a:r>
            <a:r>
              <a:rPr lang="en-US" sz="2000" b="0" dirty="0" smtClean="0"/>
              <a:t> </a:t>
            </a:r>
            <a:r>
              <a:rPr lang="sr-Cyrl-CS" sz="2000" b="0" dirty="0" smtClean="0"/>
              <a:t>и грчки цареви</a:t>
            </a:r>
            <a:r>
              <a:rPr lang="en-US" sz="2000" b="0" dirty="0" smtClean="0"/>
              <a:t>; </a:t>
            </a:r>
            <a:r>
              <a:rPr lang="sr-Cyrl-CS" sz="2000" b="0" dirty="0" smtClean="0"/>
              <a:t>круна</a:t>
            </a:r>
            <a:r>
              <a:rPr lang="en-US" sz="2000" b="0" dirty="0" smtClean="0"/>
              <a:t>; </a:t>
            </a:r>
            <a:r>
              <a:rPr lang="sr-Cyrl-CS" sz="2000" b="0" dirty="0" smtClean="0"/>
              <a:t> женски украс за главу</a:t>
            </a:r>
            <a:r>
              <a:rPr lang="en-US" sz="2000" b="0" dirty="0" smtClean="0"/>
              <a:t>; </a:t>
            </a:r>
            <a:r>
              <a:rPr lang="sr-Cyrl-CS" sz="2000" b="0" dirty="0" smtClean="0"/>
              <a:t>владарско достојанство и власт.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143240" y="4429132"/>
            <a:ext cx="56848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hlinkClick r:id="rId2" tooltip="Agronomija"/>
              </a:rPr>
              <a:t>агрономија</a:t>
            </a:r>
            <a:r>
              <a:rPr lang="ru-RU" sz="2000" dirty="0"/>
              <a:t> („агрос“ — поље + „номос“ — закон, обичај)</a:t>
            </a:r>
          </a:p>
          <a:p>
            <a:r>
              <a:rPr lang="ru-RU" sz="2000" i="1" dirty="0">
                <a:hlinkClick r:id="rId3" tooltip="Бицикл"/>
              </a:rPr>
              <a:t>бицикл</a:t>
            </a:r>
            <a:r>
              <a:rPr lang="ru-RU" sz="2000" dirty="0"/>
              <a:t> („бис“ — двоструко + „киклос“ — круг)</a:t>
            </a:r>
          </a:p>
          <a:p>
            <a:r>
              <a:rPr lang="ru-RU" sz="2000" i="1" dirty="0">
                <a:hlinkClick r:id="rId4" tooltip="Хеликоптер"/>
              </a:rPr>
              <a:t>хеликоптер</a:t>
            </a:r>
            <a:r>
              <a:rPr lang="ru-RU" sz="2000" dirty="0"/>
              <a:t> („хеликс“ — спирала + „птерон“ — крило),</a:t>
            </a:r>
          </a:p>
          <a:p>
            <a:r>
              <a:rPr lang="ru-RU" sz="2000" i="1" dirty="0">
                <a:hlinkClick r:id="rId5" tooltip="Период"/>
              </a:rPr>
              <a:t>период</a:t>
            </a:r>
            <a:r>
              <a:rPr lang="ru-RU" sz="2000" dirty="0"/>
              <a:t> („пери“ — око + „ходос“ — пут).</a:t>
            </a:r>
          </a:p>
        </p:txBody>
      </p:sp>
      <p:pic>
        <p:nvPicPr>
          <p:cNvPr id="1027" name="Picture 3" descr="C:\Documents and Settings\Aquarius\Desktop\diad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4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Aquarius\Desktop\grcka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4191" y="357166"/>
            <a:ext cx="5169809" cy="373460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3" name="Rectangle 12"/>
          <p:cNvSpPr/>
          <p:nvPr/>
        </p:nvSpPr>
        <p:spPr>
          <a:xfrm>
            <a:off x="0" y="357166"/>
            <a:ext cx="43505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ГРЕЦИЗМИ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ИНТЕРНАЦИОНАЛИЗМИ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6332" y="1412776"/>
            <a:ext cx="5217668" cy="5445224"/>
          </a:xfrm>
        </p:spPr>
        <p:txBody>
          <a:bodyPr>
            <a:noAutofit/>
          </a:bodyPr>
          <a:lstStyle/>
          <a:p>
            <a:r>
              <a:rPr lang="sr-Cyrl-CS" sz="2100" dirty="0" smtClean="0"/>
              <a:t>Ријечи латинског и/или грчког поријекла, које су ушле у лексички инвентар свих европских језика.</a:t>
            </a:r>
            <a:endParaRPr lang="bs-Latn-BA" sz="2100" dirty="0" smtClean="0"/>
          </a:p>
          <a:p>
            <a:r>
              <a:rPr lang="sr-Cyrl-CS" sz="2100" dirty="0" smtClean="0"/>
              <a:t> Неки интернационализми су директне позајмљенице, док су други неокласичне сложенице.</a:t>
            </a:r>
            <a:endParaRPr lang="bs-Latn-BA" sz="2100" dirty="0" smtClean="0"/>
          </a:p>
          <a:p>
            <a:r>
              <a:rPr lang="sr-Cyrl-CS" sz="2100" dirty="0" smtClean="0"/>
              <a:t> Нпр. комедија, трагедија, драма</a:t>
            </a:r>
            <a:r>
              <a:rPr lang="bs-Latn-BA" sz="2100" dirty="0" smtClean="0"/>
              <a:t> </a:t>
            </a:r>
            <a:r>
              <a:rPr lang="sr-Cyrl-CS" sz="2100" dirty="0" smtClean="0"/>
              <a:t>, атом (директне грчке позајмљенице), кворум, вакуум,</a:t>
            </a:r>
            <a:r>
              <a:rPr lang="bs-Latn-BA" sz="2100" dirty="0" smtClean="0"/>
              <a:t> </a:t>
            </a:r>
            <a:r>
              <a:rPr lang="sr-Cyrl-CS" sz="2100" dirty="0" smtClean="0"/>
              <a:t>дисонанца ( директне латинске позајмљенице); археологија, сконометрија, астронаут, (грчке неокласичне сложенице), социологија, радиоскопија, лимфоцит, ( латинске неокласичне сложенице).</a:t>
            </a:r>
            <a:endParaRPr lang="en-US" sz="2100" dirty="0"/>
          </a:p>
        </p:txBody>
      </p:sp>
      <p:pic>
        <p:nvPicPr>
          <p:cNvPr id="1027" name="Picture 3" descr="C:\Documents and Settings\Aquarius\Desktop\34o3uv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714776" cy="308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024941">
            <a:off x="1001347" y="2057135"/>
            <a:ext cx="68837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ХВАЛА ЗА ПАЖЊУ!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20" y="1928802"/>
            <a:ext cx="4040188" cy="3951288"/>
          </a:xfrm>
        </p:spPr>
        <p:txBody>
          <a:bodyPr>
            <a:normAutofit/>
          </a:bodyPr>
          <a:lstStyle/>
          <a:p>
            <a:r>
              <a:rPr lang="sr-Cyrl-CS" dirty="0" smtClean="0"/>
              <a:t>Мађаризми у словенским језицима, посебно у српском језику, нису посебно истраживани.</a:t>
            </a:r>
          </a:p>
          <a:p>
            <a:endParaRPr lang="sr-Cyrl-CS" dirty="0" smtClean="0"/>
          </a:p>
          <a:p>
            <a:r>
              <a:rPr lang="sr-Cyrl-CS" dirty="0" smtClean="0"/>
              <a:t>Постоји, ипак, </a:t>
            </a:r>
            <a:r>
              <a:rPr lang="sr-Cyrl-CS" dirty="0" smtClean="0"/>
              <a:t>опште мишљење да број ових позајмљеница у књижевном језику није велики.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642918"/>
            <a:ext cx="61436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C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ХУНГАРИЗМИ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Aquarius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51111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357686" y="3929066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CS" sz="2400" dirty="0" smtClean="0"/>
              <a:t>Нешто их је више у поједним народним говорима, посебно у насељима са помијешаним српским, хрватским и мађарским становништвом (Војводина </a:t>
            </a:r>
            <a:r>
              <a:rPr lang="sr-Cyrl-CS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332656"/>
            <a:ext cx="7488832" cy="4509120"/>
          </a:xfrm>
        </p:spPr>
        <p:txBody>
          <a:bodyPr>
            <a:normAutofit/>
          </a:bodyPr>
          <a:lstStyle/>
          <a:p>
            <a:r>
              <a:rPr lang="ru-RU" dirty="0" smtClean="0"/>
              <a:t>Према стилским слојевима којима данас припадају, хунгаризме дијелимо у 4 групе:</a:t>
            </a:r>
            <a:endParaRPr lang="bs-Latn-BA" dirty="0" smtClean="0"/>
          </a:p>
          <a:p>
            <a:endParaRPr lang="bs-Latn-BA" dirty="0" smtClean="0"/>
          </a:p>
          <a:p>
            <a:r>
              <a:rPr lang="ru-RU" sz="2400" dirty="0" smtClean="0">
                <a:solidFill>
                  <a:schemeClr val="accent3"/>
                </a:solidFill>
              </a:rPr>
              <a:t>регионализми и дијалектизми</a:t>
            </a:r>
            <a:endParaRPr lang="bs-Latn-BA" sz="2400" dirty="0" smtClean="0">
              <a:solidFill>
                <a:schemeClr val="accent3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архаизми и </a:t>
            </a:r>
            <a:r>
              <a:rPr lang="ru-RU" sz="2400" dirty="0" smtClean="0">
                <a:solidFill>
                  <a:schemeClr val="accent3"/>
                </a:solidFill>
              </a:rPr>
              <a:t>историзми, </a:t>
            </a:r>
            <a:r>
              <a:rPr lang="ru-RU" sz="2400" dirty="0" smtClean="0">
                <a:solidFill>
                  <a:schemeClr val="accent3"/>
                </a:solidFill>
              </a:rPr>
              <a:t>који су се користили у језику државне управе и финансија</a:t>
            </a:r>
            <a:endParaRPr lang="bs-Latn-BA" sz="2400" dirty="0" smtClean="0">
              <a:solidFill>
                <a:schemeClr val="accent3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Хунгаризми, </a:t>
            </a:r>
            <a:r>
              <a:rPr lang="ru-RU" sz="2400" dirty="0" smtClean="0">
                <a:solidFill>
                  <a:schemeClr val="accent3"/>
                </a:solidFill>
              </a:rPr>
              <a:t>чија се данашња употреба веже углавном уз колоквијални стил</a:t>
            </a:r>
            <a:endParaRPr lang="bs-Latn-BA" sz="2400" dirty="0" smtClean="0">
              <a:solidFill>
                <a:schemeClr val="accent3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Хунгаризми, </a:t>
            </a:r>
            <a:r>
              <a:rPr lang="ru-RU" sz="2400" dirty="0" smtClean="0">
                <a:solidFill>
                  <a:schemeClr val="accent3"/>
                </a:solidFill>
              </a:rPr>
              <a:t>који су се </a:t>
            </a:r>
            <a:r>
              <a:rPr lang="ru-RU" sz="2400" dirty="0" smtClean="0">
                <a:solidFill>
                  <a:schemeClr val="accent3"/>
                </a:solidFill>
              </a:rPr>
              <a:t>усталили </a:t>
            </a:r>
            <a:r>
              <a:rPr lang="ru-RU" sz="2400" dirty="0" smtClean="0">
                <a:solidFill>
                  <a:schemeClr val="accent3"/>
                </a:solidFill>
              </a:rPr>
              <a:t>у српском стандардном језику</a:t>
            </a:r>
            <a:endParaRPr lang="bs-Latn-BA" sz="2400" dirty="0" smtClean="0">
              <a:solidFill>
                <a:schemeClr val="accent3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hungary-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356992"/>
            <a:ext cx="1547664" cy="2781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643074"/>
          </a:xfrm>
        </p:spPr>
        <p:txBody>
          <a:bodyPr>
            <a:normAutofit/>
          </a:bodyPr>
          <a:lstStyle/>
          <a:p>
            <a:pPr algn="l"/>
            <a:r>
              <a:rPr lang="sr-Cyrl-CS" sz="2000" b="1" dirty="0" smtClean="0"/>
              <a:t>РИЈЕЧИ ПОЗАЈМЉЕНЕ ИЗ </a:t>
            </a:r>
            <a:br>
              <a:rPr lang="sr-Cyrl-CS" sz="2000" b="1" dirty="0" smtClean="0"/>
            </a:br>
            <a:r>
              <a:rPr lang="sr-Cyrl-CS" sz="2000" b="1" dirty="0" smtClean="0"/>
              <a:t>  МАЂАРСКОГ ЈЕЗИКА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57290" y="1857364"/>
            <a:ext cx="4143404" cy="4525963"/>
          </a:xfrm>
        </p:spPr>
        <p:txBody>
          <a:bodyPr>
            <a:normAutofit fontScale="92500"/>
          </a:bodyPr>
          <a:lstStyle/>
          <a:p>
            <a:r>
              <a:rPr lang="sr-Cyrl-CS" sz="2000" dirty="0" smtClean="0"/>
              <a:t>чопор – стадо, руља, јато</a:t>
            </a:r>
          </a:p>
          <a:p>
            <a:r>
              <a:rPr lang="sr-Cyrl-CS" sz="2000" dirty="0" smtClean="0"/>
              <a:t>лопов – крадљивац, криминалац</a:t>
            </a:r>
          </a:p>
          <a:p>
            <a:r>
              <a:rPr lang="sr-Cyrl-CS" sz="2000" dirty="0" smtClean="0"/>
              <a:t>сабља – мач</a:t>
            </a:r>
          </a:p>
          <a:p>
            <a:r>
              <a:rPr lang="sr-Cyrl-CS" sz="2000" dirty="0" smtClean="0"/>
              <a:t>кочија- кола</a:t>
            </a:r>
          </a:p>
          <a:p>
            <a:r>
              <a:rPr lang="sr-Cyrl-CS" sz="2000" dirty="0" smtClean="0"/>
              <a:t>бунда- крзнени капут</a:t>
            </a:r>
          </a:p>
          <a:p>
            <a:r>
              <a:rPr lang="sr-Cyrl-CS" sz="2000" dirty="0" smtClean="0"/>
              <a:t>битанга - </a:t>
            </a:r>
            <a:r>
              <a:rPr lang="sr-Cyrl-CS" sz="2000" dirty="0" err="1" smtClean="0"/>
              <a:t>лијенштина</a:t>
            </a:r>
            <a:r>
              <a:rPr lang="sr-Cyrl-CS" sz="2000" dirty="0" smtClean="0"/>
              <a:t>, пропалица</a:t>
            </a:r>
          </a:p>
          <a:p>
            <a:r>
              <a:rPr lang="sr-Cyrl-CS" sz="2000" dirty="0" smtClean="0"/>
              <a:t>хајдук – разбојник</a:t>
            </a:r>
          </a:p>
          <a:p>
            <a:r>
              <a:rPr lang="sr-Cyrl-CS" sz="2000" dirty="0" smtClean="0"/>
              <a:t>соба – просторија</a:t>
            </a:r>
          </a:p>
          <a:p>
            <a:r>
              <a:rPr lang="sr-Cyrl-CS" sz="2000" dirty="0" smtClean="0"/>
              <a:t>ципела</a:t>
            </a:r>
          </a:p>
          <a:p>
            <a:r>
              <a:rPr lang="sr-Cyrl-CS" sz="2000" dirty="0" smtClean="0"/>
              <a:t>чизма</a:t>
            </a:r>
          </a:p>
          <a:p>
            <a:r>
              <a:rPr lang="sr-Cyrl-CS" sz="2000" dirty="0" smtClean="0"/>
              <a:t>роштиљ</a:t>
            </a:r>
          </a:p>
          <a:p>
            <a:r>
              <a:rPr lang="sr-Cyrl-CS" sz="2000" dirty="0" smtClean="0"/>
              <a:t>шатор и др.</a:t>
            </a:r>
          </a:p>
          <a:p>
            <a:endParaRPr lang="sr-Cyrl-CS" sz="2000" dirty="0" smtClean="0"/>
          </a:p>
        </p:txBody>
      </p:sp>
      <p:pic>
        <p:nvPicPr>
          <p:cNvPr id="6" name="Picture 6" descr="MCj040642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66295">
            <a:off x="5656137" y="587492"/>
            <a:ext cx="148027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7494">
            <a:off x="7252653" y="1974085"/>
            <a:ext cx="1591722" cy="1500198"/>
          </a:xfrm>
          <a:prstGeom prst="rect">
            <a:avLst/>
          </a:prstGeom>
        </p:spPr>
      </p:pic>
      <p:pic>
        <p:nvPicPr>
          <p:cNvPr id="11" name="Content Placeholder 10" descr="Gusarski-mač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21091958">
            <a:off x="5455956" y="3098510"/>
            <a:ext cx="1439537" cy="143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hajduk_stanko_by_nacionalista-d6nizz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214818"/>
            <a:ext cx="1716330" cy="23616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преузимањ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71487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3600" dirty="0" smtClean="0">
                <a:latin typeface="Arial" charset="0"/>
              </a:rPr>
              <a:t>ПРИМЈЕРИ РЕЧЕНИЦА СА </a:t>
            </a:r>
            <a:r>
              <a:rPr lang="hr-HR" sz="3600" dirty="0" smtClean="0">
                <a:latin typeface="Arial" charset="0"/>
              </a:rPr>
              <a:t>13</a:t>
            </a:r>
            <a:r>
              <a:rPr lang="sr-Cyrl-CS" sz="3600" dirty="0" smtClean="0">
                <a:latin typeface="Arial" charset="0"/>
              </a:rPr>
              <a:t> ХУНГАРИЗАМА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1714488"/>
            <a:ext cx="7072362" cy="4663440"/>
          </a:xfrm>
        </p:spPr>
        <p:txBody>
          <a:bodyPr>
            <a:normAutofit/>
          </a:bodyPr>
          <a:lstStyle/>
          <a:p>
            <a:r>
              <a:rPr lang="de-DE" i="1" dirty="0" smtClean="0"/>
              <a:t>„</a:t>
            </a:r>
            <a:r>
              <a:rPr lang="de-DE" i="1" dirty="0" smtClean="0">
                <a:solidFill>
                  <a:schemeClr val="hlink"/>
                </a:solidFill>
              </a:rPr>
              <a:t>Š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ó</a:t>
            </a:r>
            <a:r>
              <a:rPr lang="de-DE" i="1" dirty="0" smtClean="0">
                <a:solidFill>
                  <a:schemeClr val="hlink"/>
                </a:solidFill>
              </a:rPr>
              <a:t>gor</a:t>
            </a:r>
            <a:r>
              <a:rPr lang="de-DE" i="1" dirty="0" smtClean="0"/>
              <a:t> </a:t>
            </a:r>
            <a:r>
              <a:rPr lang="sr-Cyrl-CS" i="1" dirty="0" smtClean="0"/>
              <a:t>је обукао </a:t>
            </a:r>
            <a:r>
              <a:rPr lang="de-DE" i="1" dirty="0" smtClean="0">
                <a:solidFill>
                  <a:schemeClr val="hlink"/>
                </a:solidFill>
              </a:rPr>
              <a:t>b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û</a:t>
            </a:r>
            <a:r>
              <a:rPr lang="de-DE" i="1" dirty="0" smtClean="0">
                <a:solidFill>
                  <a:schemeClr val="hlink"/>
                </a:solidFill>
              </a:rPr>
              <a:t>ndu</a:t>
            </a:r>
            <a:r>
              <a:rPr lang="de-DE" i="1" dirty="0" smtClean="0"/>
              <a:t>, </a:t>
            </a:r>
            <a:r>
              <a:rPr lang="sr-Cyrl-CS" i="1" dirty="0" smtClean="0"/>
              <a:t>узео 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á</a:t>
            </a:r>
            <a:r>
              <a:rPr lang="de-DE" i="1" dirty="0" smtClean="0">
                <a:solidFill>
                  <a:schemeClr val="hlink"/>
                </a:solidFill>
              </a:rPr>
              <a:t>šov</a:t>
            </a:r>
            <a:r>
              <a:rPr lang="de-DE" i="1" dirty="0" smtClean="0"/>
              <a:t> </a:t>
            </a:r>
            <a:r>
              <a:rPr lang="sr-Cyrl-CS" i="1" dirty="0" smtClean="0"/>
              <a:t>и</a:t>
            </a:r>
            <a:r>
              <a:rPr lang="de-DE" i="1" dirty="0" smtClean="0"/>
              <a:t> </a:t>
            </a:r>
            <a:r>
              <a:rPr lang="de-DE" i="1" dirty="0" smtClean="0">
                <a:solidFill>
                  <a:schemeClr val="hlink"/>
                </a:solidFill>
              </a:rPr>
              <a:t>sȁblju</a:t>
            </a:r>
            <a:r>
              <a:rPr lang="de-DE" i="1" dirty="0" smtClean="0"/>
              <a:t> </a:t>
            </a:r>
            <a:r>
              <a:rPr lang="sr-Cyrl-CS" i="1" dirty="0" smtClean="0"/>
              <a:t>па изашао пред </a:t>
            </a:r>
            <a:r>
              <a:rPr lang="de-DE" i="1" dirty="0" smtClean="0">
                <a:solidFill>
                  <a:schemeClr val="hlink"/>
                </a:solidFill>
              </a:rPr>
              <a:t>gȁzdu</a:t>
            </a:r>
            <a:r>
              <a:rPr lang="de-DE" i="1" dirty="0" smtClean="0"/>
              <a:t> </a:t>
            </a:r>
            <a:r>
              <a:rPr lang="sr-Cyrl-CS" i="1" dirty="0" smtClean="0"/>
              <a:t>у</a:t>
            </a:r>
            <a:r>
              <a:rPr lang="de-DE" i="1" dirty="0" smtClean="0"/>
              <a:t> </a:t>
            </a:r>
            <a:r>
              <a:rPr lang="de-DE" i="1" dirty="0" smtClean="0">
                <a:solidFill>
                  <a:schemeClr val="hlink"/>
                </a:solidFill>
              </a:rPr>
              <a:t>k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ò</a:t>
            </a:r>
            <a:r>
              <a:rPr lang="de-DE" i="1" dirty="0" smtClean="0">
                <a:solidFill>
                  <a:schemeClr val="hlink"/>
                </a:solidFill>
              </a:rPr>
              <a:t>čiji</a:t>
            </a:r>
            <a:r>
              <a:rPr lang="de-DE" i="1" dirty="0" smtClean="0"/>
              <a:t>.“</a:t>
            </a:r>
            <a:endParaRPr lang="hr-HR" i="1" dirty="0" smtClean="0"/>
          </a:p>
          <a:p>
            <a:pPr>
              <a:buFont typeface="Wingdings" pitchFamily="2" charset="2"/>
              <a:buNone/>
            </a:pPr>
            <a:endParaRPr lang="hr-HR" i="1" dirty="0" smtClean="0"/>
          </a:p>
          <a:p>
            <a:r>
              <a:rPr lang="de-DE" i="1" dirty="0" smtClean="0"/>
              <a:t>„</a:t>
            </a:r>
            <a:r>
              <a:rPr lang="de-DE" i="1" dirty="0" smtClean="0">
                <a:solidFill>
                  <a:schemeClr val="hlink"/>
                </a:solidFill>
              </a:rPr>
              <a:t>Šog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ò</a:t>
            </a:r>
            <a:r>
              <a:rPr lang="de-DE" i="1" dirty="0" smtClean="0">
                <a:solidFill>
                  <a:schemeClr val="hlink"/>
                </a:solidFill>
              </a:rPr>
              <a:t>rica</a:t>
            </a:r>
            <a:r>
              <a:rPr lang="de-DE" i="1" dirty="0" smtClean="0"/>
              <a:t> </a:t>
            </a:r>
            <a:r>
              <a:rPr lang="sr-Cyrl-CS" i="1" dirty="0" smtClean="0"/>
              <a:t>је </a:t>
            </a:r>
            <a:r>
              <a:rPr lang="sr-Cyrl-CS" i="1" dirty="0" err="1" smtClean="0"/>
              <a:t>дотла</a:t>
            </a:r>
            <a:r>
              <a:rPr lang="sr-Cyrl-CS" i="1" dirty="0" smtClean="0"/>
              <a:t> </a:t>
            </a:r>
            <a:r>
              <a:rPr lang="sr-Cyrl-CS" i="1" dirty="0" smtClean="0"/>
              <a:t>у </a:t>
            </a:r>
            <a:r>
              <a:rPr lang="de-DE" i="1" dirty="0" smtClean="0">
                <a:solidFill>
                  <a:schemeClr val="hlink"/>
                </a:solidFill>
              </a:rPr>
              <a:t>sȍbi</a:t>
            </a:r>
            <a:r>
              <a:rPr lang="de-DE" i="1" dirty="0" smtClean="0"/>
              <a:t> </a:t>
            </a:r>
            <a:r>
              <a:rPr lang="sr-Cyrl-CS" i="1" dirty="0" smtClean="0"/>
              <a:t>кухала </a:t>
            </a:r>
            <a:r>
              <a:rPr lang="de-DE" i="1" dirty="0" smtClean="0">
                <a:solidFill>
                  <a:schemeClr val="hlink"/>
                </a:solidFill>
              </a:rPr>
              <a:t>gȕlaš</a:t>
            </a:r>
            <a:r>
              <a:rPr lang="de-DE" i="1" dirty="0" smtClean="0"/>
              <a:t> </a:t>
            </a:r>
            <a:r>
              <a:rPr lang="sr-Cyrl-CS" i="1" dirty="0" smtClean="0"/>
              <a:t>и пекла </a:t>
            </a:r>
            <a:r>
              <a:rPr lang="de-DE" i="1" dirty="0" smtClean="0">
                <a:solidFill>
                  <a:schemeClr val="hlink"/>
                </a:solidFill>
              </a:rPr>
              <a:t>palač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í</a:t>
            </a:r>
            <a:r>
              <a:rPr lang="de-DE" i="1" dirty="0" smtClean="0">
                <a:solidFill>
                  <a:schemeClr val="hlink"/>
                </a:solidFill>
              </a:rPr>
              <a:t>nke</a:t>
            </a:r>
            <a:r>
              <a:rPr lang="de-DE" i="1" dirty="0" smtClean="0"/>
              <a:t>, </a:t>
            </a:r>
            <a:r>
              <a:rPr lang="sr-Cyrl-CS" i="1" dirty="0" smtClean="0"/>
              <a:t>опасана </a:t>
            </a:r>
            <a:r>
              <a:rPr lang="hr-HR" i="1" dirty="0" smtClean="0">
                <a:solidFill>
                  <a:schemeClr val="hlink"/>
                </a:solidFill>
              </a:rPr>
              <a:t>k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è</a:t>
            </a:r>
            <a:r>
              <a:rPr lang="hr-HR" i="1" dirty="0" smtClean="0">
                <a:solidFill>
                  <a:schemeClr val="hlink"/>
                </a:solidFill>
              </a:rPr>
              <a:t>celj</a:t>
            </a:r>
            <a:r>
              <a:rPr lang="de-DE" i="1" dirty="0" smtClean="0">
                <a:solidFill>
                  <a:schemeClr val="hlink"/>
                </a:solidFill>
              </a:rPr>
              <a:t>om</a:t>
            </a:r>
            <a:r>
              <a:rPr lang="de-DE" i="1" dirty="0" smtClean="0"/>
              <a:t> </a:t>
            </a:r>
            <a:r>
              <a:rPr lang="sr-Cyrl-CS" i="1" dirty="0" smtClean="0"/>
              <a:t>и косе свезане у </a:t>
            </a:r>
            <a:r>
              <a:rPr lang="de-DE" i="1" dirty="0" smtClean="0">
                <a:solidFill>
                  <a:schemeClr val="hlink"/>
                </a:solidFill>
              </a:rPr>
              <a:t>p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ú</a:t>
            </a:r>
            <a:r>
              <a:rPr lang="de-DE" i="1" dirty="0" smtClean="0">
                <a:solidFill>
                  <a:schemeClr val="hlink"/>
                </a:solidFill>
              </a:rPr>
              <a:t>nđu</a:t>
            </a:r>
            <a:r>
              <a:rPr lang="de-DE" i="1" dirty="0" smtClean="0"/>
              <a:t>, </a:t>
            </a:r>
            <a:r>
              <a:rPr lang="sr-Cyrl-CS" i="1" dirty="0" smtClean="0"/>
              <a:t>како би што боље угостила његове </a:t>
            </a:r>
            <a:r>
              <a:rPr lang="de-DE" i="1" dirty="0" smtClean="0">
                <a:solidFill>
                  <a:schemeClr val="hlink"/>
                </a:solidFill>
              </a:rPr>
              <a:t>pajd</a:t>
            </a:r>
            <a:r>
              <a:rPr lang="en-US" i="1" dirty="0" smtClean="0">
                <a:solidFill>
                  <a:schemeClr val="hlink"/>
                </a:solidFill>
                <a:cs typeface="Arial" charset="0"/>
              </a:rPr>
              <a:t>á</a:t>
            </a:r>
            <a:r>
              <a:rPr lang="de-DE" i="1" dirty="0" smtClean="0">
                <a:solidFill>
                  <a:schemeClr val="hlink"/>
                </a:solidFill>
              </a:rPr>
              <a:t>še</a:t>
            </a:r>
            <a:r>
              <a:rPr lang="de-DE" i="1" dirty="0" smtClean="0"/>
              <a:t>.“</a:t>
            </a:r>
          </a:p>
          <a:p>
            <a:endParaRPr lang="en-US" dirty="0"/>
          </a:p>
        </p:txBody>
      </p:sp>
      <p:pic>
        <p:nvPicPr>
          <p:cNvPr id="5" name="Picture 7" descr="MCj0407788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5143512"/>
            <a:ext cx="2665412" cy="1231900"/>
          </a:xfrm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ГЕРМАНИЗМИ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Посебно су карактеристични за језике </a:t>
            </a:r>
            <a:r>
              <a:rPr lang="ru-RU" sz="2200" dirty="0" smtClean="0"/>
              <a:t>народа, </a:t>
            </a:r>
            <a:r>
              <a:rPr lang="ru-RU" sz="2200" dirty="0" smtClean="0"/>
              <a:t>који су били под влашћу Аустроугарског царства, или под утицајем германске културе.</a:t>
            </a:r>
            <a:r>
              <a:rPr lang="bs-Latn-BA" sz="2200" dirty="0" smtClean="0"/>
              <a:t/>
            </a:r>
            <a:br>
              <a:rPr lang="bs-Latn-BA" sz="2200" dirty="0" smtClean="0"/>
            </a:br>
            <a:endParaRPr lang="ru-RU" sz="2200" dirty="0" smtClean="0"/>
          </a:p>
          <a:p>
            <a:r>
              <a:rPr lang="ru-RU" sz="2200" dirty="0" smtClean="0"/>
              <a:t> Најчешћи германизми су: актенташна, ауспух, бина, виклер, кугла, кофер, </a:t>
            </a:r>
            <a:r>
              <a:rPr lang="ru-RU" sz="2200" dirty="0" smtClean="0"/>
              <a:t>ролшуе</a:t>
            </a:r>
            <a:r>
              <a:rPr lang="ru-RU" sz="2200" dirty="0" smtClean="0"/>
              <a:t>, федер, хаубица, шверц и многе друге.</a:t>
            </a:r>
            <a:endParaRPr lang="en-US" sz="2200" dirty="0"/>
          </a:p>
        </p:txBody>
      </p:sp>
      <p:pic>
        <p:nvPicPr>
          <p:cNvPr id="4098" name="Picture 2" descr="C:\Documents and Settings\Aquarius\Desktop\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85860"/>
            <a:ext cx="3242027" cy="2157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Aquarius\Desktop\srbija-nemacka-zast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057655" cy="2444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4972056" cy="59293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Осим појединачних ријечи ту су и </a:t>
            </a:r>
            <a:r>
              <a:rPr lang="sr-Cyrl-CS" sz="2000" dirty="0" smtClean="0"/>
              <a:t>сљедеће конструкције</a:t>
            </a:r>
            <a:r>
              <a:rPr lang="ru-RU" sz="2000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      -соба за издати под кирију (од немачке конструкције </a:t>
            </a:r>
            <a:r>
              <a:rPr lang="bs-Latn-BA" sz="2000" dirty="0" smtClean="0"/>
              <a:t>zu </a:t>
            </a:r>
            <a:r>
              <a:rPr lang="ru-RU" sz="2000" dirty="0" smtClean="0"/>
              <a:t>+</a:t>
            </a:r>
            <a:r>
              <a:rPr lang="bs-Latn-BA" sz="2000" dirty="0" smtClean="0"/>
              <a:t>infinitiv</a:t>
            </a:r>
            <a:r>
              <a:rPr lang="ru-RU" sz="2000" dirty="0" smtClean="0"/>
              <a:t>); </a:t>
            </a:r>
            <a:r>
              <a:rPr lang="ru-RU" sz="2000" dirty="0" smtClean="0"/>
              <a:t>правилно - за издавање.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-доћи к себи (од нем. </a:t>
            </a:r>
            <a:r>
              <a:rPr lang="bs-Latn-BA" sz="2000" dirty="0" smtClean="0"/>
              <a:t>zu sich kommen</a:t>
            </a:r>
            <a:r>
              <a:rPr lang="ru-RU" sz="2000" dirty="0" smtClean="0"/>
              <a:t>) </a:t>
            </a:r>
            <a:r>
              <a:rPr lang="bs-Latn-BA" sz="2000" dirty="0" smtClean="0"/>
              <a:t>; </a:t>
            </a:r>
            <a:endParaRPr lang="sr-Cyrl-CS" sz="2000" dirty="0" smtClean="0"/>
          </a:p>
          <a:p>
            <a:pPr>
              <a:buNone/>
            </a:pPr>
            <a:r>
              <a:rPr lang="ru-RU" sz="2000" dirty="0" smtClean="0"/>
              <a:t>      -без да кажем (нем. </a:t>
            </a:r>
            <a:r>
              <a:rPr lang="bs-Latn-BA" sz="2000" dirty="0" smtClean="0"/>
              <a:t>ohne zu sagen</a:t>
            </a:r>
            <a:r>
              <a:rPr lang="ru-RU" sz="2000" dirty="0" smtClean="0"/>
              <a:t>)</a:t>
            </a:r>
            <a:r>
              <a:rPr lang="bs-Latn-BA" sz="2000" dirty="0" smtClean="0"/>
              <a:t>...</a:t>
            </a:r>
            <a:r>
              <a:rPr lang="sr-Cyrl-RS" sz="2000" dirty="0" smtClean="0"/>
              <a:t>правилно –без казивања.</a:t>
            </a:r>
            <a:endParaRPr lang="bs-Latn-BA" sz="2000" dirty="0" smtClean="0"/>
          </a:p>
          <a:p>
            <a:endParaRPr lang="bs-Latn-BA" sz="2000" dirty="0" smtClean="0"/>
          </a:p>
          <a:p>
            <a:r>
              <a:rPr lang="ru-RU" sz="2000" dirty="0" smtClean="0"/>
              <a:t>Неке српскохрватске ријечи су створене у духу њемачког језика:</a:t>
            </a:r>
          </a:p>
          <a:p>
            <a:pPr>
              <a:buNone/>
            </a:pPr>
            <a:r>
              <a:rPr lang="ru-RU" sz="2000" dirty="0" smtClean="0"/>
              <a:t>     -изгледати (нем. </a:t>
            </a:r>
            <a:r>
              <a:rPr lang="bs-Latn-BA" sz="2000" dirty="0" smtClean="0"/>
              <a:t>aussehen</a:t>
            </a:r>
            <a:r>
              <a:rPr lang="ru-RU" sz="2000" dirty="0" smtClean="0"/>
              <a:t>);  </a:t>
            </a:r>
          </a:p>
          <a:p>
            <a:pPr>
              <a:buNone/>
            </a:pPr>
            <a:r>
              <a:rPr lang="ru-RU" sz="2000" dirty="0" smtClean="0"/>
              <a:t>     -допасти се (нем. </a:t>
            </a:r>
            <a:r>
              <a:rPr lang="bs-Latn-BA" sz="2000" dirty="0" smtClean="0"/>
              <a:t>gefallen</a:t>
            </a:r>
            <a:r>
              <a:rPr lang="ru-RU" sz="2000" dirty="0" smtClean="0"/>
              <a:t>); </a:t>
            </a:r>
          </a:p>
          <a:p>
            <a:pPr>
              <a:buNone/>
            </a:pPr>
            <a:r>
              <a:rPr lang="ru-RU" sz="2000" dirty="0" smtClean="0"/>
              <a:t>     -водопад (нем. </a:t>
            </a:r>
            <a:r>
              <a:rPr lang="bs-Latn-BA" sz="2000" dirty="0" smtClean="0"/>
              <a:t>Wasserfall</a:t>
            </a:r>
            <a:r>
              <a:rPr lang="ru-RU" sz="2000" dirty="0" smtClean="0"/>
              <a:t>) и др.</a:t>
            </a:r>
            <a:endParaRPr lang="en-GB" sz="2000" dirty="0"/>
          </a:p>
        </p:txBody>
      </p:sp>
      <p:pic>
        <p:nvPicPr>
          <p:cNvPr id="4" name="Picture 3" descr="13415_bl3_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9459">
            <a:off x="5192272" y="374783"/>
            <a:ext cx="1798161" cy="1826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uitc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869160"/>
            <a:ext cx="2088232" cy="1585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107_feder_bolz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3760" y="1196752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708920"/>
            <a:ext cx="1944216" cy="1985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3714776" cy="4643470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chemeClr val="tx2"/>
                </a:solidFill>
              </a:rPr>
              <a:t>Неки германизми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sr-Cyrl-CS" dirty="0" smtClean="0">
                <a:solidFill>
                  <a:schemeClr val="tx2"/>
                </a:solidFill>
              </a:rPr>
              <a:t>нпр. </a:t>
            </a:r>
            <a:r>
              <a:rPr lang="sr-Cyrl-CS" b="1" dirty="0" smtClean="0">
                <a:solidFill>
                  <a:schemeClr val="tx2"/>
                </a:solidFill>
              </a:rPr>
              <a:t>„ШМИНКА</a:t>
            </a:r>
            <a:r>
              <a:rPr lang="hr-HR" b="1" dirty="0" smtClean="0">
                <a:solidFill>
                  <a:schemeClr val="tx2"/>
                </a:solidFill>
              </a:rPr>
              <a:t>”,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sr-Cyrl-CS" dirty="0" smtClean="0">
                <a:solidFill>
                  <a:schemeClr val="tx2"/>
                </a:solidFill>
              </a:rPr>
              <a:t>дио су стандардног </a:t>
            </a:r>
            <a:r>
              <a:rPr lang="sr-Cyrl-CS" dirty="0" smtClean="0">
                <a:solidFill>
                  <a:schemeClr val="tx2"/>
                </a:solidFill>
              </a:rPr>
              <a:t>језика,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sr-Cyrl-CS" dirty="0" smtClean="0">
                <a:solidFill>
                  <a:schemeClr val="tx2"/>
                </a:solidFill>
              </a:rPr>
              <a:t>јер за њих немамо одговарајуће замјене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sr-Cyrl-CS" dirty="0" smtClean="0">
                <a:solidFill>
                  <a:schemeClr val="tx2"/>
                </a:solidFill>
              </a:rPr>
              <a:t>а неки су прилично чести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sr-Cyrl-CS" dirty="0" smtClean="0">
                <a:solidFill>
                  <a:schemeClr val="tx2"/>
                </a:solidFill>
              </a:rPr>
              <a:t>нпр.</a:t>
            </a:r>
            <a:r>
              <a:rPr lang="sr-Cyrl-CS" b="1" dirty="0" smtClean="0">
                <a:solidFill>
                  <a:schemeClr val="tx2"/>
                </a:solidFill>
              </a:rPr>
              <a:t> „ЦИГЛА</a:t>
            </a:r>
            <a:r>
              <a:rPr lang="hr-HR" b="1" dirty="0" smtClean="0">
                <a:solidFill>
                  <a:schemeClr val="tx2"/>
                </a:solidFill>
              </a:rPr>
              <a:t>”,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sr-Cyrl-CS" dirty="0" smtClean="0">
                <a:solidFill>
                  <a:schemeClr val="tx2"/>
                </a:solidFill>
              </a:rPr>
              <a:t>али за њих имамо домаће изразе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b="1" dirty="0" smtClean="0">
                <a:solidFill>
                  <a:schemeClr val="tx2"/>
                </a:solidFill>
              </a:rPr>
              <a:t>(„</a:t>
            </a:r>
            <a:r>
              <a:rPr lang="sr-Cyrl-CS" b="1" dirty="0" smtClean="0">
                <a:solidFill>
                  <a:schemeClr val="tx2"/>
                </a:solidFill>
              </a:rPr>
              <a:t>ОПЕКА”</a:t>
            </a:r>
            <a:r>
              <a:rPr lang="hr-HR" b="1" dirty="0" smtClean="0">
                <a:solidFill>
                  <a:schemeClr val="tx2"/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5" name="Content Placeholder 4" descr="CIG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9290" y="3857628"/>
            <a:ext cx="3214710" cy="2786082"/>
          </a:xfrm>
        </p:spPr>
      </p:pic>
      <p:pic>
        <p:nvPicPr>
          <p:cNvPr id="6" name="Picture 5" descr="main.original.640x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642918"/>
            <a:ext cx="3762380" cy="2909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ТУРЦИЗМИ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sr-Cyrl-CS" sz="2200" dirty="0" smtClean="0"/>
              <a:t>Наши јужни крајеви тек су 1912. године ослобођени од дугог робовања под Турцима, па је разумљиво што се на овим просторима задржало у говору Срба доста турских лексема или лексема из других источњачких језика, које су овамо дошле посредством турског језика.</a:t>
            </a:r>
            <a:endParaRPr lang="en-US" sz="2200" dirty="0"/>
          </a:p>
        </p:txBody>
      </p:sp>
      <p:pic>
        <p:nvPicPr>
          <p:cNvPr id="7170" name="Picture 2" descr="C:\Documents and Settings\Aquarius\Desktop\tur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14488"/>
            <a:ext cx="2919065" cy="3038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717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44" baseType="lpstr">
      <vt:lpstr>Arial</vt:lpstr>
      <vt:lpstr>Bauhaus 93</vt:lpstr>
      <vt:lpstr>Bookman Old Style</vt:lpstr>
      <vt:lpstr>Calibri</vt:lpstr>
      <vt:lpstr>Cambria</vt:lpstr>
      <vt:lpstr>Century Schoolbook</vt:lpstr>
      <vt:lpstr>Corbel</vt:lpstr>
      <vt:lpstr>Franklin Gothic Book</vt:lpstr>
      <vt:lpstr>Georgia</vt:lpstr>
      <vt:lpstr>Gill Sans MT</vt:lpstr>
      <vt:lpstr>Lucida Sans Unicode</vt:lpstr>
      <vt:lpstr>Perpetua</vt:lpstr>
      <vt:lpstr>Trebuchet MS</vt:lpstr>
      <vt:lpstr>Tw Cen MT</vt:lpstr>
      <vt:lpstr>Verdana</vt:lpstr>
      <vt:lpstr>Wingdings</vt:lpstr>
      <vt:lpstr>Wingdings 2</vt:lpstr>
      <vt:lpstr>Wingdings 3</vt:lpstr>
      <vt:lpstr>Office Theme</vt:lpstr>
      <vt:lpstr>Solstice</vt:lpstr>
      <vt:lpstr>Median</vt:lpstr>
      <vt:lpstr>Origin</vt:lpstr>
      <vt:lpstr>Oriel</vt:lpstr>
      <vt:lpstr>Urban</vt:lpstr>
      <vt:lpstr>Concourse</vt:lpstr>
      <vt:lpstr>Equity</vt:lpstr>
      <vt:lpstr>PowerPoint Presentation</vt:lpstr>
      <vt:lpstr> </vt:lpstr>
      <vt:lpstr>PowerPoint Presentation</vt:lpstr>
      <vt:lpstr>РИЈЕЧИ ПОЗАЈМЉЕНЕ ИЗ    МАЂАРСКОГ ЈЕЗИКА</vt:lpstr>
      <vt:lpstr>ПРИМЈЕРИ РЕЧЕНИЦА СА 13 ХУНГАРИЗАМА</vt:lpstr>
      <vt:lpstr>ГЕРМАНИЗМИ</vt:lpstr>
      <vt:lpstr>PowerPoint Presentation</vt:lpstr>
      <vt:lpstr>PowerPoint Presentation</vt:lpstr>
      <vt:lpstr>ТУРЦИЗМИ</vt:lpstr>
      <vt:lpstr>PowerPoint Presentation</vt:lpstr>
      <vt:lpstr>PowerPoint Presentation</vt:lpstr>
      <vt:lpstr>БОХЕМИЗМИ</vt:lpstr>
      <vt:lpstr>PowerPoint Presentation</vt:lpstr>
      <vt:lpstr>PowerPoint Presentation</vt:lpstr>
      <vt:lpstr>PowerPoint Presentation</vt:lpstr>
      <vt:lpstr>PowerPoint Presentation</vt:lpstr>
      <vt:lpstr>ИНТЕРНАЦИОНАЛИЗМИ</vt:lpstr>
      <vt:lpstr>PowerPoint Presentation</vt:lpstr>
    </vt:vector>
  </TitlesOfParts>
  <Company>MP-CORP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</dc:creator>
  <cp:lastModifiedBy>Dragan</cp:lastModifiedBy>
  <cp:revision>74</cp:revision>
  <dcterms:created xsi:type="dcterms:W3CDTF">2016-05-29T10:03:07Z</dcterms:created>
  <dcterms:modified xsi:type="dcterms:W3CDTF">2020-03-19T18:43:37Z</dcterms:modified>
</cp:coreProperties>
</file>