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E91EFB-D0D4-4CA4-B4D2-ED3A501E2BD5}" type="datetimeFigureOut">
              <a:rPr lang="sr-Latn-CS" smtClean="0"/>
              <a:pPr/>
              <a:t>19.3.2020.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EB9AD4-6231-4EE1-8879-58A9E19BB351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14752"/>
            <a:ext cx="8305800" cy="1928826"/>
          </a:xfrm>
        </p:spPr>
        <p:txBody>
          <a:bodyPr/>
          <a:lstStyle/>
          <a:p>
            <a:r>
              <a:rPr lang="sr-Cyrl-BA" sz="2800" dirty="0" smtClean="0"/>
              <a:t>Презентацију радили: Данило Цигановић, Ђорђе Стојановић, Радован Перишић, Ивана Зубовић, Бобана Поповић и Давид </a:t>
            </a:r>
            <a:r>
              <a:rPr lang="sr-Cyrl-BA" sz="2800" dirty="0" smtClean="0"/>
              <a:t>Вукелић</a:t>
            </a:r>
          </a:p>
          <a:p>
            <a:r>
              <a:rPr lang="sr-Cyrl-BA" sz="2800" dirty="0" smtClean="0"/>
              <a:t>МЕДИЦИНСКА ШКОЛА БАЊА ЛУКА</a:t>
            </a:r>
            <a:endParaRPr lang="bs-Latn-BA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71546"/>
            <a:ext cx="8305800" cy="2343386"/>
          </a:xfrm>
        </p:spPr>
        <p:txBody>
          <a:bodyPr/>
          <a:lstStyle/>
          <a:p>
            <a:r>
              <a:rPr lang="sr-Cyrl-BA" dirty="0" smtClean="0"/>
              <a:t>ИСТОРИЈСКИ РАЗВОЈ СРПСКОГ ЈЕЗИКА И ТУМАЧЕЊЕ РУКОПИСА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Графологија - анализа рукописа</a:t>
            </a:r>
          </a:p>
          <a:p>
            <a:r>
              <a:rPr lang="sr-Cyrl-BA" sz="2800" dirty="0" smtClean="0"/>
              <a:t>Занимљивости</a:t>
            </a: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Тумачење рукописа</a:t>
            </a:r>
            <a:endParaRPr lang="bs-Latn-BA" dirty="0"/>
          </a:p>
        </p:txBody>
      </p:sp>
      <p:pic>
        <p:nvPicPr>
          <p:cNvPr id="4" name="Picture 3" descr="Kaligraf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786058"/>
            <a:ext cx="4572032" cy="3337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67264"/>
          </a:xfrm>
        </p:spPr>
        <p:txBody>
          <a:bodyPr/>
          <a:lstStyle/>
          <a:p>
            <a:r>
              <a:rPr lang="sr-Cyrl-BA" sz="2800" dirty="0" smtClean="0"/>
              <a:t>Јужни Словени су се доселили на Балкан у 6. и 7. </a:t>
            </a:r>
            <a:r>
              <a:rPr lang="sr-Cyrl-BA" sz="2800" dirty="0" smtClean="0"/>
              <a:t>вијеку;</a:t>
            </a:r>
            <a:endParaRPr lang="sr-Cyrl-BA" sz="2800" dirty="0" smtClean="0"/>
          </a:p>
          <a:p>
            <a:r>
              <a:rPr lang="sr-Cyrl-BA" sz="2800" dirty="0" smtClean="0"/>
              <a:t>У 9. вијеку владар Моравске, Растислав је затражио од византијског цара Михајла учитеље који би </a:t>
            </a:r>
            <a:r>
              <a:rPr lang="sr-Cyrl-BA" sz="2800" dirty="0" err="1" smtClean="0"/>
              <a:t>пропов</a:t>
            </a:r>
            <a:r>
              <a:rPr lang="sr-Cyrl-RS" sz="2800" dirty="0"/>
              <a:t>и</a:t>
            </a:r>
            <a:r>
              <a:rPr lang="sr-Cyrl-BA" sz="2800" dirty="0" err="1" smtClean="0"/>
              <a:t>једали</a:t>
            </a:r>
            <a:r>
              <a:rPr lang="sr-Cyrl-BA" sz="2800" dirty="0" smtClean="0"/>
              <a:t> </a:t>
            </a:r>
            <a:r>
              <a:rPr lang="sr-Cyrl-BA" sz="2800" dirty="0" smtClean="0"/>
              <a:t>на словенском </a:t>
            </a:r>
            <a:r>
              <a:rPr lang="sr-Cyrl-BA" sz="2800" dirty="0" smtClean="0"/>
              <a:t>језику.</a:t>
            </a:r>
            <a:endParaRPr lang="sr-Cyrl-BA" sz="2800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Поријекло српског језика </a:t>
            </a:r>
            <a:endParaRPr lang="bs-Latn-BA" dirty="0"/>
          </a:p>
        </p:txBody>
      </p:sp>
      <p:pic>
        <p:nvPicPr>
          <p:cNvPr id="4" name="Picture 3" descr="Knez Rastisla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714752"/>
            <a:ext cx="2214578" cy="2765468"/>
          </a:xfrm>
          <a:prstGeom prst="rect">
            <a:avLst/>
          </a:prstGeom>
        </p:spPr>
      </p:pic>
      <p:pic>
        <p:nvPicPr>
          <p:cNvPr id="5" name="Picture 4" descr="Mihail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714752"/>
            <a:ext cx="2054751" cy="2755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357430"/>
            <a:ext cx="8401080" cy="3738570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Константин и </a:t>
            </a:r>
            <a:r>
              <a:rPr lang="sr-Cyrl-BA" sz="2800" dirty="0" smtClean="0"/>
              <a:t>Михајло -имена </a:t>
            </a:r>
            <a:endParaRPr lang="sr-Cyrl-BA" sz="2800" dirty="0" smtClean="0"/>
          </a:p>
          <a:p>
            <a:pPr>
              <a:buNone/>
            </a:pPr>
            <a:r>
              <a:rPr lang="sr-Cyrl-BA" sz="2800" dirty="0" smtClean="0"/>
              <a:t>    прије </a:t>
            </a:r>
            <a:r>
              <a:rPr lang="sr-Cyrl-BA" sz="2800" dirty="0" err="1" smtClean="0"/>
              <a:t>монашења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863. године, византијски цар</a:t>
            </a:r>
          </a:p>
          <a:p>
            <a:pPr>
              <a:buNone/>
            </a:pPr>
            <a:r>
              <a:rPr lang="sr-Cyrl-BA" sz="2800" dirty="0" smtClean="0"/>
              <a:t>    Михаило их шаље да би  </a:t>
            </a:r>
          </a:p>
          <a:p>
            <a:pPr>
              <a:buNone/>
            </a:pPr>
            <a:r>
              <a:rPr lang="sr-Cyrl-BA" sz="2800" dirty="0" smtClean="0"/>
              <a:t>    покрстили </a:t>
            </a:r>
            <a:r>
              <a:rPr lang="sr-Cyrl-BA" sz="2800" dirty="0" smtClean="0"/>
              <a:t>Словене.</a:t>
            </a:r>
            <a:endParaRPr lang="sr-Cyrl-BA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Ћирило и Методије</a:t>
            </a:r>
            <a:endParaRPr lang="bs-Latn-BA" dirty="0"/>
          </a:p>
        </p:txBody>
      </p:sp>
      <p:pic>
        <p:nvPicPr>
          <p:cNvPr id="5" name="Picture 4" descr="Ćirilo i Metodi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643050"/>
            <a:ext cx="3143272" cy="4440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Прво словенско </a:t>
            </a:r>
            <a:r>
              <a:rPr lang="sr-Cyrl-BA" sz="2800" dirty="0" smtClean="0"/>
              <a:t>писмо, </a:t>
            </a:r>
            <a:r>
              <a:rPr lang="sr-Cyrl-BA" sz="2800" dirty="0" smtClean="0"/>
              <a:t>које је сачинио </a:t>
            </a:r>
            <a:r>
              <a:rPr lang="sr-Cyrl-BA" sz="2800" dirty="0" smtClean="0"/>
              <a:t>Ћирило;</a:t>
            </a:r>
            <a:endParaRPr lang="sr-Cyrl-BA" sz="2800" dirty="0" smtClean="0"/>
          </a:p>
          <a:p>
            <a:r>
              <a:rPr lang="sr-Cyrl-BA" sz="2800" dirty="0" smtClean="0"/>
              <a:t>Уз помоћ Ћирила и Методија настао је и први књижевни језик </a:t>
            </a:r>
            <a:r>
              <a:rPr lang="sr-Cyrl-BA" sz="2800" dirty="0" smtClean="0"/>
              <a:t>старословенски.</a:t>
            </a: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Глагољица</a:t>
            </a:r>
            <a:endParaRPr lang="bs-Latn-BA" dirty="0"/>
          </a:p>
        </p:txBody>
      </p:sp>
      <p:pic>
        <p:nvPicPr>
          <p:cNvPr id="4" name="Picture 3" descr="Glagolj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357562"/>
            <a:ext cx="3864679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Ћирилов и Методијев ученик Климент Охридски је сачинио друго словенско </a:t>
            </a:r>
            <a:r>
              <a:rPr lang="sr-Cyrl-BA" sz="2800" dirty="0" smtClean="0"/>
              <a:t>писмо, </a:t>
            </a:r>
            <a:r>
              <a:rPr lang="sr-Cyrl-BA" sz="2800" dirty="0" smtClean="0"/>
              <a:t>које данас зовемо </a:t>
            </a:r>
            <a:r>
              <a:rPr lang="sr-Cyrl-BA" sz="2800" dirty="0" smtClean="0"/>
              <a:t>ћирилицом.</a:t>
            </a: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 Настанак ћирилице </a:t>
            </a:r>
            <a:endParaRPr lang="bs-Latn-BA" dirty="0"/>
          </a:p>
        </p:txBody>
      </p:sp>
      <p:pic>
        <p:nvPicPr>
          <p:cNvPr id="4" name="Picture 3" descr="Ranija ćiril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5080391" cy="1928826"/>
          </a:xfrm>
          <a:prstGeom prst="rect">
            <a:avLst/>
          </a:prstGeom>
        </p:spPr>
      </p:pic>
      <p:pic>
        <p:nvPicPr>
          <p:cNvPr id="5" name="Picture 4" descr="Dušanov zako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643182"/>
            <a:ext cx="2357454" cy="3620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Током 11. и 12. вијека </a:t>
            </a:r>
            <a:r>
              <a:rPr lang="sr-Cyrl-BA" sz="2800" dirty="0" smtClean="0"/>
              <a:t>настале су редакције </a:t>
            </a:r>
            <a:r>
              <a:rPr lang="sr-Cyrl-BA" sz="2800" dirty="0" smtClean="0"/>
              <a:t>старословенског </a:t>
            </a:r>
            <a:r>
              <a:rPr lang="sr-Cyrl-BA" sz="2800" dirty="0" smtClean="0"/>
              <a:t>језика;</a:t>
            </a:r>
            <a:endParaRPr lang="sr-Cyrl-BA" sz="2800" dirty="0" smtClean="0"/>
          </a:p>
          <a:p>
            <a:r>
              <a:rPr lang="sr-Cyrl-BA" sz="2800" dirty="0" smtClean="0"/>
              <a:t>Српска редакција звала се </a:t>
            </a:r>
            <a:r>
              <a:rPr lang="sr-Cyrl-BA" sz="2800" dirty="0" smtClean="0"/>
              <a:t>српскословенски,</a:t>
            </a:r>
            <a:endParaRPr lang="sr-Cyrl-BA" sz="2800" dirty="0" smtClean="0"/>
          </a:p>
          <a:p>
            <a:pPr>
              <a:buNone/>
            </a:pPr>
            <a:r>
              <a:rPr lang="sr-Cyrl-BA" sz="2800" dirty="0" smtClean="0"/>
              <a:t>   а руска рускословенски , заједнички назив за све редакције је </a:t>
            </a:r>
            <a:r>
              <a:rPr lang="sr-Cyrl-BA" sz="2800" dirty="0" smtClean="0"/>
              <a:t>црквенословенски.</a:t>
            </a:r>
            <a:endParaRPr lang="sr-Cyrl-BA" sz="2800" dirty="0" smtClean="0"/>
          </a:p>
          <a:p>
            <a:endParaRPr lang="sr-Cyrl-BA" sz="2800" dirty="0" smtClean="0"/>
          </a:p>
          <a:p>
            <a:endParaRPr lang="sr-Cyrl-BA" sz="2800" dirty="0" smtClean="0"/>
          </a:p>
          <a:p>
            <a:endParaRPr lang="sr-Cyrl-BA" sz="2800" dirty="0" smtClean="0"/>
          </a:p>
          <a:p>
            <a:pPr>
              <a:buNone/>
            </a:pP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Српска редакција</a:t>
            </a:r>
            <a:endParaRPr lang="bs-Latn-BA" dirty="0"/>
          </a:p>
        </p:txBody>
      </p:sp>
      <p:pic>
        <p:nvPicPr>
          <p:cNvPr id="4" name="Picture 3" descr="Miroslavljevo jevandjel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857628"/>
            <a:ext cx="371303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800" dirty="0" smtClean="0"/>
              <a:t>У</a:t>
            </a:r>
            <a:r>
              <a:rPr lang="sr-Cyrl-BA" dirty="0" smtClean="0"/>
              <a:t> 18. вијеку отварају се прве </a:t>
            </a:r>
            <a:r>
              <a:rPr lang="sr-Cyrl-BA" dirty="0" smtClean="0"/>
              <a:t>школе;</a:t>
            </a:r>
            <a:endParaRPr lang="sr-Cyrl-BA" dirty="0" smtClean="0"/>
          </a:p>
          <a:p>
            <a:r>
              <a:rPr lang="ru-RU" dirty="0" smtClean="0"/>
              <a:t>Најпознатији писци, из тог </a:t>
            </a:r>
            <a:r>
              <a:rPr lang="ru-RU" dirty="0" smtClean="0"/>
              <a:t>доба </a:t>
            </a:r>
          </a:p>
          <a:p>
            <a:pPr marL="0" indent="0">
              <a:buNone/>
            </a:pPr>
            <a:r>
              <a:rPr lang="ru-RU" dirty="0" smtClean="0"/>
              <a:t>звали</a:t>
            </a:r>
            <a:r>
              <a:rPr lang="ru-RU" dirty="0" smtClean="0"/>
              <a:t> су се: </a:t>
            </a:r>
            <a:r>
              <a:rPr lang="ru-RU" dirty="0" smtClean="0"/>
              <a:t>Гаврил Стефановић Венцловић,                            Јован Рајић и </a:t>
            </a:r>
            <a:r>
              <a:rPr lang="ru-RU" dirty="0" smtClean="0"/>
              <a:t>Захарије Орфелин;</a:t>
            </a:r>
            <a:endParaRPr lang="ru-RU" dirty="0" smtClean="0"/>
          </a:p>
          <a:p>
            <a:r>
              <a:rPr lang="ru-RU" dirty="0" smtClean="0"/>
              <a:t>Народни језик потискује                                  </a:t>
            </a:r>
            <a:r>
              <a:rPr lang="ru-RU" dirty="0" smtClean="0"/>
              <a:t>црквенословенски.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Народни језик</a:t>
            </a:r>
            <a:endParaRPr lang="bs-Latn-BA" dirty="0"/>
          </a:p>
        </p:txBody>
      </p:sp>
      <p:pic>
        <p:nvPicPr>
          <p:cNvPr id="4" name="Picture 3" descr="Zaharije Orfe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786190"/>
            <a:ext cx="1938350" cy="2643206"/>
          </a:xfrm>
          <a:prstGeom prst="rect">
            <a:avLst/>
          </a:prstGeom>
        </p:spPr>
      </p:pic>
      <p:pic>
        <p:nvPicPr>
          <p:cNvPr id="5" name="Picture 4" descr="Jovan Raji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88" y="3003910"/>
            <a:ext cx="2286016" cy="3258788"/>
          </a:xfrm>
          <a:prstGeom prst="rect">
            <a:avLst/>
          </a:prstGeom>
        </p:spPr>
      </p:pic>
      <p:pic>
        <p:nvPicPr>
          <p:cNvPr id="6" name="Picture 5" descr="Gavril Stefanović Venclovi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286256"/>
            <a:ext cx="2214578" cy="2030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Настао је мијешањем српског народног језика и рускословенског </a:t>
            </a:r>
            <a:r>
              <a:rPr lang="sr-Cyrl-BA" dirty="0" smtClean="0"/>
              <a:t>језика;</a:t>
            </a:r>
            <a:endParaRPr lang="sr-Cyrl-BA" dirty="0" smtClean="0"/>
          </a:p>
          <a:p>
            <a:r>
              <a:rPr lang="sr-Cyrl-BA" dirty="0" smtClean="0"/>
              <a:t>Најистакнутији просвјетитељ био је Доситеј </a:t>
            </a:r>
            <a:r>
              <a:rPr lang="sr-Cyrl-BA" dirty="0" smtClean="0"/>
              <a:t>Обрадовић.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Славеносрпски језик</a:t>
            </a:r>
            <a:endParaRPr lang="bs-Latn-BA" dirty="0"/>
          </a:p>
        </p:txBody>
      </p:sp>
      <p:pic>
        <p:nvPicPr>
          <p:cNvPr id="4" name="Picture 3" descr="Dositej Obradov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928934"/>
            <a:ext cx="46863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Мркаљева ћирилица </a:t>
            </a:r>
          </a:p>
          <a:p>
            <a:r>
              <a:rPr lang="sr-Cyrl-BA" sz="2800" dirty="0" smtClean="0"/>
              <a:t>Вук С. Караџић је избацио                                    слова </a:t>
            </a:r>
            <a:r>
              <a:rPr lang="sr-Cyrl-BA" sz="2800" b="1" dirty="0" smtClean="0"/>
              <a:t>Ѥ </a:t>
            </a:r>
            <a:r>
              <a:rPr lang="sr-Cyrl-BA" sz="2800" dirty="0" smtClean="0"/>
              <a:t>(је)</a:t>
            </a:r>
            <a:r>
              <a:rPr lang="sr-Cyrl-BA" sz="2800" b="1" dirty="0" smtClean="0"/>
              <a:t>Ѣ, ѣ</a:t>
            </a:r>
            <a:r>
              <a:rPr lang="sr-Cyrl-BA" sz="2800" dirty="0" smtClean="0"/>
              <a:t>(јат)</a:t>
            </a:r>
            <a:r>
              <a:rPr lang="sr-Cyrl-BA" sz="2800" b="1" dirty="0" smtClean="0"/>
              <a:t>І </a:t>
            </a:r>
            <a:r>
              <a:rPr lang="sr-Cyrl-BA" sz="2800" dirty="0" smtClean="0"/>
              <a:t>(и)                                           </a:t>
            </a:r>
            <a:r>
              <a:rPr lang="sr-Cyrl-BA" sz="2800" b="1" dirty="0" smtClean="0"/>
              <a:t>Ы </a:t>
            </a:r>
            <a:r>
              <a:rPr lang="sr-Cyrl-BA" sz="2800" dirty="0" smtClean="0"/>
              <a:t>(јери, тврдо и)</a:t>
            </a:r>
            <a:r>
              <a:rPr lang="sr-Cyrl-BA" sz="2800" b="1" dirty="0" smtClean="0"/>
              <a:t>Ѵ </a:t>
            </a:r>
            <a:r>
              <a:rPr lang="sr-Cyrl-BA" sz="2800" dirty="0" smtClean="0"/>
              <a:t>(и)</a:t>
            </a:r>
            <a:r>
              <a:rPr lang="sr-Cyrl-BA" sz="2800" b="1" dirty="0" smtClean="0"/>
              <a:t>Ѹ                                                           </a:t>
            </a:r>
            <a:r>
              <a:rPr lang="sr-Cyrl-BA" sz="2800" dirty="0" smtClean="0"/>
              <a:t>(у)</a:t>
            </a:r>
            <a:r>
              <a:rPr lang="sr-Cyrl-BA" sz="2800" b="1" dirty="0" smtClean="0"/>
              <a:t>Ѡ</a:t>
            </a:r>
            <a:r>
              <a:rPr lang="sr-Cyrl-BA" sz="2800" dirty="0" smtClean="0"/>
              <a:t> (о)</a:t>
            </a:r>
            <a:r>
              <a:rPr lang="sr-Cyrl-BA" sz="2800" b="1" dirty="0" smtClean="0"/>
              <a:t>Ѧ </a:t>
            </a:r>
            <a:r>
              <a:rPr lang="sr-Cyrl-BA" sz="2800" dirty="0" smtClean="0"/>
              <a:t>(ен)</a:t>
            </a:r>
            <a:r>
              <a:rPr lang="sr-Cyrl-BA" sz="2800" b="1" dirty="0" smtClean="0"/>
              <a:t>Я </a:t>
            </a:r>
            <a:r>
              <a:rPr lang="sr-Cyrl-BA" sz="2800" dirty="0" smtClean="0"/>
              <a:t>(ја)-</a:t>
            </a:r>
            <a:r>
              <a:rPr lang="sr-Cyrl-BA" sz="2800" b="1" dirty="0" smtClean="0"/>
              <a:t>Ю                                                          </a:t>
            </a:r>
            <a:r>
              <a:rPr lang="sr-Cyrl-BA" sz="2800" dirty="0" smtClean="0"/>
              <a:t>(ју)</a:t>
            </a:r>
            <a:r>
              <a:rPr lang="sr-Cyrl-BA" sz="2800" b="1" dirty="0" smtClean="0"/>
              <a:t>Ѿ </a:t>
            </a:r>
            <a:r>
              <a:rPr lang="sr-Cyrl-BA" sz="2800" dirty="0" smtClean="0"/>
              <a:t>(от)</a:t>
            </a:r>
            <a:r>
              <a:rPr lang="sr-Cyrl-BA" sz="2800" b="1" dirty="0" smtClean="0"/>
              <a:t>Ѭ </a:t>
            </a:r>
            <a:r>
              <a:rPr lang="sr-Cyrl-BA" sz="2800" dirty="0" smtClean="0"/>
              <a:t>(јус)</a:t>
            </a:r>
            <a:r>
              <a:rPr lang="sr-Cyrl-BA" sz="2800" b="1" dirty="0" smtClean="0"/>
              <a:t>Ѳ </a:t>
            </a:r>
            <a:r>
              <a:rPr lang="sr-Cyrl-BA" sz="2800" dirty="0" smtClean="0"/>
              <a:t>(т)</a:t>
            </a:r>
            <a:r>
              <a:rPr lang="sr-Cyrl-BA" sz="2800" b="1" dirty="0" smtClean="0"/>
              <a:t>Ѕ                                                          </a:t>
            </a:r>
            <a:r>
              <a:rPr lang="sr-Cyrl-BA" sz="2800" dirty="0" smtClean="0"/>
              <a:t>(дз)</a:t>
            </a:r>
            <a:r>
              <a:rPr lang="sr-Cyrl-BA" sz="2800" b="1" dirty="0" smtClean="0"/>
              <a:t>Щ </a:t>
            </a:r>
            <a:r>
              <a:rPr lang="sr-Cyrl-BA" sz="2800" dirty="0" smtClean="0"/>
              <a:t>(шч)</a:t>
            </a:r>
            <a:r>
              <a:rPr lang="sr-Cyrl-BA" sz="2800" b="1" dirty="0" smtClean="0"/>
              <a:t>Ѯ </a:t>
            </a:r>
            <a:r>
              <a:rPr lang="sr-Cyrl-BA" sz="2800" dirty="0" smtClean="0"/>
              <a:t>(кс)</a:t>
            </a:r>
            <a:r>
              <a:rPr lang="sr-Cyrl-BA" sz="2800" b="1" dirty="0" smtClean="0"/>
              <a:t>Ѱ </a:t>
            </a:r>
            <a:r>
              <a:rPr lang="sr-Cyrl-BA" sz="2800" dirty="0" smtClean="0"/>
              <a:t>(пс)                                             </a:t>
            </a:r>
            <a:r>
              <a:rPr lang="sr-Cyrl-BA" sz="2800" b="1" dirty="0" smtClean="0"/>
              <a:t>Ъ</a:t>
            </a:r>
            <a:r>
              <a:rPr lang="sr-Cyrl-BA" sz="2800" dirty="0" smtClean="0"/>
              <a:t> (тврди полуглас)</a:t>
            </a:r>
            <a:r>
              <a:rPr lang="sr-Cyrl-BA" sz="2800" b="1" dirty="0" smtClean="0"/>
              <a:t>Ь                                                                  </a:t>
            </a:r>
            <a:r>
              <a:rPr lang="sr-Cyrl-BA" sz="2800" dirty="0" smtClean="0"/>
              <a:t>(меки полуглас)</a:t>
            </a:r>
            <a:br>
              <a:rPr lang="sr-Cyrl-BA" sz="2800" dirty="0" smtClean="0"/>
            </a:br>
            <a:endParaRPr lang="bs-Latn-B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Вукова реформа</a:t>
            </a:r>
            <a:endParaRPr lang="bs-Latn-BA" dirty="0"/>
          </a:p>
        </p:txBody>
      </p:sp>
      <p:pic>
        <p:nvPicPr>
          <p:cNvPr id="5" name="Picture 4" descr="Vuk Karadz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571612"/>
            <a:ext cx="3436168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</TotalTime>
  <Words>269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Constantia</vt:lpstr>
      <vt:lpstr>Wingdings 2</vt:lpstr>
      <vt:lpstr>Paper</vt:lpstr>
      <vt:lpstr>ИСТОРИЈСКИ РАЗВОЈ СРПСКОГ ЈЕЗИКА И ТУМАЧЕЊЕ РУКОПИСА</vt:lpstr>
      <vt:lpstr>Поријекло српског језика </vt:lpstr>
      <vt:lpstr>Ћирило и Методије</vt:lpstr>
      <vt:lpstr>Глагољица</vt:lpstr>
      <vt:lpstr> Настанак ћирилице </vt:lpstr>
      <vt:lpstr>Српска редакција</vt:lpstr>
      <vt:lpstr>Народни језик</vt:lpstr>
      <vt:lpstr>Славеносрпски језик</vt:lpstr>
      <vt:lpstr>Вукова реформа</vt:lpstr>
      <vt:lpstr>Тумачење рукописа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ИСТОРВИЈСКИ РАЗВОЈ СРПСКОГ ЈЕЗИКА И ТУМАЧЕЊЕ РУКПИСА</dc:title>
  <dc:creator>a</dc:creator>
  <cp:lastModifiedBy>Dragan</cp:lastModifiedBy>
  <cp:revision>16</cp:revision>
  <dcterms:created xsi:type="dcterms:W3CDTF">2014-06-08T11:26:28Z</dcterms:created>
  <dcterms:modified xsi:type="dcterms:W3CDTF">2020-03-19T18:58:49Z</dcterms:modified>
</cp:coreProperties>
</file>