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7" r:id="rId3"/>
    <p:sldId id="259" r:id="rId4"/>
    <p:sldId id="260" r:id="rId5"/>
    <p:sldId id="261" r:id="rId6"/>
    <p:sldId id="264" r:id="rId7"/>
    <p:sldId id="265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63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4BE-8D82-4E44-AC23-C0A5F2DFA607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A13B-1222-409F-85FB-C3DD078F2D2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ransition spd="slow">
    <p:newsflash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4BE-8D82-4E44-AC23-C0A5F2DFA607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A13B-1222-409F-85FB-C3DD078F2D2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ransition spd="slow">
    <p:newsflash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4BE-8D82-4E44-AC23-C0A5F2DFA607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A13B-1222-409F-85FB-C3DD078F2D2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ransition spd="slow">
    <p:newsflash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4BE-8D82-4E44-AC23-C0A5F2DFA607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A13B-1222-409F-85FB-C3DD078F2D2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ransition spd="slow">
    <p:newsflash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4BE-8D82-4E44-AC23-C0A5F2DFA607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A13B-1222-409F-85FB-C3DD078F2D2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ransition spd="slow">
    <p:newsflash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4BE-8D82-4E44-AC23-C0A5F2DFA607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A13B-1222-409F-85FB-C3DD078F2D2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ransition spd="slow">
    <p:newsflash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4BE-8D82-4E44-AC23-C0A5F2DFA607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A13B-1222-409F-85FB-C3DD078F2D2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ransition spd="slow">
    <p:newsflash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4BE-8D82-4E44-AC23-C0A5F2DFA607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A13B-1222-409F-85FB-C3DD078F2D2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ransition spd="slow">
    <p:newsflash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4BE-8D82-4E44-AC23-C0A5F2DFA607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A13B-1222-409F-85FB-C3DD078F2D2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ransition spd="slow">
    <p:newsflash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4BE-8D82-4E44-AC23-C0A5F2DFA607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A13B-1222-409F-85FB-C3DD078F2D2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ransition spd="slow">
    <p:newsflash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4BE-8D82-4E44-AC23-C0A5F2DFA607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A13B-1222-409F-85FB-C3DD078F2D2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ransition spd="slow">
    <p:newsflash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554BE-8D82-4E44-AC23-C0A5F2DFA607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EA13B-1222-409F-85FB-C3DD078F2D2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newsflash/>
    <p:sndAc>
      <p:stSnd>
        <p:snd r:embed="rId13" name="suction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kolaklupastolice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9144000" cy="2000264"/>
          </a:xfr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sr-Cyrl-CS" sz="6000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Покретни самогласници и промјена О у Е и умекшаност сугласника</a:t>
            </a:r>
            <a:endParaRPr lang="bs-Latn-BA" sz="6000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68" y="3500438"/>
            <a:ext cx="7072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/>
              <a:t>ЈУ ,,Медицинска школа’’ Бања Лука</a:t>
            </a:r>
            <a:endParaRPr lang="bs-Latn-B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428992" y="4000504"/>
            <a:ext cx="6000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/>
              <a:t> Мр Сања Ђурић</a:t>
            </a:r>
            <a:r>
              <a:rPr lang="en-US" sz="2800" dirty="0" smtClean="0"/>
              <a:t>,</a:t>
            </a:r>
            <a:r>
              <a:rPr lang="sr-Cyrl-CS" sz="2800" dirty="0" smtClean="0"/>
              <a:t>проф.српског језика        и књижевности</a:t>
            </a:r>
            <a:endParaRPr lang="bs-Latn-BA" sz="2800" dirty="0"/>
          </a:p>
        </p:txBody>
      </p:sp>
    </p:spTree>
  </p:cSld>
  <p:clrMapOvr>
    <a:masterClrMapping/>
  </p:clrMapOvr>
  <p:transition spd="slow">
    <p:push dir="r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CS" dirty="0" smtClean="0"/>
              <a:t>    - појављује се у ријечима </a:t>
            </a:r>
            <a:r>
              <a:rPr lang="sr-Cyrl-CS" dirty="0"/>
              <a:t>тако да се </a:t>
            </a:r>
            <a:r>
              <a:rPr lang="sr-Cyrl-CS" dirty="0" smtClean="0"/>
              <a:t>оне изговарају </a:t>
            </a:r>
            <a:r>
              <a:rPr lang="sr-Cyrl-CS" dirty="0"/>
              <a:t>и пишу са самогласником или без </a:t>
            </a:r>
            <a:r>
              <a:rPr lang="sr-Cyrl-CS" dirty="0" smtClean="0"/>
              <a:t>њега</a:t>
            </a:r>
            <a:br>
              <a:rPr lang="sr-Cyrl-CS" dirty="0" smtClean="0"/>
            </a:br>
            <a:endParaRPr lang="sr-Cyrl-CS" dirty="0" smtClean="0"/>
          </a:p>
          <a:p>
            <a:pPr>
              <a:buNone/>
            </a:pPr>
            <a:r>
              <a:rPr lang="sr-Cyrl-CS" dirty="0" smtClean="0"/>
              <a:t>    - те ријечи </a:t>
            </a:r>
            <a:r>
              <a:rPr lang="sr-Cyrl-CS" dirty="0">
                <a:solidFill>
                  <a:srgbClr val="FF0000"/>
                </a:solidFill>
              </a:rPr>
              <a:t>не мијењају </a:t>
            </a:r>
            <a:r>
              <a:rPr lang="sr-Cyrl-CS" dirty="0"/>
              <a:t>своје значење и функцију</a:t>
            </a:r>
            <a:endParaRPr lang="sr-Cyrl-CS" dirty="0" smtClean="0"/>
          </a:p>
          <a:p>
            <a:pPr>
              <a:buNone/>
            </a:pPr>
            <a:r>
              <a:rPr lang="sr-Cyrl-CS" dirty="0" smtClean="0"/>
              <a:t> </a:t>
            </a:r>
            <a:endParaRPr lang="bs-Latn-BA" dirty="0"/>
          </a:p>
        </p:txBody>
      </p:sp>
      <p:pic>
        <p:nvPicPr>
          <p:cNvPr id="5" name="Picture 4" descr="okul1-916x10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1780" y="4139012"/>
            <a:ext cx="2432220" cy="2718988"/>
          </a:xfrm>
          <a:prstGeom prst="rect">
            <a:avLst/>
          </a:prstGeom>
        </p:spPr>
      </p:pic>
      <p:pic>
        <p:nvPicPr>
          <p:cNvPr id="6" name="Picture 5" descr="BlackGraduationCa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12217" y="0"/>
            <a:ext cx="2031783" cy="16837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4346" y="285728"/>
            <a:ext cx="8229600" cy="1143000"/>
          </a:xfrm>
        </p:spPr>
        <p:txBody>
          <a:bodyPr/>
          <a:lstStyle/>
          <a:p>
            <a:r>
              <a:rPr lang="sr-Cyrl-CS" dirty="0"/>
              <a:t>*</a:t>
            </a:r>
            <a:r>
              <a:rPr lang="sr-Cyrl-CS" sz="4300" dirty="0" smtClean="0"/>
              <a:t>ПОКРЕТНИ САМОГЛАСНИЦИ</a:t>
            </a:r>
            <a:endParaRPr lang="bs-Latn-BA" sz="4300" dirty="0"/>
          </a:p>
        </p:txBody>
      </p:sp>
    </p:spTree>
  </p:cSld>
  <p:clrMapOvr>
    <a:masterClrMapping/>
  </p:clrMapOvr>
  <p:transition spd="slow">
    <p:wipe dir="r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43172" y="0"/>
            <a:ext cx="7772400" cy="1184297"/>
          </a:xfrm>
        </p:spPr>
        <p:txBody>
          <a:bodyPr>
            <a:normAutofit/>
          </a:bodyPr>
          <a:lstStyle/>
          <a:p>
            <a:r>
              <a:rPr lang="sr-Cyrl-CS" sz="4000" dirty="0" smtClean="0"/>
              <a:t>Примјери:</a:t>
            </a:r>
            <a:endParaRPr lang="bs-Latn-B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6500858"/>
          </a:xfrm>
          <a:noFill/>
          <a:ln>
            <a:noFill/>
          </a:ln>
        </p:spPr>
        <p:txBody>
          <a:bodyPr>
            <a:normAutofit/>
          </a:bodyPr>
          <a:lstStyle/>
          <a:p>
            <a:pPr marL="514350" indent="-514350" algn="l"/>
            <a:r>
              <a:rPr lang="sr-Cyrl-CS" dirty="0" smtClean="0">
                <a:solidFill>
                  <a:srgbClr val="FF0000"/>
                </a:solidFill>
              </a:rPr>
              <a:t>      </a:t>
            </a:r>
            <a:r>
              <a:rPr lang="sr-Cyrl-CS" sz="3800" dirty="0" smtClean="0">
                <a:solidFill>
                  <a:srgbClr val="FF0000"/>
                </a:solidFill>
              </a:rPr>
              <a:t>1)</a:t>
            </a:r>
            <a:endParaRPr lang="sr-Cyrl-CS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sr-Cyrl-CS" sz="3500" i="1" dirty="0" smtClean="0">
                <a:solidFill>
                  <a:schemeClr val="tx1"/>
                </a:solidFill>
              </a:rPr>
              <a:t>           </a:t>
            </a:r>
            <a:r>
              <a:rPr lang="sr-Cyrl-CS" sz="3400" i="1" dirty="0" smtClean="0">
                <a:solidFill>
                  <a:schemeClr val="tx1"/>
                </a:solidFill>
              </a:rPr>
              <a:t>-</a:t>
            </a:r>
            <a:r>
              <a:rPr lang="bs-Latn-BA" sz="3400" i="1" dirty="0" smtClean="0">
                <a:solidFill>
                  <a:schemeClr val="tx1"/>
                </a:solidFill>
              </a:rPr>
              <a:t>сад/сад</a:t>
            </a:r>
            <a:r>
              <a:rPr lang="bs-Latn-BA" sz="3400" i="1" dirty="0" smtClean="0">
                <a:solidFill>
                  <a:srgbClr val="FF0000"/>
                </a:solidFill>
              </a:rPr>
              <a:t>а</a:t>
            </a:r>
            <a:r>
              <a:rPr lang="bs-Latn-BA" sz="3400" dirty="0">
                <a:solidFill>
                  <a:schemeClr val="tx1"/>
                </a:solidFill>
              </a:rPr>
              <a:t>,  </a:t>
            </a:r>
            <a:r>
              <a:rPr lang="bs-Latn-BA" sz="3400" i="1" dirty="0" smtClean="0">
                <a:solidFill>
                  <a:schemeClr val="tx1"/>
                </a:solidFill>
              </a:rPr>
              <a:t>никад/никад</a:t>
            </a:r>
            <a:r>
              <a:rPr lang="bs-Latn-BA" sz="3400" i="1" dirty="0" smtClean="0">
                <a:solidFill>
                  <a:srgbClr val="FF0000"/>
                </a:solidFill>
              </a:rPr>
              <a:t>а</a:t>
            </a:r>
            <a:endParaRPr lang="sr-Cyrl-CS" i="1" dirty="0" smtClean="0">
              <a:solidFill>
                <a:srgbClr val="FF0000"/>
              </a:solidFill>
            </a:endParaRPr>
          </a:p>
          <a:p>
            <a:pPr lvl="0" algn="l"/>
            <a:r>
              <a:rPr lang="sr-Cyrl-CS" sz="3800" i="1" dirty="0" smtClean="0">
                <a:solidFill>
                  <a:srgbClr val="FF0000"/>
                </a:solidFill>
              </a:rPr>
              <a:t>     </a:t>
            </a:r>
            <a:r>
              <a:rPr lang="sr-Cyrl-CS" sz="3800" dirty="0" smtClean="0">
                <a:solidFill>
                  <a:srgbClr val="FF0000"/>
                </a:solidFill>
              </a:rPr>
              <a:t>2)</a:t>
            </a:r>
            <a:r>
              <a:rPr lang="sr-Cyrl-CS" dirty="0" smtClean="0">
                <a:solidFill>
                  <a:srgbClr val="FF0000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/>
            </a:r>
            <a:br>
              <a:rPr lang="sr-Cyrl-CS" i="1" dirty="0" smtClean="0">
                <a:solidFill>
                  <a:schemeClr val="tx1"/>
                </a:solidFill>
              </a:rPr>
            </a:br>
            <a:r>
              <a:rPr lang="sr-Cyrl-CS" sz="3500" i="1" dirty="0" smtClean="0">
                <a:solidFill>
                  <a:schemeClr val="tx1"/>
                </a:solidFill>
              </a:rPr>
              <a:t>            -јест/јест</a:t>
            </a:r>
            <a:r>
              <a:rPr lang="sr-Cyrl-CS" sz="3500" i="1" dirty="0" smtClean="0">
                <a:solidFill>
                  <a:srgbClr val="FF0000"/>
                </a:solidFill>
              </a:rPr>
              <a:t>е  </a:t>
            </a:r>
            <a:r>
              <a:rPr lang="sr-Cyrl-C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r-Cyrl-C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Cyrl-C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</a:t>
            </a:r>
            <a:r>
              <a:rPr lang="sr-Cyrl-CS" sz="35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-рекав/рекавш</a:t>
            </a:r>
            <a:r>
              <a:rPr lang="sr-Cyrl-CS" sz="3500" i="1" dirty="0" smtClean="0">
                <a:solidFill>
                  <a:srgbClr val="FF0000"/>
                </a:solidFill>
              </a:rPr>
              <a:t>и</a:t>
            </a:r>
            <a:r>
              <a:rPr lang="sr-Cyrl-C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r-Cyrl-C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Cyrl-C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</a:t>
            </a:r>
            <a:r>
              <a:rPr lang="sr-Cyrl-CS" sz="3800" dirty="0" smtClean="0">
                <a:solidFill>
                  <a:srgbClr val="FF0000"/>
                </a:solidFill>
              </a:rPr>
              <a:t>3)</a:t>
            </a:r>
            <a:r>
              <a:rPr lang="sr-Cyrl-CS" dirty="0" smtClean="0">
                <a:solidFill>
                  <a:srgbClr val="FF0000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/>
            </a:r>
            <a:br>
              <a:rPr lang="sr-Cyrl-CS" i="1" dirty="0" smtClean="0">
                <a:solidFill>
                  <a:schemeClr val="tx1"/>
                </a:solidFill>
              </a:rPr>
            </a:br>
            <a:r>
              <a:rPr lang="sr-Cyrl-CS" sz="3400" i="1" dirty="0" smtClean="0">
                <a:solidFill>
                  <a:schemeClr val="tx1"/>
                </a:solidFill>
              </a:rPr>
              <a:t>        -тог/тог</a:t>
            </a:r>
            <a:r>
              <a:rPr lang="sr-Cyrl-CS" sz="3400" i="1" dirty="0" smtClean="0">
                <a:solidFill>
                  <a:srgbClr val="FF0000"/>
                </a:solidFill>
              </a:rPr>
              <a:t>а</a:t>
            </a:r>
            <a:r>
              <a:rPr lang="sr-Cyrl-CS" sz="3400" i="1" dirty="0" smtClean="0">
                <a:solidFill>
                  <a:schemeClr val="tx1"/>
                </a:solidFill>
              </a:rPr>
              <a:t>, храброг/храброг</a:t>
            </a:r>
            <a:r>
              <a:rPr lang="sr-Cyrl-CS" sz="3400" i="1" dirty="0" smtClean="0">
                <a:solidFill>
                  <a:srgbClr val="FF0000"/>
                </a:solidFill>
              </a:rPr>
              <a:t>а </a:t>
            </a:r>
          </a:p>
          <a:p>
            <a:pPr lvl="0" algn="l"/>
            <a:r>
              <a:rPr lang="sr-Cyrl-CS" sz="3400" i="1" dirty="0" smtClean="0">
                <a:solidFill>
                  <a:srgbClr val="FF0000"/>
                </a:solidFill>
              </a:rPr>
              <a:t>        </a:t>
            </a:r>
            <a:r>
              <a:rPr lang="sr-Cyrl-CS" sz="3500" i="1" dirty="0" smtClean="0">
                <a:solidFill>
                  <a:schemeClr val="tx1"/>
                </a:solidFill>
              </a:rPr>
              <a:t>-тот/тот</a:t>
            </a:r>
            <a:r>
              <a:rPr lang="sr-Cyrl-CS" sz="3500" i="1" dirty="0" smtClean="0">
                <a:solidFill>
                  <a:srgbClr val="FF0000"/>
                </a:solidFill>
              </a:rPr>
              <a:t>е</a:t>
            </a:r>
            <a:r>
              <a:rPr lang="sr-Cyrl-CS" sz="3500" i="1" dirty="0" smtClean="0">
                <a:solidFill>
                  <a:schemeClr val="tx1"/>
                </a:solidFill>
              </a:rPr>
              <a:t>, храбр</a:t>
            </a:r>
            <a:r>
              <a:rPr lang="en-US" sz="3500" i="1" dirty="0" err="1" smtClean="0">
                <a:solidFill>
                  <a:schemeClr val="tx1"/>
                </a:solidFill>
              </a:rPr>
              <a:t>om</a:t>
            </a:r>
            <a:r>
              <a:rPr lang="sr-Cyrl-CS" sz="3500" i="1" dirty="0" smtClean="0">
                <a:solidFill>
                  <a:schemeClr val="tx1"/>
                </a:solidFill>
              </a:rPr>
              <a:t> /храбро</a:t>
            </a:r>
            <a:r>
              <a:rPr lang="en-US" sz="3500" i="1" dirty="0" smtClean="0">
                <a:solidFill>
                  <a:schemeClr val="tx1"/>
                </a:solidFill>
              </a:rPr>
              <a:t>m</a:t>
            </a:r>
            <a:r>
              <a:rPr lang="en-US" sz="3500" i="1" dirty="0" smtClean="0">
                <a:solidFill>
                  <a:srgbClr val="FF0000"/>
                </a:solidFill>
              </a:rPr>
              <a:t>e</a:t>
            </a:r>
            <a:r>
              <a:rPr lang="sr-Cyrl-CS" sz="3500" i="1" dirty="0" smtClean="0">
                <a:solidFill>
                  <a:srgbClr val="FF0000"/>
                </a:solidFill>
              </a:rPr>
              <a:t>  </a:t>
            </a:r>
          </a:p>
          <a:p>
            <a:pPr lvl="0" algn="l"/>
            <a:r>
              <a:rPr lang="sr-Cyrl-CS" i="1" dirty="0" smtClean="0">
                <a:solidFill>
                  <a:schemeClr val="tx1"/>
                </a:solidFill>
              </a:rPr>
              <a:t>        - </a:t>
            </a:r>
            <a:r>
              <a:rPr lang="sr-Cyrl-CS" sz="3300" i="1" dirty="0" smtClean="0">
                <a:solidFill>
                  <a:schemeClr val="tx1"/>
                </a:solidFill>
              </a:rPr>
              <a:t>тим/тим</a:t>
            </a:r>
            <a:r>
              <a:rPr lang="sr-Cyrl-CS" sz="3300" i="1" dirty="0" smtClean="0">
                <a:solidFill>
                  <a:srgbClr val="FF0000"/>
                </a:solidFill>
              </a:rPr>
              <a:t>а</a:t>
            </a:r>
            <a:r>
              <a:rPr lang="sr-Cyrl-CS" sz="3300" i="1" dirty="0" smtClean="0">
                <a:solidFill>
                  <a:schemeClr val="tx1"/>
                </a:solidFill>
              </a:rPr>
              <a:t>, храбрим/храбрим</a:t>
            </a:r>
            <a:r>
              <a:rPr lang="sr-Cyrl-CS" sz="3300" i="1" dirty="0" smtClean="0">
                <a:solidFill>
                  <a:srgbClr val="FF0000"/>
                </a:solidFill>
              </a:rPr>
              <a:t>а</a:t>
            </a:r>
            <a:endParaRPr lang="sr-Cyrl-CS" i="1" dirty="0">
              <a:solidFill>
                <a:schemeClr val="tx2"/>
              </a:solidFill>
            </a:endParaRPr>
          </a:p>
          <a:p>
            <a:pPr marL="514350" indent="-514350" algn="l"/>
            <a:r>
              <a:rPr lang="sr-Cyrl-CS" dirty="0" smtClean="0">
                <a:solidFill>
                  <a:srgbClr val="FF0000"/>
                </a:solidFill>
              </a:rPr>
              <a:t>  </a:t>
            </a:r>
            <a:endParaRPr lang="bs-Latn-BA" dirty="0">
              <a:solidFill>
                <a:srgbClr val="FF0000"/>
              </a:solidFill>
            </a:endParaRPr>
          </a:p>
        </p:txBody>
      </p:sp>
      <p:pic>
        <p:nvPicPr>
          <p:cNvPr id="4" name="Picture 3" descr="lapiz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1571612"/>
            <a:ext cx="3524250" cy="2619375"/>
          </a:xfrm>
          <a:prstGeom prst="rect">
            <a:avLst/>
          </a:prstGeom>
        </p:spPr>
      </p:pic>
      <p:pic>
        <p:nvPicPr>
          <p:cNvPr id="5" name="Picture 4" descr="BlackGraduationCa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94941" y="15240"/>
            <a:ext cx="1964299" cy="1627810"/>
          </a:xfrm>
          <a:prstGeom prst="rect">
            <a:avLst/>
          </a:prstGeom>
        </p:spPr>
      </p:pic>
    </p:spTree>
  </p:cSld>
  <p:clrMapOvr>
    <a:masterClrMapping/>
  </p:clrMapOvr>
  <p:transition spd="slow">
    <p:push dir="r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65722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200" dirty="0" smtClean="0"/>
              <a:t>*ПРОМЈЕНА О У Е И </a:t>
            </a:r>
            <a:r>
              <a:rPr lang="sr-Cyrl-CS" sz="4200" smtClean="0"/>
              <a:t>УМЕКШАНОСТ </a:t>
            </a:r>
            <a:r>
              <a:rPr lang="sr-Cyrl-CS" sz="4200" smtClean="0"/>
              <a:t>СУГЛАСНИКА</a:t>
            </a:r>
            <a:endParaRPr lang="sr-Cyrl-CS" sz="4200" dirty="0" smtClean="0"/>
          </a:p>
          <a:p>
            <a:endParaRPr lang="bs-Latn-BA" sz="4200" dirty="0"/>
          </a:p>
        </p:txBody>
      </p:sp>
      <p:pic>
        <p:nvPicPr>
          <p:cNvPr id="12" name="Content Placeholder 11" descr="BlackGraduationCap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161313" y="2"/>
            <a:ext cx="1982686" cy="1643048"/>
          </a:xfrm>
        </p:spPr>
      </p:pic>
      <p:sp>
        <p:nvSpPr>
          <p:cNvPr id="17" name="TextBox 16"/>
          <p:cNvSpPr txBox="1"/>
          <p:nvPr/>
        </p:nvSpPr>
        <p:spPr>
          <a:xfrm>
            <a:off x="2214546" y="1785926"/>
            <a:ext cx="4128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3600" u="sng" dirty="0" smtClean="0"/>
              <a:t>алтернација између</a:t>
            </a:r>
            <a:endParaRPr lang="bs-Latn-BA" sz="3600" u="sng" dirty="0"/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4">
            <a:lum bright="-3000" contrast="-21000"/>
          </a:blip>
          <a:stretch>
            <a:fillRect/>
          </a:stretch>
        </p:blipFill>
        <p:spPr>
          <a:xfrm>
            <a:off x="1285852" y="2786058"/>
            <a:ext cx="2405066" cy="2405066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rgbClr val="FF0000"/>
            </a:extrusionClr>
          </a:sp3d>
        </p:spPr>
      </p:pic>
      <p:pic>
        <p:nvPicPr>
          <p:cNvPr id="6" name="Picture 5" descr="short-e-sound.jpg"/>
          <p:cNvPicPr>
            <a:picLocks noChangeAspect="1"/>
          </p:cNvPicPr>
          <p:nvPr/>
        </p:nvPicPr>
        <p:blipFill>
          <a:blip r:embed="rId5">
            <a:lum contrast="-14000"/>
          </a:blip>
          <a:stretch>
            <a:fillRect/>
          </a:stretch>
        </p:blipFill>
        <p:spPr>
          <a:xfrm>
            <a:off x="4857752" y="2786058"/>
            <a:ext cx="2428892" cy="24288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71934" y="4714884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dirty="0" smtClean="0"/>
              <a:t>и</a:t>
            </a:r>
            <a:endParaRPr lang="bs-Latn-BA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28564" y="5500702"/>
            <a:ext cx="8715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/>
              <a:t>- у ријечима чија се основа завршава неким од    </a:t>
            </a:r>
            <a:r>
              <a:rPr lang="sr-Cyrl-CS" sz="2800" u="sng" dirty="0" smtClean="0"/>
              <a:t>предњонепчаних</a:t>
            </a:r>
            <a:r>
              <a:rPr lang="sr-Cyrl-CS" sz="2800" dirty="0" smtClean="0"/>
              <a:t> сугласника </a:t>
            </a:r>
            <a:endParaRPr lang="bs-Latn-BA" sz="2800" dirty="0"/>
          </a:p>
        </p:txBody>
      </p:sp>
    </p:spTree>
  </p:cSld>
  <p:clrMapOvr>
    <a:masterClrMapping/>
  </p:clrMapOvr>
  <p:transition spd="slow">
    <p:push dir="r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285728"/>
            <a:ext cx="257474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4200" dirty="0" smtClean="0"/>
              <a:t>Примјери:</a:t>
            </a:r>
            <a:endParaRPr lang="bs-Latn-BA" sz="4200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1500174"/>
            <a:ext cx="2459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3600" i="1" dirty="0" smtClean="0"/>
              <a:t>крај-краје</a:t>
            </a:r>
            <a:r>
              <a:rPr lang="sr-Cyrl-CS" sz="3600" i="1" dirty="0" smtClean="0">
                <a:solidFill>
                  <a:srgbClr val="FF0000"/>
                </a:solidFill>
              </a:rPr>
              <a:t>м</a:t>
            </a:r>
            <a:endParaRPr lang="bs-Latn-BA" sz="3600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2066" y="1500174"/>
            <a:ext cx="2392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3600" i="1" dirty="0" smtClean="0"/>
              <a:t>мач-мач</a:t>
            </a:r>
            <a:r>
              <a:rPr lang="sr-Cyrl-CS" sz="3600" i="1" dirty="0" smtClean="0">
                <a:solidFill>
                  <a:srgbClr val="FF0000"/>
                </a:solidFill>
              </a:rPr>
              <a:t>ем</a:t>
            </a:r>
            <a:endParaRPr lang="bs-Latn-BA" sz="36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2928934"/>
            <a:ext cx="2605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3600" i="1" dirty="0" smtClean="0"/>
              <a:t>крај-крај</a:t>
            </a:r>
            <a:r>
              <a:rPr lang="sr-Cyrl-CS" sz="3600" i="1" dirty="0" smtClean="0">
                <a:solidFill>
                  <a:srgbClr val="FF0000"/>
                </a:solidFill>
              </a:rPr>
              <a:t>еви</a:t>
            </a:r>
            <a:endParaRPr lang="bs-Latn-BA" sz="3600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66" y="2857496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i="1" dirty="0" smtClean="0"/>
              <a:t>мач-мач</a:t>
            </a:r>
            <a:r>
              <a:rPr lang="sr-Cyrl-CS" sz="3600" i="1" dirty="0" smtClean="0">
                <a:solidFill>
                  <a:srgbClr val="FF0000"/>
                </a:solidFill>
              </a:rPr>
              <a:t>еви</a:t>
            </a:r>
            <a:endParaRPr lang="bs-Latn-BA" sz="3600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2066" y="4429132"/>
            <a:ext cx="2351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3600" i="1" dirty="0" smtClean="0"/>
              <a:t>врућ-врућ</a:t>
            </a:r>
            <a:r>
              <a:rPr lang="sr-Cyrl-CS" sz="3600" i="1" dirty="0" smtClean="0">
                <a:solidFill>
                  <a:srgbClr val="FF0000"/>
                </a:solidFill>
              </a:rPr>
              <a:t>е</a:t>
            </a:r>
            <a:endParaRPr lang="bs-Latn-BA" sz="3600" i="1" dirty="0">
              <a:solidFill>
                <a:srgbClr val="FF0000"/>
              </a:solidFill>
            </a:endParaRPr>
          </a:p>
        </p:txBody>
      </p:sp>
      <p:pic>
        <p:nvPicPr>
          <p:cNvPr id="11" name="Picture 10" descr="BlackGraduationCa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0"/>
            <a:ext cx="2071670" cy="1716790"/>
          </a:xfrm>
          <a:prstGeom prst="rect">
            <a:avLst/>
          </a:prstGeom>
        </p:spPr>
      </p:pic>
      <p:pic>
        <p:nvPicPr>
          <p:cNvPr id="12" name="Picture 11" descr="za razmjenu znanj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4643446"/>
            <a:ext cx="2533650" cy="1990725"/>
          </a:xfrm>
          <a:prstGeom prst="rect">
            <a:avLst/>
          </a:prstGeom>
        </p:spPr>
      </p:pic>
    </p:spTree>
  </p:cSld>
  <p:clrMapOvr>
    <a:masterClrMapping/>
  </p:clrMapOvr>
  <p:transition spd="slow">
    <p:push dir="r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4346" y="2143116"/>
            <a:ext cx="9572692" cy="1143000"/>
          </a:xfrm>
          <a:noFill/>
        </p:spPr>
        <p:txBody>
          <a:bodyPr>
            <a:noAutofit/>
          </a:bodyPr>
          <a:lstStyle/>
          <a:p>
            <a:r>
              <a:rPr lang="sr-Cyrl-CS" sz="14000" b="1" dirty="0" smtClean="0">
                <a:ln w="12700">
                  <a:solidFill>
                    <a:srgbClr val="FF0000"/>
                  </a:solidFill>
                  <a:prstDash val="solid"/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Поновимо !</a:t>
            </a:r>
            <a:endParaRPr lang="bs-Latn-BA" sz="14000" b="1" dirty="0">
              <a:ln w="12700">
                <a:solidFill>
                  <a:srgbClr val="FF0000"/>
                </a:solidFill>
                <a:prstDash val="solid"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r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571504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sr-Cyrl-CS" sz="3800" dirty="0" smtClean="0"/>
              <a:t>Који самогласници су покретни самогласници ?  </a:t>
            </a:r>
          </a:p>
          <a:p>
            <a:pPr marL="514350" indent="-514350">
              <a:buNone/>
            </a:pPr>
            <a:r>
              <a:rPr lang="sr-Cyrl-CS" sz="3800" dirty="0" smtClean="0"/>
              <a:t> </a:t>
            </a:r>
            <a:r>
              <a:rPr lang="sr-Cyrl-CS" sz="3800" dirty="0" smtClean="0">
                <a:solidFill>
                  <a:srgbClr val="FF0000"/>
                </a:solidFill>
              </a:rPr>
              <a:t>То су : А , Е и У.</a:t>
            </a:r>
          </a:p>
          <a:p>
            <a:pPr marL="514350" indent="-514350">
              <a:buNone/>
            </a:pPr>
            <a:endParaRPr lang="sr-Cyrl-CS" sz="3800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 startAt="2"/>
            </a:pPr>
            <a:r>
              <a:rPr lang="sr-Cyrl-CS" sz="3800" dirty="0" smtClean="0"/>
              <a:t>Шта је промјена О у Е ?</a:t>
            </a:r>
          </a:p>
          <a:p>
            <a:pPr marL="514350" indent="-514350">
              <a:buNone/>
            </a:pPr>
            <a:r>
              <a:rPr lang="sr-Cyrl-CS" sz="3800" dirty="0" smtClean="0">
                <a:solidFill>
                  <a:srgbClr val="FF0000"/>
                </a:solidFill>
              </a:rPr>
              <a:t>Алтернација </a:t>
            </a:r>
            <a:r>
              <a:rPr lang="sr-Cyrl-CS" sz="3800" dirty="0" smtClean="0">
                <a:solidFill>
                  <a:srgbClr val="FF0000"/>
                </a:solidFill>
              </a:rPr>
              <a:t>између </a:t>
            </a:r>
            <a:r>
              <a:rPr lang="sr-Cyrl-CS" sz="3800" dirty="0" smtClean="0">
                <a:solidFill>
                  <a:srgbClr val="FF0000"/>
                </a:solidFill>
              </a:rPr>
              <a:t>О и Е.</a:t>
            </a:r>
          </a:p>
          <a:p>
            <a:pPr marL="514350" indent="-514350">
              <a:buNone/>
            </a:pPr>
            <a:endParaRPr lang="sr-Cyrl-CS" sz="38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sr-Cyrl-CS" sz="3800" dirty="0" smtClean="0"/>
              <a:t>3. Наведите </a:t>
            </a:r>
            <a:r>
              <a:rPr lang="sr-Cyrl-CS" sz="3800" dirty="0" smtClean="0"/>
              <a:t>неколико</a:t>
            </a:r>
            <a:r>
              <a:rPr lang="sr-Cyrl-CS" sz="3800" dirty="0" smtClean="0"/>
              <a:t> </a:t>
            </a:r>
            <a:r>
              <a:rPr lang="sr-Cyrl-CS" sz="3800" dirty="0" smtClean="0"/>
              <a:t>примјера промјене О у Е !</a:t>
            </a:r>
          </a:p>
          <a:p>
            <a:pPr marL="514350" indent="-514350">
              <a:buNone/>
            </a:pPr>
            <a:r>
              <a:rPr lang="sr-Cyrl-CS" sz="3800" dirty="0" smtClean="0">
                <a:solidFill>
                  <a:srgbClr val="FF0000"/>
                </a:solidFill>
              </a:rPr>
              <a:t>крај-крајем                  врућ-вруће </a:t>
            </a:r>
          </a:p>
          <a:p>
            <a:pPr marL="514350" indent="-514350">
              <a:buNone/>
            </a:pPr>
            <a:endParaRPr lang="sr-Cyrl-CS" sz="3700" dirty="0" smtClean="0"/>
          </a:p>
          <a:p>
            <a:pPr marL="514350" indent="-514350">
              <a:buAutoNum type="arabicPeriod"/>
            </a:pPr>
            <a:endParaRPr lang="sr-Cyrl-CS" dirty="0" smtClean="0"/>
          </a:p>
          <a:p>
            <a:pPr marL="514350" indent="-514350">
              <a:buAutoNum type="arabicPeriod"/>
            </a:pPr>
            <a:endParaRPr lang="sr-Cyrl-CS" dirty="0" smtClean="0"/>
          </a:p>
        </p:txBody>
      </p:sp>
      <p:pic>
        <p:nvPicPr>
          <p:cNvPr id="4" name="Picture 3" descr="BlackGraduationCa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768" y="0"/>
            <a:ext cx="2000232" cy="1657589"/>
          </a:xfrm>
          <a:prstGeom prst="rect">
            <a:avLst/>
          </a:prstGeom>
        </p:spPr>
      </p:pic>
    </p:spTree>
  </p:cSld>
  <p:clrMapOvr>
    <a:masterClrMapping/>
  </p:clrMapOvr>
  <p:transition spd="slow">
    <p:wipe dir="r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3">
            <a:lum bright="-1000"/>
          </a:blip>
          <a:stretch>
            <a:fillRect/>
          </a:stretch>
        </p:blipFill>
        <p:spPr>
          <a:xfrm>
            <a:off x="25748" y="0"/>
            <a:ext cx="911825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0436868">
            <a:off x="1496348" y="3525435"/>
            <a:ext cx="68018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6600" dirty="0" smtClean="0">
                <a:solidFill>
                  <a:schemeClr val="bg1"/>
                </a:solidFill>
              </a:rPr>
              <a:t>Хвала на пажњи </a:t>
            </a:r>
            <a:endParaRPr lang="bs-Latn-BA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r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131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Покретни самогласници и промјена О у Е и умекшаност сугласника</vt:lpstr>
      <vt:lpstr>*ПОКРЕТНИ САМОГЛАСНИЦИ</vt:lpstr>
      <vt:lpstr>Примјери:</vt:lpstr>
      <vt:lpstr>PowerPoint Presentation</vt:lpstr>
      <vt:lpstr>PowerPoint Presentation</vt:lpstr>
      <vt:lpstr>Поновимо !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Dragan</cp:lastModifiedBy>
  <cp:revision>43</cp:revision>
  <dcterms:created xsi:type="dcterms:W3CDTF">2016-02-17T21:52:48Z</dcterms:created>
  <dcterms:modified xsi:type="dcterms:W3CDTF">2020-03-19T18:48:59Z</dcterms:modified>
</cp:coreProperties>
</file>