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D2E-34D7-40E8-9720-1CD79007F0E5}" type="datetimeFigureOut">
              <a:rPr lang="sr-Latn-CS" smtClean="0"/>
              <a:pPr/>
              <a:t>5.5.2020.</a:t>
            </a:fld>
            <a:endParaRPr lang="bs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E06F-6C07-476E-8E0D-93629EC3F35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D2E-34D7-40E8-9720-1CD79007F0E5}" type="datetimeFigureOut">
              <a:rPr lang="sr-Latn-CS" smtClean="0"/>
              <a:pPr/>
              <a:t>5.5.2020.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E06F-6C07-476E-8E0D-93629EC3F35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D2E-34D7-40E8-9720-1CD79007F0E5}" type="datetimeFigureOut">
              <a:rPr lang="sr-Latn-CS" smtClean="0"/>
              <a:pPr/>
              <a:t>5.5.2020.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E06F-6C07-476E-8E0D-93629EC3F35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D2E-34D7-40E8-9720-1CD79007F0E5}" type="datetimeFigureOut">
              <a:rPr lang="sr-Latn-CS" smtClean="0"/>
              <a:pPr/>
              <a:t>5.5.2020.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E06F-6C07-476E-8E0D-93629EC3F35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D2E-34D7-40E8-9720-1CD79007F0E5}" type="datetimeFigureOut">
              <a:rPr lang="sr-Latn-CS" smtClean="0"/>
              <a:pPr/>
              <a:t>5.5.2020.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E06F-6C07-476E-8E0D-93629EC3F35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D2E-34D7-40E8-9720-1CD79007F0E5}" type="datetimeFigureOut">
              <a:rPr lang="sr-Latn-CS" smtClean="0"/>
              <a:pPr/>
              <a:t>5.5.2020.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E06F-6C07-476E-8E0D-93629EC3F35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D2E-34D7-40E8-9720-1CD79007F0E5}" type="datetimeFigureOut">
              <a:rPr lang="sr-Latn-CS" smtClean="0"/>
              <a:pPr/>
              <a:t>5.5.2020.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E06F-6C07-476E-8E0D-93629EC3F35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D2E-34D7-40E8-9720-1CD79007F0E5}" type="datetimeFigureOut">
              <a:rPr lang="sr-Latn-CS" smtClean="0"/>
              <a:pPr/>
              <a:t>5.5.2020.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E06F-6C07-476E-8E0D-93629EC3F35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D2E-34D7-40E8-9720-1CD79007F0E5}" type="datetimeFigureOut">
              <a:rPr lang="sr-Latn-CS" smtClean="0"/>
              <a:pPr/>
              <a:t>5.5.2020.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E06F-6C07-476E-8E0D-93629EC3F35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D2E-34D7-40E8-9720-1CD79007F0E5}" type="datetimeFigureOut">
              <a:rPr lang="sr-Latn-CS" smtClean="0"/>
              <a:pPr/>
              <a:t>5.5.2020.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E06F-6C07-476E-8E0D-93629EC3F35C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D2E-34D7-40E8-9720-1CD79007F0E5}" type="datetimeFigureOut">
              <a:rPr lang="sr-Latn-CS" smtClean="0"/>
              <a:pPr/>
              <a:t>5.5.2020.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BCE06F-6C07-476E-8E0D-93629EC3F35C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475D2E-34D7-40E8-9720-1CD79007F0E5}" type="datetimeFigureOut">
              <a:rPr lang="sr-Latn-CS" smtClean="0"/>
              <a:pPr/>
              <a:t>5.5.2020.</a:t>
            </a:fld>
            <a:endParaRPr lang="bs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BCE06F-6C07-476E-8E0D-93629EC3F35C}" type="slidenum">
              <a:rPr lang="bs-Latn-BA" smtClean="0"/>
              <a:pPr/>
              <a:t>‹#›</a:t>
            </a:fld>
            <a:endParaRPr lang="bs-Latn-B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43116"/>
            <a:ext cx="7851648" cy="1643074"/>
          </a:xfrm>
        </p:spPr>
        <p:txBody>
          <a:bodyPr>
            <a:normAutofit/>
          </a:bodyPr>
          <a:lstStyle/>
          <a:p>
            <a:pPr algn="ctr"/>
            <a:r>
              <a:rPr lang="sr-Cyrl-RS" sz="4000" dirty="0" smtClean="0"/>
              <a:t>ПЛАН, СТРУКТУРА И ВРСТЕ ЗАПИСНИКА</a:t>
            </a:r>
            <a:endParaRPr lang="bs-Latn-BA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4612" y="5715016"/>
            <a:ext cx="5673484" cy="571504"/>
          </a:xfrm>
        </p:spPr>
        <p:txBody>
          <a:bodyPr>
            <a:normAutofit/>
          </a:bodyPr>
          <a:lstStyle/>
          <a:p>
            <a:r>
              <a:rPr lang="sr-Cyrl-RS" dirty="0" smtClean="0"/>
              <a:t>Милица Млађеновић Хрицак, проф.</a:t>
            </a: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/>
              <a:t>ЦИЉЕВИ И ЗАДАЦИ:</a:t>
            </a:r>
            <a:endParaRPr lang="bs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>
                <a:solidFill>
                  <a:srgbClr val="002060"/>
                </a:solidFill>
              </a:rPr>
              <a:t>оспособити ученике да јасно уоче шта садржи план записника и да на основу плана начине структуру записника,</a:t>
            </a:r>
          </a:p>
          <a:p>
            <a:r>
              <a:rPr lang="sr-Cyrl-RS" sz="2400" dirty="0" smtClean="0">
                <a:solidFill>
                  <a:srgbClr val="002060"/>
                </a:solidFill>
              </a:rPr>
              <a:t>упутити ученике у неке специфичности различитих врста записника.</a:t>
            </a:r>
            <a:endParaRPr lang="bs-Latn-BA" sz="24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Matij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572008"/>
            <a:ext cx="2590800" cy="1762125"/>
          </a:xfrm>
          <a:prstGeom prst="rect">
            <a:avLst/>
          </a:prstGeom>
          <a:noFill/>
        </p:spPr>
      </p:pic>
      <p:pic>
        <p:nvPicPr>
          <p:cNvPr id="1027" name="Picture 3" descr="C:\Users\Matija\Desktop\бијел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4503876"/>
            <a:ext cx="841370" cy="711074"/>
          </a:xfrm>
          <a:prstGeom prst="rect">
            <a:avLst/>
          </a:prstGeom>
          <a:noFill/>
        </p:spPr>
      </p:pic>
      <p:pic>
        <p:nvPicPr>
          <p:cNvPr id="1028" name="Picture 4" descr="C:\Users\Matija\Desktop\бијел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4214818"/>
            <a:ext cx="285752" cy="787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/>
              <a:t>ШТА ЈЕ ЗАПИСНИК?</a:t>
            </a:r>
            <a:endParaRPr lang="bs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sr-Cyrl-RS" sz="2000" dirty="0" smtClean="0">
                <a:solidFill>
                  <a:srgbClr val="FFFF00"/>
                </a:solidFill>
              </a:rPr>
              <a:t>Записник је документ трајне вриједности који региструје ток скупа или констатује стварно стање (комисијски записник).</a:t>
            </a:r>
          </a:p>
          <a:p>
            <a:pPr algn="just"/>
            <a:r>
              <a:rPr lang="sr-Cyrl-RS" sz="2000" dirty="0" smtClean="0">
                <a:solidFill>
                  <a:srgbClr val="FFFF00"/>
                </a:solidFill>
              </a:rPr>
              <a:t>Њиме се евидентирају расправе, приједлози, мишљења, закључци са састанака, скупова, разговора, сједница, конференција, конгреса и сл.</a:t>
            </a:r>
            <a:endParaRPr lang="bs-Latn-BA" sz="20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Users\Matija\Desktop\упитник 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000504"/>
            <a:ext cx="3857652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/>
              <a:t>СТРУКТУРА ЗАПИСНИКА!</a:t>
            </a:r>
            <a:endParaRPr lang="bs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bs-Latn-BA" dirty="0"/>
          </a:p>
        </p:txBody>
      </p:sp>
      <p:sp>
        <p:nvSpPr>
          <p:cNvPr id="4" name="Rounded Rectangle 3"/>
          <p:cNvSpPr/>
          <p:nvPr/>
        </p:nvSpPr>
        <p:spPr>
          <a:xfrm>
            <a:off x="2428860" y="1571612"/>
            <a:ext cx="4143404" cy="2428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 smtClean="0">
                <a:solidFill>
                  <a:srgbClr val="FFFF00"/>
                </a:solidFill>
              </a:rPr>
              <a:t>ЗАГЛАВЉЕ</a:t>
            </a:r>
          </a:p>
          <a:p>
            <a:pPr algn="ctr"/>
            <a:r>
              <a:rPr lang="sr-Cyrl-RS" sz="1600" dirty="0" smtClean="0">
                <a:solidFill>
                  <a:srgbClr val="FFFF00"/>
                </a:solidFill>
              </a:rPr>
              <a:t>Садржи: ознаку и редни број записника; </a:t>
            </a:r>
            <a:r>
              <a:rPr lang="sr-Cyrl-RS" sz="1600" dirty="0" smtClean="0">
                <a:solidFill>
                  <a:srgbClr val="FFFF00"/>
                </a:solidFill>
              </a:rPr>
              <a:t>врсту </a:t>
            </a:r>
            <a:r>
              <a:rPr lang="sr-Cyrl-RS" sz="1600" dirty="0" smtClean="0">
                <a:solidFill>
                  <a:srgbClr val="FFFF00"/>
                </a:solidFill>
              </a:rPr>
              <a:t>скупа; мјесто и датум одржавања; вријеме почетка рада;податке о присутним, одсутним, позваним; утврђивање кворума; закључак о претходном </a:t>
            </a:r>
            <a:r>
              <a:rPr lang="sr-Cyrl-RS" sz="1600" dirty="0" smtClean="0">
                <a:solidFill>
                  <a:srgbClr val="FFFF00"/>
                </a:solidFill>
              </a:rPr>
              <a:t>састанку </a:t>
            </a:r>
            <a:r>
              <a:rPr lang="sr-Cyrl-RS" sz="1600" dirty="0" smtClean="0">
                <a:solidFill>
                  <a:srgbClr val="FFFF00"/>
                </a:solidFill>
              </a:rPr>
              <a:t>и прихватање дневног реда.</a:t>
            </a:r>
            <a:endParaRPr lang="bs-Latn-BA" sz="1600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85786" y="4500570"/>
            <a:ext cx="3214710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 smtClean="0">
                <a:solidFill>
                  <a:srgbClr val="FFFF00"/>
                </a:solidFill>
              </a:rPr>
              <a:t>РАЗРАДА ДНЕВНОГ РЕДА; ЗАКЉУЧЦИ</a:t>
            </a:r>
          </a:p>
          <a:p>
            <a:pPr algn="ctr"/>
            <a:r>
              <a:rPr lang="sr-Cyrl-RS" sz="1600" dirty="0" smtClean="0">
                <a:solidFill>
                  <a:srgbClr val="FFFF00"/>
                </a:solidFill>
              </a:rPr>
              <a:t>Садржи: тачке дневног реда; извјештаје и расправу; закључке.</a:t>
            </a:r>
            <a:endParaRPr lang="bs-Latn-BA" sz="16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86380" y="4572008"/>
            <a:ext cx="3286148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 smtClean="0">
                <a:solidFill>
                  <a:srgbClr val="FFFF00"/>
                </a:solidFill>
              </a:rPr>
              <a:t>ЗАВРШНИ ДИО </a:t>
            </a:r>
          </a:p>
          <a:p>
            <a:pPr algn="ctr"/>
            <a:r>
              <a:rPr lang="sr-Cyrl-RS" sz="1600" dirty="0" smtClean="0">
                <a:solidFill>
                  <a:srgbClr val="FFFF00"/>
                </a:solidFill>
              </a:rPr>
              <a:t>Садржи: вријеме завршетка рада; потпис и печат; евентуалне прилоге.</a:t>
            </a:r>
            <a:endParaRPr lang="bs-Latn-BA" sz="1600" dirty="0">
              <a:solidFill>
                <a:srgbClr val="FFFF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285454" y="1214422"/>
            <a:ext cx="429422" cy="794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5072066" y="1928802"/>
            <a:ext cx="3500462" cy="16430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64315" y="1678769"/>
            <a:ext cx="3357586" cy="185738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200" dirty="0" smtClean="0"/>
              <a:t>ПРИМЈЕР ЗАПИСНИКА</a:t>
            </a:r>
            <a:endParaRPr lang="bs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92933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RS" sz="1200" dirty="0" smtClean="0"/>
              <a:t>                                                                                                  ЗАПИСНИК</a:t>
            </a:r>
          </a:p>
          <a:p>
            <a:pPr>
              <a:buNone/>
            </a:pPr>
            <a:r>
              <a:rPr lang="sr-Cyrl-RS" sz="1200" dirty="0" smtClean="0"/>
              <a:t>       </a:t>
            </a:r>
          </a:p>
          <a:p>
            <a:pPr>
              <a:buNone/>
            </a:pPr>
            <a:r>
              <a:rPr lang="sr-Cyrl-RS" sz="1200" dirty="0" smtClean="0"/>
              <a:t>                Са 9. сједнице Школског одбора  Музичке школе  у Бијељини. Сједница је одржана 28. априла 2020. године, са почетком рада у </a:t>
            </a:r>
            <a:r>
              <a:rPr lang="sr-Cyrl-RS" sz="1200" dirty="0" smtClean="0"/>
              <a:t>18 ч</a:t>
            </a:r>
            <a:r>
              <a:rPr lang="sr-Cyrl-RS" sz="1200" dirty="0" smtClean="0"/>
              <a:t>.</a:t>
            </a:r>
          </a:p>
          <a:p>
            <a:pPr>
              <a:buNone/>
            </a:pPr>
            <a:r>
              <a:rPr lang="sr-Cyrl-RS" sz="1200" dirty="0" smtClean="0"/>
              <a:t>                Присутни су сви чланови: Наташа Полић, Нана Гајић,  Ирена Томић, Горан Тодоровић, и Милан Марковић.</a:t>
            </a:r>
          </a:p>
          <a:p>
            <a:pPr>
              <a:buNone/>
            </a:pPr>
            <a:r>
              <a:rPr lang="sr-Cyrl-RS" sz="1200" dirty="0" smtClean="0"/>
              <a:t>                Констатовано је да Школски одбор има кворум и да може доносити одлуке.</a:t>
            </a:r>
          </a:p>
          <a:p>
            <a:pPr>
              <a:buNone/>
            </a:pPr>
            <a:r>
              <a:rPr lang="sr-Cyrl-RS" sz="1200" dirty="0" smtClean="0"/>
              <a:t>                Сједници присуствује и директор Школе, Влајко Иванишевић.</a:t>
            </a:r>
          </a:p>
          <a:p>
            <a:pPr>
              <a:buNone/>
            </a:pPr>
            <a:r>
              <a:rPr lang="sr-Cyrl-RS" sz="1200" dirty="0" smtClean="0"/>
              <a:t>                Дневни ред:</a:t>
            </a:r>
          </a:p>
          <a:p>
            <a:pPr>
              <a:buNone/>
            </a:pPr>
            <a:r>
              <a:rPr lang="sr-Cyrl-RS" sz="1200" dirty="0" smtClean="0"/>
              <a:t>        1. Усвајање записника са 8. сједнице Школског одбора</a:t>
            </a:r>
          </a:p>
          <a:p>
            <a:pPr>
              <a:buNone/>
            </a:pPr>
            <a:r>
              <a:rPr lang="sr-Cyrl-RS" sz="1200" dirty="0" smtClean="0"/>
              <a:t>        2. Усвајање статута Музичке школе</a:t>
            </a:r>
          </a:p>
          <a:p>
            <a:pPr>
              <a:buNone/>
            </a:pPr>
            <a:r>
              <a:rPr lang="sr-Cyrl-RS" sz="1200" dirty="0" smtClean="0"/>
              <a:t>        3. Разно</a:t>
            </a:r>
          </a:p>
          <a:p>
            <a:pPr>
              <a:buNone/>
            </a:pPr>
            <a:r>
              <a:rPr lang="sr-Cyrl-RS" sz="1200" dirty="0" smtClean="0"/>
              <a:t>               Предложена је допуна дневног реда под тачком 2 – мишљење Школског одбора о кандидатима пријављеним на конкурс.</a:t>
            </a:r>
          </a:p>
          <a:p>
            <a:pPr>
              <a:buNone/>
            </a:pPr>
            <a:r>
              <a:rPr lang="sr-Cyrl-RS" sz="1200" dirty="0" smtClean="0"/>
              <a:t>               Дневни ред је једногласно усвојен.</a:t>
            </a:r>
          </a:p>
          <a:p>
            <a:pPr>
              <a:buNone/>
            </a:pPr>
            <a:r>
              <a:rPr lang="sr-Cyrl-RS" sz="1200" dirty="0" smtClean="0"/>
              <a:t>         1. Једногласно усвојен, без примједби, записник са  8. сједнице.</a:t>
            </a:r>
          </a:p>
          <a:p>
            <a:pPr>
              <a:buNone/>
            </a:pPr>
            <a:r>
              <a:rPr lang="sr-Cyrl-RS" sz="1200" dirty="0" smtClean="0"/>
              <a:t>         2. Статут Музичке школе је усвојен већином гласова, послије краће расправе у којој су учествовала три члана Одбора. Прихваћен је приједлог да буде припремљен и Школском одбору предложен на усвајање посебан Правилник о пословној и професионалној тајни.</a:t>
            </a:r>
          </a:p>
          <a:p>
            <a:pPr>
              <a:buNone/>
            </a:pPr>
            <a:r>
              <a:rPr lang="sr-Cyrl-RS" sz="1200" dirty="0" smtClean="0"/>
              <a:t>          3.  Директор је предложио да сљедећи кандидати буду примљени у стални радни однос:</a:t>
            </a:r>
          </a:p>
          <a:p>
            <a:pPr>
              <a:buNone/>
            </a:pPr>
            <a:r>
              <a:rPr lang="sr-Cyrl-RS" sz="1200" dirty="0" smtClean="0"/>
              <a:t>               - Ана Гајић и Јелена Бабић, за наставнике солфеђа,</a:t>
            </a:r>
          </a:p>
          <a:p>
            <a:pPr>
              <a:buNone/>
            </a:pPr>
            <a:r>
              <a:rPr lang="sr-Cyrl-RS" sz="1200" dirty="0" smtClean="0"/>
              <a:t>               - Дијана Новић, за наставника клавира</a:t>
            </a:r>
          </a:p>
          <a:p>
            <a:pPr>
              <a:buNone/>
            </a:pPr>
            <a:r>
              <a:rPr lang="sr-Cyrl-RS" sz="1200" dirty="0" smtClean="0"/>
              <a:t>               - Слађана Марковић, за наставника камерне музике.</a:t>
            </a:r>
          </a:p>
          <a:p>
            <a:pPr>
              <a:buNone/>
            </a:pPr>
            <a:r>
              <a:rPr lang="sr-Cyrl-RS" sz="1200" dirty="0" smtClean="0"/>
              <a:t>                Приједлози су прихваћени већином гласова, без посебне расправе.</a:t>
            </a:r>
          </a:p>
          <a:p>
            <a:pPr>
              <a:buNone/>
            </a:pPr>
            <a:r>
              <a:rPr lang="sr-Cyrl-RS" sz="1200" dirty="0" smtClean="0"/>
              <a:t>          4. Разно: Констатовано је да  се општа акта морају усагласити са Статутом школе у року од 6 мјесеци.</a:t>
            </a:r>
          </a:p>
          <a:p>
            <a:pPr>
              <a:buNone/>
            </a:pPr>
            <a:r>
              <a:rPr lang="sr-Cyrl-RS" sz="1200" dirty="0" smtClean="0"/>
              <a:t>                Сједница Одбора је завршена у 19. 30 часова.</a:t>
            </a:r>
          </a:p>
          <a:p>
            <a:pPr>
              <a:buNone/>
            </a:pPr>
            <a:endParaRPr lang="sr-Cyrl-RS" sz="1200" dirty="0" smtClean="0"/>
          </a:p>
          <a:p>
            <a:pPr>
              <a:buNone/>
            </a:pPr>
            <a:r>
              <a:rPr lang="sr-Cyrl-RS" sz="1200" dirty="0" smtClean="0"/>
              <a:t> </a:t>
            </a:r>
          </a:p>
          <a:p>
            <a:pPr>
              <a:buNone/>
            </a:pPr>
            <a:r>
              <a:rPr lang="sr-Cyrl-RS" sz="1200" dirty="0" smtClean="0"/>
              <a:t>         Предсједник Школског одбора                                                                                                                      Записничар</a:t>
            </a:r>
          </a:p>
          <a:p>
            <a:pPr>
              <a:buNone/>
            </a:pPr>
            <a:r>
              <a:rPr lang="sr-Cyrl-RS" sz="1200" dirty="0" smtClean="0"/>
              <a:t>         ___________________________                                                                                                          ___________________________</a:t>
            </a:r>
          </a:p>
          <a:p>
            <a:pPr>
              <a:buNone/>
            </a:pPr>
            <a:r>
              <a:rPr lang="sr-Cyrl-RS" sz="1200" dirty="0" smtClean="0"/>
              <a:t>                     (Наташа Полић)                                                                                                                                (Марија Бабић)</a:t>
            </a:r>
            <a:endParaRPr lang="bs-Latn-BA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 smtClean="0"/>
              <a:t>ВРСТЕ ЗАПИСНИКА</a:t>
            </a:r>
            <a:endParaRPr lang="bs-Latn-B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Због значаја записника као документа трајне вриједности најчешће се воде у посебно укориченим књигама( нпр. записници наставничких вијећа, савјета родитеља, савјета ученика, испитних одбора о полагању завршног и матурског испита, записници </a:t>
            </a:r>
            <a:r>
              <a:rPr lang="sr-Cyrl-RS" sz="1800" dirty="0" smtClean="0">
                <a:solidFill>
                  <a:srgbClr val="002060"/>
                </a:solidFill>
              </a:rPr>
              <a:t>управних, извршних, надзорних одбора, комисија...)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Специфичан облик записника је и комисијски, којим се региструје стварно стање у раду комисије (о примопредаји дужности, преузимању робе, увиђају штете и сл.). Овакви записници у правилу садрже назив документа, датум, мјесто и вријеме састављања, ко је именовао комисију и њен састав, ток рада комисије и њен налаз; потписе чланова комисије).</a:t>
            </a:r>
            <a:endParaRPr lang="sr-Cyrl-RS" sz="1800" dirty="0" smtClean="0">
              <a:solidFill>
                <a:srgbClr val="002060"/>
              </a:solidFill>
            </a:endParaRPr>
          </a:p>
          <a:p>
            <a:endParaRPr lang="bs-Latn-BA" sz="1600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Matija\Desktop\записн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5000636"/>
            <a:ext cx="3028950" cy="1514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sr-Cyrl-RS" sz="2400" dirty="0" smtClean="0"/>
              <a:t>ЗАДАТАК ЗА САМОСТАЛАН РАД!</a:t>
            </a:r>
            <a:endParaRPr lang="bs-Latn-B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Потражите на интернету неке комисијске записнике. 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Напишите самостално један записник.</a:t>
            </a:r>
          </a:p>
        </p:txBody>
      </p:sp>
      <p:pic>
        <p:nvPicPr>
          <p:cNvPr id="4099" name="Picture 3" descr="C:\Users\Matija\Desktop\upitnik 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5072074"/>
            <a:ext cx="3643338" cy="1571636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1857356" y="3143248"/>
            <a:ext cx="5286412" cy="16287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FFFF00"/>
                </a:solidFill>
              </a:rPr>
              <a:t>Прије него што почнете да радите, размислите о овој тврдњи: </a:t>
            </a:r>
            <a:r>
              <a:rPr lang="sr-Cyrl-RS" i="1" dirty="0" smtClean="0">
                <a:solidFill>
                  <a:srgbClr val="FFFF00"/>
                </a:solidFill>
              </a:rPr>
              <a:t>У основи сваке комуникације је потреба за једностваном и успјешном комуникацијом, која ће уз то бити и природна.</a:t>
            </a:r>
            <a:endParaRPr lang="bs-Latn-BA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1434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                              </a:t>
            </a:r>
          </a:p>
          <a:p>
            <a:pPr>
              <a:buNone/>
            </a:pPr>
            <a:endParaRPr lang="sr-Cyrl-RS" dirty="0" smtClean="0"/>
          </a:p>
          <a:p>
            <a:pPr>
              <a:buFontTx/>
              <a:buChar char="-"/>
            </a:pPr>
            <a:endParaRPr lang="sr-Cyrl-R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sr-Cyrl-R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sr-Cyrl-R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Каква је структура записника;</a:t>
            </a:r>
          </a:p>
          <a:p>
            <a:pPr>
              <a:buFontTx/>
              <a:buChar char="-"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Како да напишемо записник поштујући правила писане пословне комуникације.</a:t>
            </a:r>
            <a:endParaRPr lang="bs-Latn-BA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2" name="Picture 2" descr="C:\Users\Matija\Desktop\учитељиц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928802"/>
            <a:ext cx="1885950" cy="2419350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>
          <a:xfrm>
            <a:off x="3143240" y="1285860"/>
            <a:ext cx="2714644" cy="114300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FFFF00"/>
                </a:solidFill>
              </a:rPr>
              <a:t>Шта смо данас научили?</a:t>
            </a:r>
            <a:endParaRPr lang="bs-Latn-BA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 </a:t>
            </a:r>
          </a:p>
          <a:p>
            <a:pPr>
              <a:buNone/>
            </a:pPr>
            <a:endParaRPr lang="bs-Latn-BA" dirty="0"/>
          </a:p>
        </p:txBody>
      </p:sp>
      <p:sp>
        <p:nvSpPr>
          <p:cNvPr id="4" name="Oval 3"/>
          <p:cNvSpPr/>
          <p:nvPr/>
        </p:nvSpPr>
        <p:spPr>
          <a:xfrm>
            <a:off x="1928794" y="642918"/>
            <a:ext cx="492922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i="1" dirty="0" smtClean="0">
                <a:solidFill>
                  <a:srgbClr val="FFFF00"/>
                </a:solidFill>
              </a:rPr>
              <a:t>Ако знају два човјека, то је тајна.</a:t>
            </a:r>
            <a:endParaRPr lang="sr-Cyrl-RS" i="1" dirty="0">
              <a:solidFill>
                <a:srgbClr val="FFFF00"/>
              </a:solidFill>
            </a:endParaRPr>
          </a:p>
          <a:p>
            <a:pPr algn="ctr"/>
            <a:r>
              <a:rPr lang="sr-Cyrl-RS" i="1" dirty="0" smtClean="0">
                <a:solidFill>
                  <a:srgbClr val="FFFF00"/>
                </a:solidFill>
              </a:rPr>
              <a:t>Ако знају три, то улази у записник.</a:t>
            </a:r>
            <a:endParaRPr lang="bs-Latn-BA" i="1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143108" y="2643182"/>
            <a:ext cx="457203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FFFF00"/>
                </a:solidFill>
              </a:rPr>
              <a:t>Успјешно сте савладали и овај дио градива!</a:t>
            </a:r>
          </a:p>
          <a:p>
            <a:pPr algn="ctr"/>
            <a:r>
              <a:rPr lang="sr-Cyrl-RS" dirty="0" smtClean="0">
                <a:solidFill>
                  <a:srgbClr val="FFFF00"/>
                </a:solidFill>
              </a:rPr>
              <a:t>ЧЕСТИТАМО!</a:t>
            </a:r>
            <a:endParaRPr lang="bs-Latn-BA" dirty="0">
              <a:solidFill>
                <a:srgbClr val="FFFF00"/>
              </a:solidFill>
            </a:endParaRPr>
          </a:p>
        </p:txBody>
      </p:sp>
      <p:pic>
        <p:nvPicPr>
          <p:cNvPr id="6146" name="Picture 2" descr="C:\Users\Matija\Desktop\Upitnik 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429132"/>
            <a:ext cx="2886075" cy="1928826"/>
          </a:xfrm>
          <a:prstGeom prst="rect">
            <a:avLst/>
          </a:prstGeom>
          <a:noFill/>
        </p:spPr>
      </p:pic>
      <p:pic>
        <p:nvPicPr>
          <p:cNvPr id="1026" name="Picture 2" descr="C:\Users\Matija\Desktop\upitnik 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429132"/>
            <a:ext cx="2857520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</TotalTime>
  <Words>669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Flow</vt:lpstr>
      <vt:lpstr>ПЛАН, СТРУКТУРА И ВРСТЕ ЗАПИСНИКА</vt:lpstr>
      <vt:lpstr>ЦИЉЕВИ И ЗАДАЦИ:</vt:lpstr>
      <vt:lpstr>ШТА ЈЕ ЗАПИСНИК?</vt:lpstr>
      <vt:lpstr>СТРУКТУРА ЗАПИСНИКА!</vt:lpstr>
      <vt:lpstr>ПРИМЈЕР ЗАПИСНИКА</vt:lpstr>
      <vt:lpstr>ВРСТЕ ЗАПИСНИКА</vt:lpstr>
      <vt:lpstr>ЗАДАТАК ЗА САМОСТАЛАН РАД!</vt:lpstr>
      <vt:lpstr>      </vt:lpstr>
      <vt:lpstr>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ПЛАН, СТРУКТУРА И ВРСТЕ ЗАПИСНИКА</dc:title>
  <dc:creator>Matija</dc:creator>
  <cp:lastModifiedBy>Dragan</cp:lastModifiedBy>
  <cp:revision>27</cp:revision>
  <dcterms:created xsi:type="dcterms:W3CDTF">2020-05-04T08:26:06Z</dcterms:created>
  <dcterms:modified xsi:type="dcterms:W3CDTF">2020-05-05T16:04:09Z</dcterms:modified>
</cp:coreProperties>
</file>