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69" r:id="rId7"/>
    <p:sldId id="266" r:id="rId8"/>
    <p:sldId id="262" r:id="rId9"/>
    <p:sldId id="270" r:id="rId10"/>
    <p:sldId id="271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5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5/17/2020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5/17/2020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5/17/2020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5/17/2020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ezik-komunikacija-knjige-i-kultura-109945743819742/?view_public_for=109945743819742" TargetMode="External"/><Relationship Id="rId2" Type="http://schemas.openxmlformats.org/officeDocument/2006/relationships/hyperlink" Target="mailto:violeta.gluvacevic@gmail.com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09433" y="2245525"/>
            <a:ext cx="6320335" cy="1412075"/>
          </a:xfrm>
        </p:spPr>
        <p:txBody>
          <a:bodyPr anchor="ctr">
            <a:normAutofit/>
          </a:bodyPr>
          <a:lstStyle/>
          <a:p>
            <a:pPr>
              <a:lnSpc>
                <a:spcPct val="200000"/>
              </a:lnSpc>
            </a:pPr>
            <a:r>
              <a:rPr lang="bs-Latn-BA" sz="2000" dirty="0" smtClean="0"/>
              <a:t>Pisanje obavještenja, oglasa, čestitiki I ispunjavanje obrazaca</a:t>
            </a:r>
            <a:endParaRPr lang="bs-Latn-BA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382" y="1742574"/>
            <a:ext cx="5087580" cy="320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327546"/>
            <a:ext cx="9980682" cy="84561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OBAVJEŠTENJE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18363" y="1378424"/>
            <a:ext cx="11546007" cy="5322627"/>
          </a:xfrm>
        </p:spPr>
        <p:txBody>
          <a:bodyPr/>
          <a:lstStyle/>
          <a:p>
            <a:r>
              <a:rPr lang="bs-Latn-BA" dirty="0" smtClean="0"/>
              <a:t>Stil je jasan, konkretan</a:t>
            </a:r>
            <a:r>
              <a:rPr lang="en-US" dirty="0" smtClean="0"/>
              <a:t>,</a:t>
            </a:r>
            <a:r>
              <a:rPr lang="bs-Latn-BA" dirty="0" smtClean="0"/>
              <a:t> sažet, objektivan</a:t>
            </a:r>
            <a:endParaRPr lang="en-US" dirty="0" smtClean="0"/>
          </a:p>
          <a:p>
            <a:r>
              <a:rPr lang="bs-Latn-BA" dirty="0" smtClean="0"/>
              <a:t>Nabrajanje podataka, činjenica, rezultata</a:t>
            </a:r>
          </a:p>
          <a:p>
            <a:r>
              <a:rPr lang="bs-Latn-BA" dirty="0" smtClean="0"/>
              <a:t>Bez </a:t>
            </a:r>
            <a:r>
              <a:rPr lang="bs-Latn-BA" dirty="0"/>
              <a:t>komentara</a:t>
            </a:r>
          </a:p>
          <a:p>
            <a:r>
              <a:rPr lang="bs-Latn-BA" noProof="1" smtClean="0"/>
              <a:t>Mo</a:t>
            </a:r>
            <a:r>
              <a:rPr lang="en-US" noProof="1" smtClean="0"/>
              <a:t>že</a:t>
            </a:r>
            <a:r>
              <a:rPr lang="bs-Latn-BA" noProof="1" smtClean="0"/>
              <a:t> biti ličn</a:t>
            </a:r>
            <a:r>
              <a:rPr lang="en-US" noProof="1" smtClean="0"/>
              <a:t>o</a:t>
            </a:r>
            <a:r>
              <a:rPr lang="bs-Latn-BA" noProof="1" smtClean="0"/>
              <a:t> (privatn</a:t>
            </a:r>
            <a:r>
              <a:rPr lang="en-US" noProof="1" smtClean="0"/>
              <a:t>o</a:t>
            </a:r>
            <a:r>
              <a:rPr lang="bs-Latn-BA" noProof="1" smtClean="0"/>
              <a:t>) </a:t>
            </a:r>
            <a:r>
              <a:rPr lang="bs-Latn-BA" noProof="1"/>
              <a:t>i </a:t>
            </a:r>
            <a:r>
              <a:rPr lang="bs-Latn-BA" noProof="1" smtClean="0"/>
              <a:t> javn</a:t>
            </a:r>
            <a:r>
              <a:rPr lang="en-US" noProof="1" smtClean="0"/>
              <a:t>o</a:t>
            </a:r>
            <a:r>
              <a:rPr lang="bs-Latn-BA" noProof="1" smtClean="0"/>
              <a:t> </a:t>
            </a:r>
            <a:r>
              <a:rPr lang="bs-Latn-BA" noProof="1"/>
              <a:t>(</a:t>
            </a:r>
            <a:r>
              <a:rPr lang="bs-Latn-BA" noProof="1" smtClean="0"/>
              <a:t>služben</a:t>
            </a:r>
            <a:r>
              <a:rPr lang="en-US" noProof="1" smtClean="0"/>
              <a:t>o</a:t>
            </a:r>
            <a:r>
              <a:rPr lang="bs-Latn-BA" noProof="1" smtClean="0"/>
              <a:t>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164" y="3142715"/>
            <a:ext cx="2262684" cy="32000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517" y="1600200"/>
            <a:ext cx="3431140" cy="4742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543" y="3839001"/>
            <a:ext cx="29241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OGLAS</a:t>
            </a:r>
            <a:endParaRPr lang="bs-Latn-B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388" y="1600199"/>
            <a:ext cx="10986234" cy="5073555"/>
          </a:xfrm>
        </p:spPr>
        <p:txBody>
          <a:bodyPr/>
          <a:lstStyle/>
          <a:p>
            <a:r>
              <a:rPr lang="bs-Latn-BA" dirty="0" smtClean="0"/>
              <a:t>Osnovni elmenti oglasa su: naslov, tekst (i ilustracija) </a:t>
            </a:r>
          </a:p>
          <a:p>
            <a:r>
              <a:rPr lang="bs-Latn-BA" dirty="0" smtClean="0"/>
              <a:t>Novinski oglas može (ali </a:t>
            </a:r>
            <a:r>
              <a:rPr lang="en-US" dirty="0" smtClean="0"/>
              <a:t>ne mora) </a:t>
            </a:r>
            <a:r>
              <a:rPr lang="bs-Latn-BA" dirty="0" smtClean="0"/>
              <a:t>biti praćen slikom</a:t>
            </a:r>
            <a:endParaRPr lang="en-US" dirty="0" smtClean="0"/>
          </a:p>
          <a:p>
            <a:r>
              <a:rPr lang="en-US" dirty="0"/>
              <a:t>A</a:t>
            </a:r>
            <a:r>
              <a:rPr lang="bs-Latn-BA" dirty="0" smtClean="0"/>
              <a:t>ko se emituje na radiju ili televiziji onda ima živu riječ, muziku i slike</a:t>
            </a:r>
          </a:p>
          <a:p>
            <a:r>
              <a:rPr lang="bs-Latn-BA" dirty="0" smtClean="0"/>
              <a:t>Rečenice su kratke i jasne, uz isticanje ključnih mjesta</a:t>
            </a:r>
          </a:p>
          <a:p>
            <a:r>
              <a:rPr lang="bs-Latn-BA" dirty="0" smtClean="0"/>
              <a:t>Navode se samo osnovne činjenice, kako bi se što brže i neposrednije došlo do cilja</a:t>
            </a:r>
          </a:p>
          <a:p>
            <a:r>
              <a:rPr lang="bs-Latn-BA" dirty="0" smtClean="0"/>
              <a:t>Mogu biti poslovni i lični</a:t>
            </a:r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96" y="4003033"/>
            <a:ext cx="4353919" cy="2317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139" y="4668820"/>
            <a:ext cx="2705100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147" y="95250"/>
            <a:ext cx="30384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5" y="101601"/>
            <a:ext cx="11810842" cy="1407885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  <a:spcBef>
                <a:spcPts val="1200"/>
              </a:spcBef>
            </a:pPr>
            <a:r>
              <a:rPr lang="en-US" sz="2400" dirty="0" smtClean="0"/>
              <a:t>ČESTITKA</a:t>
            </a:r>
            <a:r>
              <a:rPr lang="bs-Latn-BA" sz="1600" dirty="0">
                <a:solidFill>
                  <a:srgbClr val="514843"/>
                </a:solidFill>
                <a:latin typeface="Euphemia"/>
                <a:ea typeface="+mn-ea"/>
                <a:cs typeface="+mn-cs"/>
              </a:rPr>
              <a:t/>
            </a:r>
            <a:br>
              <a:rPr lang="bs-Latn-BA" sz="1600" dirty="0">
                <a:solidFill>
                  <a:srgbClr val="514843"/>
                </a:solidFill>
                <a:latin typeface="Euphemia"/>
                <a:ea typeface="+mn-ea"/>
                <a:cs typeface="+mn-cs"/>
              </a:rPr>
            </a:b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715" y="1857829"/>
            <a:ext cx="9924892" cy="500017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bs-Latn-BA" sz="1600" dirty="0" smtClean="0"/>
              <a:t>OSLOVLJAVAN</a:t>
            </a:r>
            <a:r>
              <a:rPr lang="en-US" sz="1600" dirty="0" smtClean="0"/>
              <a:t>J</a:t>
            </a:r>
            <a:r>
              <a:rPr lang="bs-Latn-BA" sz="1600" dirty="0" smtClean="0"/>
              <a:t>E - Ne zaboravi da upotrijebiš zarez poslije imena osobe koju oslovljavaš!</a:t>
            </a:r>
          </a:p>
          <a:p>
            <a:pPr>
              <a:lnSpc>
                <a:spcPct val="150000"/>
              </a:lnSpc>
            </a:pPr>
            <a:r>
              <a:rPr lang="bs-Latn-BA" sz="1600" dirty="0" smtClean="0"/>
              <a:t>PISANJE PRVE REČI - Ako se sadržaj čestitke poslije oslovljavanja nastavlja u novom redu - prva riječ se uvijek piše velikim početnim slovom.</a:t>
            </a:r>
          </a:p>
          <a:p>
            <a:pPr>
              <a:lnSpc>
                <a:spcPct val="150000"/>
              </a:lnSpc>
            </a:pPr>
            <a:r>
              <a:rPr lang="bs-Latn-BA" sz="1600" dirty="0" smtClean="0"/>
              <a:t>SADRŽAJ - Pri čestitanju se često koriste ustaljeni izrazi poput: </a:t>
            </a:r>
            <a:r>
              <a:rPr lang="bs-Latn-BA" sz="1600" b="1" i="1" dirty="0" smtClean="0"/>
              <a:t>Čestitamo vam/ Vam/ ti... , Želim vam puno sreće..., Neka vas prati sreća..., Nek si nam živa i zdrava još mnogo godina..., Srećno useljenje..., Primite moje iskrene čestitke povodom</a:t>
            </a:r>
            <a:r>
              <a:rPr lang="bs-Latn-BA" sz="1600" dirty="0" smtClean="0"/>
              <a:t>... </a:t>
            </a:r>
          </a:p>
          <a:p>
            <a:pPr>
              <a:lnSpc>
                <a:spcPct val="150000"/>
              </a:lnSpc>
            </a:pPr>
            <a:r>
              <a:rPr lang="bs-Latn-BA" sz="1600" dirty="0" smtClean="0"/>
              <a:t>POTPISIVAN</a:t>
            </a:r>
            <a:r>
              <a:rPr lang="en-US" sz="1600" dirty="0" smtClean="0"/>
              <a:t>J</a:t>
            </a:r>
            <a:r>
              <a:rPr lang="bs-Latn-BA" sz="1600" dirty="0" smtClean="0"/>
              <a:t>E - Uvijek se potpiši - imenom i </a:t>
            </a:r>
            <a:r>
              <a:rPr lang="bs-Latn-BA" sz="1600" smtClean="0"/>
              <a:t>prezimenom, </a:t>
            </a:r>
            <a:r>
              <a:rPr lang="bs-Latn-BA" sz="1600" dirty="0" smtClean="0"/>
              <a:t>samo prezimenom, ili samo imenom. </a:t>
            </a:r>
          </a:p>
          <a:p>
            <a:pPr>
              <a:lnSpc>
                <a:spcPct val="150000"/>
              </a:lnSpc>
            </a:pPr>
            <a:r>
              <a:rPr lang="bs-Latn-BA" sz="1600" dirty="0" smtClean="0"/>
              <a:t>PRAVOPIS - Vodi računa o pravopisu</a:t>
            </a:r>
            <a:r>
              <a:rPr lang="bs-Latn-BA" sz="1600" noProof="1" smtClean="0"/>
              <a:t>! Npr: Nova </a:t>
            </a:r>
            <a:r>
              <a:rPr lang="bs-Latn-BA" sz="1600" dirty="0" smtClean="0"/>
              <a:t>godina, Božić, ali novogodišnji, božićni praznici... </a:t>
            </a:r>
            <a:endParaRPr lang="bs-Latn-BA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503" y="4149725"/>
            <a:ext cx="18859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400" dirty="0" smtClean="0"/>
              <a:t>Pisanje adrese na pismima i pošiljkama</a:t>
            </a:r>
            <a:endParaRPr lang="bs-Latn-BA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04900" y="2718794"/>
            <a:ext cx="4919663" cy="315872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65850" y="2760762"/>
            <a:ext cx="4919663" cy="307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Pisanje adrese</a:t>
            </a:r>
            <a:endParaRPr lang="bs-Latn-B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5265" y="2306911"/>
            <a:ext cx="3645090" cy="306518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00300"/>
            <a:ext cx="3619500" cy="2971800"/>
          </a:xfrm>
        </p:spPr>
      </p:pic>
    </p:spTree>
    <p:extLst>
      <p:ext uri="{BB962C8B-B14F-4D97-AF65-F5344CB8AC3E}">
        <p14:creationId xmlns:p14="http://schemas.microsoft.com/office/powerpoint/2010/main" val="157274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400" dirty="0" smtClean="0"/>
              <a:t>POPUNJAVANJE POŠTANSKIH OBRAZACA</a:t>
            </a:r>
            <a:r>
              <a:rPr lang="en-US" sz="2400" dirty="0" smtClean="0"/>
              <a:t> </a:t>
            </a:r>
            <a:r>
              <a:rPr lang="bs-Latn-BA" sz="2400" dirty="0" smtClean="0"/>
              <a:t>- primjeri</a:t>
            </a:r>
            <a:endParaRPr lang="bs-Latn-BA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1426" y="2381831"/>
            <a:ext cx="4257675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52" y="1429331"/>
            <a:ext cx="4305300" cy="300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26" y="4714450"/>
            <a:ext cx="2600325" cy="1866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327" y="4714450"/>
            <a:ext cx="30194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4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s-Latn-BA" sz="2000" noProof="1" smtClean="0"/>
              <a:t>Kada popunjavamo obrazac pismo treba prolagoditi dokumentu, podatke unositi čitko, pravopisno i gramatički pravilno.</a:t>
            </a:r>
            <a:endParaRPr lang="bs-Latn-BA" sz="2000" noProof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491" y="2435911"/>
            <a:ext cx="66675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HVALA!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198"/>
            <a:ext cx="9731422" cy="2084698"/>
          </a:xfrm>
        </p:spPr>
        <p:txBody>
          <a:bodyPr/>
          <a:lstStyle/>
          <a:p>
            <a:r>
              <a:rPr lang="bs-Latn-BA" sz="1400" dirty="0" smtClean="0"/>
              <a:t>Mr Violeta Gluvačević, prof.</a:t>
            </a:r>
          </a:p>
          <a:p>
            <a:endParaRPr lang="en-US" sz="1400" dirty="0" smtClean="0"/>
          </a:p>
          <a:p>
            <a:r>
              <a:rPr lang="en-US" sz="1400" dirty="0" smtClean="0">
                <a:hlinkClick r:id="rId2"/>
              </a:rPr>
              <a:t>violeta.gluvacevic@gmail.com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>
                <a:hlinkClick r:id="rId3"/>
              </a:rPr>
              <a:t>https://www.facebook.com/Jezik-komunikacija-knjige-i-kultura-109945743819742/?</a:t>
            </a:r>
            <a:r>
              <a:rPr lang="en-US" sz="1400" dirty="0" smtClean="0">
                <a:hlinkClick r:id="rId3"/>
              </a:rPr>
              <a:t>view_public_for=109945743819742</a:t>
            </a:r>
            <a:endParaRPr lang="en-US" sz="1400" dirty="0" smtClean="0"/>
          </a:p>
          <a:p>
            <a:endParaRPr lang="en-US" sz="14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730" y="3579647"/>
            <a:ext cx="2209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4873beb7-5857-4685-be1f-d57550cc96c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280</TotalTime>
  <Words>317</Words>
  <Application>Microsoft Office PowerPoint</Application>
  <PresentationFormat>Widescreen</PresentationFormat>
  <Paragraphs>33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Euphemia</vt:lpstr>
      <vt:lpstr>Plantagenet Cherokee</vt:lpstr>
      <vt:lpstr>Wingdings</vt:lpstr>
      <vt:lpstr>Academic Literature 16x9</vt:lpstr>
      <vt:lpstr>Pisanje obavještenja, oglasa, čestitiki I ispunjavanje obrazaca</vt:lpstr>
      <vt:lpstr>OBAVJEŠTENJE </vt:lpstr>
      <vt:lpstr>OGLAS</vt:lpstr>
      <vt:lpstr>ČESTITKA </vt:lpstr>
      <vt:lpstr>Pisanje adrese na pismima i pošiljkama</vt:lpstr>
      <vt:lpstr>Pisanje adrese</vt:lpstr>
      <vt:lpstr>POPUNJAVANJE POŠTANSKIH OBRAZACA - primjeri</vt:lpstr>
      <vt:lpstr>Kada popunjavamo obrazac pismo treba prolagoditi dokumentu, podatke unositi čitko, pravopisno i gramatički pravilno.</vt:lpstr>
      <vt:lpstr>HVALA!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Pisanje obavještenja, oglasa, čestitiki I ispunjavanje obrazaca</dc:title>
  <dc:creator>Windows User</dc:creator>
  <cp:lastModifiedBy>Dragan</cp:lastModifiedBy>
  <cp:revision>18</cp:revision>
  <dcterms:created xsi:type="dcterms:W3CDTF">2020-05-17T11:16:33Z</dcterms:created>
  <dcterms:modified xsi:type="dcterms:W3CDTF">2020-05-17T17:47:00Z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