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>
      <p:cViewPr varScale="1">
        <p:scale>
          <a:sx n="76" d="100"/>
          <a:sy n="76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6D67DE-DB8E-4CE1-B6DA-F23E2D0461CA}" type="datetimeFigureOut">
              <a:rPr lang="sr-Latn-RS"/>
              <a:pPr>
                <a:defRPr/>
              </a:pPr>
              <a:t>25.3.2020.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6AE86E-0D43-4FCD-A1F6-1844B6480246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7143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AED4DF3-D126-4883-A151-A10E6681A9CC}" type="slidenum">
              <a:rPr lang="sr-Latn-RS" altLang="sr-Latn-RS" sz="1200"/>
              <a:pPr/>
              <a:t>1</a:t>
            </a:fld>
            <a:endParaRPr lang="sr-Latn-RS" altLang="sr-Latn-RS" sz="1200"/>
          </a:p>
        </p:txBody>
      </p:sp>
    </p:spTree>
    <p:extLst>
      <p:ext uri="{BB962C8B-B14F-4D97-AF65-F5344CB8AC3E}">
        <p14:creationId xmlns:p14="http://schemas.microsoft.com/office/powerpoint/2010/main" val="263156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E696BF3-87D2-4D2F-A361-61FA608970D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78572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89EC-A7A3-4FA0-BF3A-ED8111EB9F8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692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4BD3E-F338-4CD8-BA55-29E7AB44BBF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3991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AEDA-8DBE-4C76-BF39-01A97E38810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056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9E04063-824A-4B58-950F-99374EBEC47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89125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7359E-23C4-4261-813E-ACC1FF2F27F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5511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8074-F5C5-40FC-A255-4E188712B52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489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91D0-ABA4-4FF6-AB66-9D77D249455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4669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5DAF-C818-415E-9B85-D82DD0E93B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8057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0194-1A51-4390-9580-042D77133C6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260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92E806-C587-4B0C-B296-0BF7465C10A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5721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sr-Cyrl-BA"/>
              <a:t>Мр Сања Ђурић, проф.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20CA7A81-C9EB-4B97-9310-43785BB18F9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Палатализација</a:t>
            </a:r>
            <a:endParaRPr lang="en-US" dirty="0"/>
          </a:p>
        </p:txBody>
      </p:sp>
      <p:sp>
        <p:nvSpPr>
          <p:cNvPr id="6147" name="Subtitle 1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sr-Latn-R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000" y="6237288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sr-Latn-RS" altLang="sr-Latn-RS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2"/>
          </p:nvPr>
        </p:nvSpPr>
        <p:spPr>
          <a:xfrm>
            <a:off x="758825" y="1676400"/>
            <a:ext cx="2743200" cy="4572000"/>
          </a:xfrm>
        </p:spPr>
        <p:txBody>
          <a:bodyPr/>
          <a:lstStyle/>
          <a:p>
            <a:r>
              <a:rPr lang="sr-Cyrl-RS" altLang="sr-Latn-RS" sz="1800" dirty="0" smtClean="0"/>
              <a:t>Алтернација </a:t>
            </a:r>
            <a:r>
              <a:rPr lang="sr-Cyrl-RS" altLang="sr-Latn-RS" sz="1800" b="1" dirty="0" smtClean="0"/>
              <a:t>ц: ч </a:t>
            </a:r>
            <a:r>
              <a:rPr lang="sr-Cyrl-RS" altLang="sr-Latn-RS" sz="1800" dirty="0" smtClean="0"/>
              <a:t>блиска је палатализацији:</a:t>
            </a:r>
          </a:p>
          <a:p>
            <a:r>
              <a:rPr lang="sr-Cyrl-RS" altLang="sr-Latn-RS" sz="1800" dirty="0" smtClean="0"/>
              <a:t>стриц +е =</a:t>
            </a:r>
            <a:r>
              <a:rPr lang="sr-Cyrl-RS" altLang="sr-Latn-RS" sz="1800" dirty="0" err="1" smtClean="0"/>
              <a:t>стри</a:t>
            </a:r>
            <a:r>
              <a:rPr lang="sr-Cyrl-RS" altLang="sr-Latn-RS" sz="1800" b="1" dirty="0" err="1" smtClean="0"/>
              <a:t>ц</a:t>
            </a:r>
            <a:r>
              <a:rPr lang="sr-Cyrl-RS" altLang="sr-Latn-RS" sz="1800" dirty="0" err="1" smtClean="0"/>
              <a:t>е</a:t>
            </a:r>
            <a:r>
              <a:rPr lang="sr-Cyrl-RS" altLang="sr-Latn-RS" sz="1800" dirty="0" smtClean="0"/>
              <a:t>    стри</a:t>
            </a:r>
            <a:r>
              <a:rPr lang="sr-Cyrl-RS" altLang="sr-Latn-RS" sz="1800" b="1" dirty="0" smtClean="0"/>
              <a:t>ч</a:t>
            </a:r>
            <a:r>
              <a:rPr lang="sr-Cyrl-RS" altLang="sr-Latn-RS" sz="1800" dirty="0" smtClean="0"/>
              <a:t>е;</a:t>
            </a:r>
          </a:p>
          <a:p>
            <a:r>
              <a:rPr lang="sr-Cyrl-RS" altLang="sr-Latn-RS" sz="1800" dirty="0" err="1" smtClean="0"/>
              <a:t>странац+е</a:t>
            </a:r>
            <a:r>
              <a:rPr lang="sr-Cyrl-RS" altLang="sr-Latn-RS" sz="1800" dirty="0" smtClean="0"/>
              <a:t>=стран</a:t>
            </a:r>
            <a:r>
              <a:rPr lang="sr-Cyrl-RS" altLang="sr-Latn-RS" sz="1800" b="1" dirty="0" smtClean="0"/>
              <a:t>ц</a:t>
            </a:r>
            <a:r>
              <a:rPr lang="sr-Cyrl-RS" altLang="sr-Latn-RS" sz="1800" dirty="0" smtClean="0"/>
              <a:t>е</a:t>
            </a:r>
          </a:p>
          <a:p>
            <a:r>
              <a:rPr lang="sr-Cyrl-RS" altLang="sr-Latn-RS" sz="1800" dirty="0" smtClean="0"/>
              <a:t>стран</a:t>
            </a:r>
            <a:r>
              <a:rPr lang="sr-Cyrl-RS" altLang="sr-Latn-RS" sz="1800" b="1" dirty="0" smtClean="0"/>
              <a:t>ч</a:t>
            </a:r>
            <a:r>
              <a:rPr lang="sr-Cyrl-RS" altLang="sr-Latn-RS" sz="1800" dirty="0" smtClean="0"/>
              <a:t>е;</a:t>
            </a:r>
          </a:p>
          <a:p>
            <a:r>
              <a:rPr lang="sr-Cyrl-RS" altLang="sr-Latn-RS" sz="1800" dirty="0" smtClean="0"/>
              <a:t>Шпанац        Шпан</a:t>
            </a:r>
            <a:r>
              <a:rPr lang="sr-Cyrl-RS" altLang="sr-Latn-RS" sz="1800" b="1" dirty="0" smtClean="0"/>
              <a:t>ч</a:t>
            </a:r>
            <a:r>
              <a:rPr lang="sr-Cyrl-RS" altLang="sr-Latn-RS" sz="1800" dirty="0" smtClean="0"/>
              <a:t>е;</a:t>
            </a:r>
          </a:p>
          <a:p>
            <a:r>
              <a:rPr lang="sr-Cyrl-RS" altLang="sr-Latn-RS" sz="1800" dirty="0" smtClean="0"/>
              <a:t>зец        зе</a:t>
            </a:r>
            <a:r>
              <a:rPr lang="sr-Cyrl-RS" altLang="sr-Latn-RS" sz="1800" b="1" dirty="0" smtClean="0"/>
              <a:t>ч</a:t>
            </a:r>
            <a:r>
              <a:rPr lang="sr-Cyrl-RS" altLang="sr-Latn-RS" sz="1800" dirty="0" smtClean="0"/>
              <a:t>еви;</a:t>
            </a:r>
          </a:p>
          <a:p>
            <a:r>
              <a:rPr lang="sr-Cyrl-RS" altLang="sr-Latn-RS" sz="1800" b="1" dirty="0" smtClean="0"/>
              <a:t>ЗАПАМТИ!</a:t>
            </a:r>
          </a:p>
          <a:p>
            <a:r>
              <a:rPr lang="sr-Cyrl-RS" altLang="sr-Latn-RS" sz="1800" u="sng" dirty="0" smtClean="0"/>
              <a:t>ЧЕСТО СЕ ГРИЈЕШИ</a:t>
            </a:r>
            <a:r>
              <a:rPr lang="sr-Cyrl-RS" altLang="sr-Latn-RS" sz="1800" dirty="0" smtClean="0"/>
              <a:t>!</a:t>
            </a:r>
          </a:p>
          <a:p>
            <a:r>
              <a:rPr lang="sr-Cyrl-RS" altLang="sr-Latn-RS" sz="1800" dirty="0" smtClean="0"/>
              <a:t>Код присвојних </a:t>
            </a:r>
            <a:r>
              <a:rPr lang="sr-Cyrl-RS" altLang="sr-Latn-RS" sz="1800" dirty="0" err="1" smtClean="0"/>
              <a:t>придјева</a:t>
            </a:r>
            <a:r>
              <a:rPr lang="sr-Cyrl-RS" altLang="sr-Latn-RS" sz="1800" dirty="0" smtClean="0"/>
              <a:t> на </a:t>
            </a:r>
            <a:r>
              <a:rPr lang="sr-Cyrl-RS" altLang="sr-Latn-RS" sz="1800" b="1" i="1" dirty="0" smtClean="0"/>
              <a:t>–ин (од именица на</a:t>
            </a:r>
          </a:p>
          <a:p>
            <a:r>
              <a:rPr lang="sr-Cyrl-RS" altLang="sr-Latn-RS" sz="1800" b="1" i="1" dirty="0" smtClean="0"/>
              <a:t> -</a:t>
            </a:r>
            <a:r>
              <a:rPr lang="sr-Cyrl-RS" altLang="sr-Latn-RS" sz="1800" b="1" i="1" dirty="0" err="1" smtClean="0"/>
              <a:t>ица</a:t>
            </a:r>
            <a:r>
              <a:rPr lang="sr-Cyrl-RS" altLang="sr-Latn-RS" sz="1800" b="1" i="1" dirty="0" smtClean="0"/>
              <a:t>): Миличин, Душичин, </a:t>
            </a:r>
            <a:r>
              <a:rPr lang="sr-Cyrl-RS" altLang="sr-Latn-RS" sz="1800" b="1" i="1" dirty="0" err="1" smtClean="0"/>
              <a:t>Перичин</a:t>
            </a:r>
            <a:r>
              <a:rPr lang="sr-Cyrl-RS" altLang="sr-Latn-RS" sz="1800" b="1" i="1" dirty="0" smtClean="0"/>
              <a:t>, краљичин….</a:t>
            </a:r>
          </a:p>
          <a:p>
            <a:endParaRPr lang="sr-Latn-RS" altLang="sr-Latn-RS" sz="1800" dirty="0" smtClean="0"/>
          </a:p>
        </p:txBody>
      </p:sp>
      <p:sp>
        <p:nvSpPr>
          <p:cNvPr id="16388" name="Content Placeholder 3"/>
          <p:cNvSpPr>
            <a:spLocks noGrp="1"/>
          </p:cNvSpPr>
          <p:nvPr>
            <p:ph sz="half" idx="1"/>
          </p:nvPr>
        </p:nvSpPr>
        <p:spPr>
          <a:xfrm>
            <a:off x="3779838" y="1676400"/>
            <a:ext cx="5111750" cy="4572000"/>
          </a:xfrm>
        </p:spPr>
        <p:txBody>
          <a:bodyPr/>
          <a:lstStyle/>
          <a:p>
            <a:r>
              <a:rPr lang="sr-Cyrl-RS" altLang="sr-Latn-RS" dirty="0" smtClean="0"/>
              <a:t>АЛТЕРНАЦИЈЕ НЕМА У СЉЕДЕЋИМ СЛУЧАЈЕВИМА: </a:t>
            </a:r>
          </a:p>
          <a:p>
            <a:r>
              <a:rPr lang="sr-Cyrl-RS" altLang="sr-Latn-RS" dirty="0" smtClean="0"/>
              <a:t>-присвојним </a:t>
            </a:r>
            <a:r>
              <a:rPr lang="sr-Cyrl-RS" altLang="sr-Latn-RS" dirty="0" err="1" smtClean="0"/>
              <a:t>придјевима</a:t>
            </a:r>
            <a:r>
              <a:rPr lang="sr-Cyrl-RS" altLang="sr-Latn-RS" dirty="0" smtClean="0"/>
              <a:t> од именица на –ка, -га, -ха:</a:t>
            </a:r>
          </a:p>
          <a:p>
            <a:r>
              <a:rPr lang="sr-Cyrl-RS" altLang="sr-Latn-RS" dirty="0" smtClean="0"/>
              <a:t>Зор</a:t>
            </a:r>
            <a:r>
              <a:rPr lang="sr-Cyrl-RS" altLang="sr-Latn-RS" b="1" dirty="0" smtClean="0"/>
              <a:t>к</a:t>
            </a:r>
            <a:r>
              <a:rPr lang="sr-Cyrl-RS" altLang="sr-Latn-RS" dirty="0" smtClean="0"/>
              <a:t>а – </a:t>
            </a:r>
            <a:r>
              <a:rPr lang="sr-Cyrl-RS" altLang="sr-Latn-RS" dirty="0" err="1" smtClean="0"/>
              <a:t>Зор</a:t>
            </a:r>
            <a:r>
              <a:rPr lang="sr-Cyrl-RS" altLang="sr-Latn-RS" b="1" dirty="0" err="1" smtClean="0"/>
              <a:t>к</a:t>
            </a:r>
            <a:r>
              <a:rPr lang="sr-Cyrl-RS" altLang="sr-Latn-RS" dirty="0" err="1" smtClean="0"/>
              <a:t>ин</a:t>
            </a:r>
            <a:r>
              <a:rPr lang="sr-Cyrl-RS" altLang="sr-Latn-RS" dirty="0" smtClean="0"/>
              <a:t>; Слав</a:t>
            </a:r>
            <a:r>
              <a:rPr lang="sr-Cyrl-RS" altLang="sr-Latn-RS" b="1" dirty="0" smtClean="0"/>
              <a:t>к</a:t>
            </a:r>
            <a:r>
              <a:rPr lang="sr-Cyrl-RS" altLang="sr-Latn-RS" dirty="0" smtClean="0"/>
              <a:t>а –Слав</a:t>
            </a:r>
            <a:r>
              <a:rPr lang="sr-Cyrl-RS" altLang="sr-Latn-RS" b="1" dirty="0" smtClean="0"/>
              <a:t>к</a:t>
            </a:r>
            <a:r>
              <a:rPr lang="sr-Cyrl-RS" altLang="sr-Latn-RS" dirty="0" smtClean="0"/>
              <a:t>ин;</a:t>
            </a:r>
          </a:p>
          <a:p>
            <a:r>
              <a:rPr lang="sr-Cyrl-RS" altLang="sr-Latn-RS" dirty="0" smtClean="0"/>
              <a:t>Ол</a:t>
            </a:r>
            <a:r>
              <a:rPr lang="sr-Cyrl-RS" altLang="sr-Latn-RS" b="1" dirty="0" smtClean="0"/>
              <a:t>г</a:t>
            </a:r>
            <a:r>
              <a:rPr lang="sr-Cyrl-RS" altLang="sr-Latn-RS" dirty="0" smtClean="0"/>
              <a:t>а –Ол</a:t>
            </a:r>
            <a:r>
              <a:rPr lang="sr-Cyrl-RS" altLang="sr-Latn-RS" b="1" dirty="0" smtClean="0"/>
              <a:t>г</a:t>
            </a:r>
            <a:r>
              <a:rPr lang="sr-Cyrl-RS" altLang="sr-Latn-RS" dirty="0" smtClean="0"/>
              <a:t>ин; Дра</a:t>
            </a:r>
            <a:r>
              <a:rPr lang="sr-Cyrl-RS" altLang="sr-Latn-RS" b="1" dirty="0" smtClean="0"/>
              <a:t>г</a:t>
            </a:r>
            <a:r>
              <a:rPr lang="sr-Cyrl-RS" altLang="sr-Latn-RS" dirty="0" smtClean="0"/>
              <a:t>а  - Дра</a:t>
            </a:r>
            <a:r>
              <a:rPr lang="sr-Cyrl-RS" altLang="sr-Latn-RS" b="1" dirty="0" smtClean="0"/>
              <a:t>г</a:t>
            </a:r>
            <a:r>
              <a:rPr lang="sr-Cyrl-RS" altLang="sr-Latn-RS" dirty="0" smtClean="0"/>
              <a:t>ин(изузетак су мајчин, </a:t>
            </a:r>
            <a:r>
              <a:rPr lang="sr-Cyrl-RS" altLang="sr-Latn-RS" dirty="0" err="1" smtClean="0"/>
              <a:t>дјевојчин</a:t>
            </a:r>
            <a:r>
              <a:rPr lang="sr-Cyrl-RS" altLang="sr-Latn-RS" dirty="0" smtClean="0"/>
              <a:t>, владичин).</a:t>
            </a:r>
            <a:endParaRPr lang="sr-Latn-RS" altLang="sr-Latn-R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817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700338" y="2492375"/>
            <a:ext cx="28733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7" name="Right Arrow 6"/>
          <p:cNvSpPr/>
          <p:nvPr/>
        </p:nvSpPr>
        <p:spPr>
          <a:xfrm>
            <a:off x="2987675" y="3068638"/>
            <a:ext cx="2159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8" name="Right Arrow 7"/>
          <p:cNvSpPr/>
          <p:nvPr/>
        </p:nvSpPr>
        <p:spPr>
          <a:xfrm>
            <a:off x="1736725" y="3716338"/>
            <a:ext cx="320675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9" name="Right Arrow 8"/>
          <p:cNvSpPr/>
          <p:nvPr/>
        </p:nvSpPr>
        <p:spPr>
          <a:xfrm>
            <a:off x="1331913" y="4029075"/>
            <a:ext cx="2159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sr-Latn-RS" altLang="sr-Latn-RS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altLang="sr-Latn-RS" sz="1600" b="1" u="sng" dirty="0" err="1" smtClean="0"/>
              <a:t>Лок</a:t>
            </a:r>
            <a:r>
              <a:rPr lang="sr-Cyrl-RS" altLang="sr-Latn-RS" sz="1600" b="1" u="sng" dirty="0" smtClean="0"/>
              <a:t>. једнине </a:t>
            </a:r>
            <a:r>
              <a:rPr lang="sr-Cyrl-RS" altLang="sr-Latn-RS" sz="1600" b="1" u="sng" dirty="0" err="1" smtClean="0"/>
              <a:t>имен</a:t>
            </a:r>
            <a:r>
              <a:rPr lang="sr-Cyrl-RS" altLang="sr-Latn-RS" sz="1600" b="1" u="sng" dirty="0" smtClean="0"/>
              <a:t>. </a:t>
            </a:r>
            <a:r>
              <a:rPr lang="sr-Cyrl-RS" altLang="sr-Latn-RS" sz="1600" b="1" u="sng" dirty="0" err="1" smtClean="0"/>
              <a:t>ж.рода</a:t>
            </a:r>
            <a:r>
              <a:rPr lang="sr-Cyrl-RS" altLang="sr-Latn-RS" sz="1600" b="1" u="sng" dirty="0" smtClean="0"/>
              <a:t> чија се основа завршава на –к,- г, -х</a:t>
            </a:r>
            <a:r>
              <a:rPr lang="sr-Cyrl-RS" altLang="sr-Latn-RS" sz="1600" b="1" dirty="0" smtClean="0"/>
              <a:t>:</a:t>
            </a:r>
          </a:p>
          <a:p>
            <a:r>
              <a:rPr lang="sr-Cyrl-RS" altLang="sr-Latn-RS" sz="1600" b="1" dirty="0" smtClean="0"/>
              <a:t>мај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600" b="1" dirty="0"/>
              <a:t>а</a:t>
            </a:r>
            <a:r>
              <a:rPr lang="sr-Cyrl-RS" altLang="sr-Latn-RS" sz="1600" b="1" dirty="0" smtClean="0"/>
              <a:t> –мај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600" b="1" dirty="0" smtClean="0"/>
              <a:t>и; бан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600" b="1" dirty="0" smtClean="0"/>
              <a:t>а – бан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600" b="1" dirty="0" smtClean="0"/>
              <a:t>и; апоте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600" b="1" dirty="0" smtClean="0"/>
              <a:t>а –апоте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600" b="1" dirty="0" smtClean="0"/>
              <a:t>и;</a:t>
            </a:r>
          </a:p>
          <a:p>
            <a:r>
              <a:rPr lang="sr-Cyrl-RS" altLang="sr-Latn-RS" sz="1600" b="1" dirty="0" smtClean="0"/>
              <a:t>гре</a:t>
            </a:r>
            <a:r>
              <a:rPr lang="sr-Cyrl-RS" altLang="sr-Latn-RS" sz="1600" b="1" u="sng" dirty="0" smtClean="0"/>
              <a:t>ш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600" b="1" dirty="0" smtClean="0"/>
              <a:t>а –греш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600" b="1" dirty="0" smtClean="0"/>
              <a:t>и;</a:t>
            </a:r>
          </a:p>
          <a:p>
            <a:r>
              <a:rPr lang="sr-Cyrl-RS" altLang="sr-Latn-RS" sz="1600" b="1" dirty="0" smtClean="0"/>
              <a:t>књи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600" b="1" dirty="0" smtClean="0"/>
              <a:t>а – књи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з</a:t>
            </a:r>
            <a:r>
              <a:rPr lang="sr-Cyrl-RS" altLang="sr-Latn-RS" sz="1600" b="1" dirty="0" smtClean="0"/>
              <a:t>и; заслу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600" b="1" dirty="0" smtClean="0"/>
              <a:t>а –заслу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з</a:t>
            </a:r>
            <a:r>
              <a:rPr lang="sr-Cyrl-RS" altLang="sr-Latn-RS" sz="1600" b="1" dirty="0" smtClean="0"/>
              <a:t>и; супру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600" b="1" dirty="0" smtClean="0"/>
              <a:t>а – супру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з</a:t>
            </a:r>
            <a:r>
              <a:rPr lang="sr-Cyrl-RS" altLang="sr-Latn-RS" sz="1600" b="1" dirty="0" smtClean="0"/>
              <a:t>и;</a:t>
            </a:r>
          </a:p>
          <a:p>
            <a:r>
              <a:rPr lang="sr-Cyrl-RS" altLang="sr-Latn-RS" sz="1600" b="1" dirty="0" smtClean="0"/>
              <a:t>свр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х</a:t>
            </a:r>
            <a:r>
              <a:rPr lang="sr-Cyrl-RS" altLang="sr-Latn-RS" sz="1600" b="1" dirty="0" smtClean="0"/>
              <a:t>а –свр</a:t>
            </a:r>
            <a:r>
              <a:rPr lang="sr-Cyrl-RS" altLang="sr-Latn-RS" sz="1600" b="1" u="sng" dirty="0" smtClean="0">
                <a:solidFill>
                  <a:srgbClr val="C00000"/>
                </a:solidFill>
              </a:rPr>
              <a:t>с</a:t>
            </a:r>
            <a:r>
              <a:rPr lang="sr-Cyrl-RS" altLang="sr-Latn-RS" sz="1600" b="1" dirty="0" smtClean="0"/>
              <a:t>и.</a:t>
            </a:r>
          </a:p>
          <a:p>
            <a:r>
              <a:rPr lang="sr-Cyrl-RS" altLang="sr-Latn-RS" sz="1600" b="1" u="sng" dirty="0" smtClean="0"/>
              <a:t>Множ. именица </a:t>
            </a:r>
            <a:r>
              <a:rPr lang="sr-Cyrl-RS" altLang="sr-Latn-RS" sz="1600" b="1" u="sng" dirty="0" err="1" smtClean="0"/>
              <a:t>м.рода</a:t>
            </a:r>
            <a:r>
              <a:rPr lang="sr-Cyrl-RS" altLang="sr-Latn-RS" sz="1600" b="1" u="sng" dirty="0" smtClean="0"/>
              <a:t>, чија се основа завршава на </a:t>
            </a:r>
          </a:p>
          <a:p>
            <a:r>
              <a:rPr lang="sr-Cyrl-RS" altLang="sr-Latn-RS" sz="1600" b="1" u="sng" dirty="0" smtClean="0"/>
              <a:t>–к,- г, -х:</a:t>
            </a:r>
          </a:p>
          <a:p>
            <a:r>
              <a:rPr lang="sr-Cyrl-RS" altLang="sr-Latn-RS" sz="1600" b="1" dirty="0" smtClean="0"/>
              <a:t>јези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600" b="1" dirty="0" smtClean="0"/>
              <a:t> –јези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600" b="1" dirty="0" smtClean="0"/>
              <a:t>и; </a:t>
            </a:r>
            <a:r>
              <a:rPr lang="sr-Cyrl-RS" altLang="sr-Latn-RS" sz="1600" b="1" dirty="0" err="1" smtClean="0"/>
              <a:t>дјеча</a:t>
            </a:r>
            <a:r>
              <a:rPr lang="sr-Cyrl-RS" altLang="sr-Latn-RS" sz="1600" b="1" dirty="0" err="1" smtClean="0">
                <a:solidFill>
                  <a:srgbClr val="C00000"/>
                </a:solidFill>
              </a:rPr>
              <a:t>к</a:t>
            </a:r>
            <a:r>
              <a:rPr lang="sr-Cyrl-RS" altLang="sr-Latn-RS" sz="1600" b="1" dirty="0" smtClean="0"/>
              <a:t> –</a:t>
            </a:r>
            <a:r>
              <a:rPr lang="sr-Cyrl-RS" altLang="sr-Latn-RS" sz="1600" b="1" dirty="0" err="1" smtClean="0"/>
              <a:t>дјеча</a:t>
            </a:r>
            <a:r>
              <a:rPr lang="sr-Cyrl-RS" altLang="sr-Latn-RS" sz="1600" b="1" dirty="0" err="1" smtClean="0">
                <a:solidFill>
                  <a:srgbClr val="C00000"/>
                </a:solidFill>
              </a:rPr>
              <a:t>ц</a:t>
            </a:r>
            <a:r>
              <a:rPr lang="sr-Cyrl-RS" altLang="sr-Latn-RS" sz="1600" b="1" dirty="0" err="1" smtClean="0"/>
              <a:t>и</a:t>
            </a:r>
            <a:r>
              <a:rPr lang="sr-Cyrl-RS" altLang="sr-Latn-RS" sz="1600" b="1" dirty="0" smtClean="0"/>
              <a:t>; војник – војници;</a:t>
            </a:r>
          </a:p>
          <a:p>
            <a:r>
              <a:rPr lang="sr-Cyrl-RS" altLang="sr-Latn-RS" sz="1600" b="1" dirty="0" smtClean="0"/>
              <a:t>педаго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600" b="1" dirty="0" smtClean="0"/>
              <a:t> –педаго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з</a:t>
            </a:r>
            <a:r>
              <a:rPr lang="sr-Cyrl-RS" altLang="sr-Latn-RS" sz="1600" b="1" dirty="0" smtClean="0"/>
              <a:t>и; тренин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600" b="1" dirty="0" smtClean="0"/>
              <a:t> –тренин</a:t>
            </a:r>
            <a:r>
              <a:rPr lang="sr-Cyrl-RS" altLang="sr-Latn-RS" sz="1600" b="1" dirty="0" smtClean="0">
                <a:solidFill>
                  <a:srgbClr val="C00000"/>
                </a:solidFill>
              </a:rPr>
              <a:t>з</a:t>
            </a:r>
            <a:r>
              <a:rPr lang="sr-Cyrl-RS" altLang="sr-Latn-RS" sz="1600" b="1" dirty="0" smtClean="0"/>
              <a:t>и….</a:t>
            </a:r>
            <a:endParaRPr lang="sr-Latn-RS" altLang="sr-Latn-RS" sz="1600" b="1" dirty="0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altLang="sr-Latn-RS" sz="1800" u="sng" dirty="0" smtClean="0"/>
              <a:t>У императиву </a:t>
            </a:r>
            <a:r>
              <a:rPr lang="sr-Cyrl-RS" altLang="sr-Latn-RS" sz="1800" dirty="0" smtClean="0"/>
              <a:t>неких глагола:</a:t>
            </a:r>
          </a:p>
          <a:p>
            <a:r>
              <a:rPr lang="sr-Cyrl-RS" altLang="sr-Latn-RS" sz="1800" dirty="0" smtClean="0"/>
              <a:t>пеци, извуци, обуци, подвуци, лези, помози…</a:t>
            </a:r>
          </a:p>
          <a:p>
            <a:r>
              <a:rPr lang="sr-Cyrl-RS" altLang="sr-Latn-RS" sz="1800" b="1" u="sng" dirty="0" smtClean="0">
                <a:solidFill>
                  <a:srgbClr val="C00000"/>
                </a:solidFill>
              </a:rPr>
              <a:t>Нема у сљедећим случајевима</a:t>
            </a:r>
            <a:r>
              <a:rPr lang="sr-Cyrl-RS" altLang="sr-Latn-RS" sz="1800" dirty="0" smtClean="0"/>
              <a:t>:</a:t>
            </a:r>
          </a:p>
          <a:p>
            <a:r>
              <a:rPr lang="sr-Cyrl-RS" altLang="sr-Latn-RS" sz="1800" u="sng" dirty="0" smtClean="0"/>
              <a:t>личним именима и презименима</a:t>
            </a:r>
            <a:r>
              <a:rPr lang="sr-Cyrl-RS" altLang="sr-Latn-RS" sz="1800" dirty="0" smtClean="0"/>
              <a:t>: Зор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</a:t>
            </a:r>
            <a:r>
              <a:rPr lang="sr-Cyrl-RS" altLang="sr-Latn-RS" sz="1800" dirty="0" err="1" smtClean="0"/>
              <a:t>Зорк</a:t>
            </a:r>
            <a:r>
              <a:rPr lang="sr-Cyrl-RS" altLang="sr-Latn-RS" sz="1800" dirty="0" err="1" smtClean="0">
                <a:solidFill>
                  <a:srgbClr val="C00000"/>
                </a:solidFill>
              </a:rPr>
              <a:t>и</a:t>
            </a:r>
            <a:r>
              <a:rPr lang="sr-Cyrl-RS" altLang="sr-Latn-RS" sz="1800" dirty="0" err="1" smtClean="0"/>
              <a:t>н</a:t>
            </a:r>
            <a:r>
              <a:rPr lang="sr-Cyrl-RS" altLang="sr-Latn-RS" sz="1800" dirty="0" smtClean="0"/>
              <a:t>; Лу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–Лу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ин; Пепељу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800" dirty="0" smtClean="0"/>
              <a:t>а – Пепељу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800" dirty="0" smtClean="0"/>
              <a:t>и;</a:t>
            </a:r>
          </a:p>
          <a:p>
            <a:r>
              <a:rPr lang="sr-Cyrl-RS" altLang="sr-Latn-RS" sz="1800" dirty="0" smtClean="0"/>
              <a:t>Шип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 Шип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и; Београђан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–Београђан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и…..</a:t>
            </a:r>
          </a:p>
          <a:p>
            <a:r>
              <a:rPr lang="sr-Cyrl-RS" altLang="sr-Latn-RS" sz="1800" dirty="0" smtClean="0"/>
              <a:t>Географским именима </a:t>
            </a:r>
            <a:r>
              <a:rPr lang="sr-Cyrl-RS" altLang="sr-Latn-RS" sz="1800" u="sng" dirty="0" smtClean="0"/>
              <a:t>страног поријекла</a:t>
            </a:r>
            <a:r>
              <a:rPr lang="sr-Cyrl-RS" altLang="sr-Latn-RS" sz="1800" dirty="0" smtClean="0"/>
              <a:t>:</a:t>
            </a:r>
          </a:p>
          <a:p>
            <a:r>
              <a:rPr lang="sr-Cyrl-RS" altLang="sr-Latn-RS" sz="1800" dirty="0" smtClean="0"/>
              <a:t>Костари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 </a:t>
            </a:r>
            <a:r>
              <a:rPr lang="sr-Cyrl-RS" altLang="sr-Latn-RS" sz="1800" dirty="0" err="1" smtClean="0"/>
              <a:t>Костари</a:t>
            </a:r>
            <a:r>
              <a:rPr lang="sr-Cyrl-RS" altLang="sr-Latn-RS" sz="1800" dirty="0" err="1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err="1" smtClean="0"/>
              <a:t>и</a:t>
            </a:r>
            <a:r>
              <a:rPr lang="sr-Cyrl-RS" altLang="sr-Latn-RS" sz="1800" dirty="0" smtClean="0"/>
              <a:t>; Казаблан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 Казаблан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и; Тангањи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 Тангањи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и; Вол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800" dirty="0" smtClean="0"/>
              <a:t>а – Вол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800" dirty="0" smtClean="0"/>
              <a:t>и; Мала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800" dirty="0" smtClean="0"/>
              <a:t>а – Мала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1800" dirty="0" smtClean="0"/>
              <a:t>и ( изузетак: Амери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 Амери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800" dirty="0" smtClean="0"/>
              <a:t>и; </a:t>
            </a:r>
            <a:r>
              <a:rPr lang="sr-Cyrl-RS" altLang="sr-Latn-RS" sz="1800" dirty="0" err="1" smtClean="0"/>
              <a:t>Корзи</a:t>
            </a:r>
            <a:r>
              <a:rPr lang="sr-Cyrl-RS" altLang="sr-Latn-RS" sz="1800" dirty="0" err="1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err="1" smtClean="0"/>
              <a:t>а</a:t>
            </a:r>
            <a:r>
              <a:rPr lang="sr-Cyrl-RS" altLang="sr-Latn-RS" sz="1800" dirty="0" smtClean="0"/>
              <a:t> –</a:t>
            </a:r>
            <a:r>
              <a:rPr lang="sr-Cyrl-RS" altLang="sr-Latn-RS" sz="1800" dirty="0" err="1" smtClean="0"/>
              <a:t>Корзи</a:t>
            </a:r>
            <a:r>
              <a:rPr lang="sr-Cyrl-RS" altLang="sr-Latn-RS" sz="1800" dirty="0" err="1" smtClean="0">
                <a:solidFill>
                  <a:srgbClr val="C00000"/>
                </a:solidFill>
              </a:rPr>
              <a:t>ц</a:t>
            </a:r>
            <a:r>
              <a:rPr lang="sr-Cyrl-RS" altLang="sr-Latn-RS" sz="1800" dirty="0" err="1" smtClean="0"/>
              <a:t>и</a:t>
            </a:r>
            <a:r>
              <a:rPr lang="sr-Cyrl-RS" altLang="sr-Latn-RS" sz="1800" dirty="0" smtClean="0"/>
              <a:t>; Аљас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dirty="0" smtClean="0"/>
              <a:t>а – Аљас</a:t>
            </a:r>
            <a:r>
              <a:rPr lang="sr-Cyrl-RS" altLang="sr-Latn-RS" sz="18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1800" dirty="0" smtClean="0"/>
              <a:t>и)</a:t>
            </a:r>
          </a:p>
          <a:p>
            <a:r>
              <a:rPr lang="sr-Cyrl-RS" altLang="sr-Latn-RS" sz="1800" u="sng" dirty="0" err="1" smtClean="0"/>
              <a:t>ријечи</a:t>
            </a:r>
            <a:r>
              <a:rPr lang="sr-Cyrl-RS" altLang="sr-Latn-RS" sz="1800" u="sng" dirty="0" smtClean="0"/>
              <a:t> </a:t>
            </a:r>
            <a:r>
              <a:rPr lang="sr-Cyrl-RS" altLang="sr-Latn-RS" sz="1800" u="sng" dirty="0" err="1" smtClean="0"/>
              <a:t>одмиља</a:t>
            </a:r>
            <a:r>
              <a:rPr lang="sr-Cyrl-RS" altLang="sr-Latn-RS" sz="1800" u="sng" dirty="0" smtClean="0"/>
              <a:t>: ба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а –ба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и; де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а –де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и; зе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а –зе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и; Ми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а –Ми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и; професор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а –професор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и; фризер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а – фризер</a:t>
            </a:r>
            <a:r>
              <a:rPr lang="sr-Cyrl-RS" altLang="sr-Latn-RS" sz="1800" u="sng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1800" u="sng" dirty="0" smtClean="0"/>
              <a:t>и…..</a:t>
            </a:r>
          </a:p>
          <a:p>
            <a:endParaRPr lang="sr-Cyrl-RS" altLang="sr-Latn-RS" sz="1800" dirty="0" smtClean="0"/>
          </a:p>
          <a:p>
            <a:endParaRPr lang="sr-Latn-RS" altLang="sr-Latn-R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163" y="62484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sr-Latn-RS" altLang="sr-Latn-RS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5902424" cy="4572000"/>
          </a:xfrm>
        </p:spPr>
        <p:txBody>
          <a:bodyPr/>
          <a:lstStyle/>
          <a:p>
            <a:r>
              <a:rPr lang="sr-Cyrl-RS" altLang="sr-Latn-RS" sz="1800" b="1" u="sng" dirty="0" smtClean="0"/>
              <a:t>У </a:t>
            </a:r>
            <a:r>
              <a:rPr lang="sr-Cyrl-RS" altLang="sr-Latn-RS" sz="1800" b="1" u="sng" dirty="0" err="1" smtClean="0"/>
              <a:t>ријечима</a:t>
            </a:r>
            <a:r>
              <a:rPr lang="sr-Cyrl-RS" altLang="sr-Latn-RS" sz="1800" b="1" u="sng" dirty="0" smtClean="0"/>
              <a:t> страног поријекла</a:t>
            </a:r>
            <a:r>
              <a:rPr lang="sr-Cyrl-RS" altLang="sr-Latn-RS" sz="1600" dirty="0" smtClean="0"/>
              <a:t>:</a:t>
            </a:r>
          </a:p>
          <a:p>
            <a:r>
              <a:rPr lang="sr-Cyrl-RS" altLang="sr-Latn-RS" sz="2400" dirty="0" smtClean="0"/>
              <a:t>Кли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–кли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и; јо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а –јо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и; ли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а – ли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и; дро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а – дро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и; коле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а  коле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и, синаго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а – синаго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г</a:t>
            </a:r>
            <a:r>
              <a:rPr lang="sr-Cyrl-RS" altLang="sr-Latn-RS" sz="2400" dirty="0" smtClean="0"/>
              <a:t>и, пси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х</a:t>
            </a:r>
            <a:r>
              <a:rPr lang="sr-Cyrl-RS" altLang="sr-Latn-RS" sz="2400" dirty="0" smtClean="0"/>
              <a:t>а – пси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х</a:t>
            </a:r>
            <a:r>
              <a:rPr lang="sr-Cyrl-RS" altLang="sr-Latn-RS" sz="2400" dirty="0" smtClean="0"/>
              <a:t>и. </a:t>
            </a:r>
            <a:r>
              <a:rPr lang="sr-Cyrl-RS" altLang="sr-Latn-RS" sz="2400" u="sng" dirty="0" smtClean="0"/>
              <a:t>Досљедна је код именица на –</a:t>
            </a:r>
            <a:r>
              <a:rPr lang="sr-Cyrl-RS" altLang="sr-Latn-RS" sz="2400" u="sng" dirty="0" err="1" smtClean="0"/>
              <a:t>ика</a:t>
            </a:r>
            <a:r>
              <a:rPr lang="sr-Cyrl-RS" altLang="sr-Latn-RS" sz="2400" dirty="0" smtClean="0"/>
              <a:t>: симболи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 симболи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2400" dirty="0" smtClean="0"/>
              <a:t>и; електри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 електри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2400" dirty="0" smtClean="0"/>
              <a:t>и; физи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 физи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2400" dirty="0" smtClean="0"/>
              <a:t>и; лири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 лири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2400" dirty="0" smtClean="0"/>
              <a:t>и; епи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 епи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2400" dirty="0" smtClean="0"/>
              <a:t>и; атлети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к</a:t>
            </a:r>
            <a:r>
              <a:rPr lang="sr-Cyrl-RS" altLang="sr-Latn-RS" sz="2400" dirty="0" smtClean="0"/>
              <a:t>а – атлети</a:t>
            </a:r>
            <a:r>
              <a:rPr lang="sr-Cyrl-RS" altLang="sr-Latn-RS" sz="2400" dirty="0" smtClean="0">
                <a:solidFill>
                  <a:srgbClr val="C00000"/>
                </a:solidFill>
              </a:rPr>
              <a:t>ц</a:t>
            </a:r>
            <a:r>
              <a:rPr lang="sr-Cyrl-RS" altLang="sr-Latn-RS" sz="2400" dirty="0" smtClean="0"/>
              <a:t>и.</a:t>
            </a:r>
            <a:endParaRPr lang="sr-Latn-RS" altLang="sr-Latn-R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69038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600" b="1" i="1" dirty="0">
                <a:solidFill>
                  <a:srgbClr val="C00000"/>
                </a:solidFill>
              </a:rPr>
              <a:t>Мр Сања Ђурић, проф.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sr-Latn-RS" altLang="sr-Latn-RS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62113"/>
            <a:ext cx="7199313" cy="4572000"/>
          </a:xfrm>
        </p:spPr>
        <p:txBody>
          <a:bodyPr/>
          <a:lstStyle/>
          <a:p>
            <a:r>
              <a:rPr lang="sr-Cyrl-RS" altLang="sr-Latn-RS" sz="2800" b="1" dirty="0" err="1" smtClean="0"/>
              <a:t>Вјежба</a:t>
            </a:r>
            <a:r>
              <a:rPr lang="sr-Cyrl-RS" altLang="sr-Latn-RS" sz="2800" b="1" dirty="0" smtClean="0"/>
              <a:t>!</a:t>
            </a:r>
          </a:p>
          <a:p>
            <a:r>
              <a:rPr lang="sr-Cyrl-RS" altLang="sr-Latn-RS" sz="2800" b="1" dirty="0" smtClean="0"/>
              <a:t>Допуни глас у </a:t>
            </a:r>
            <a:r>
              <a:rPr lang="sr-Cyrl-RS" altLang="sr-Latn-RS" sz="2800" b="1" dirty="0" err="1" smtClean="0"/>
              <a:t>придјевским</a:t>
            </a:r>
            <a:r>
              <a:rPr lang="sr-Cyrl-RS" altLang="sr-Latn-RS" sz="2800" b="1" dirty="0" smtClean="0"/>
              <a:t> облицима:</a:t>
            </a:r>
          </a:p>
          <a:p>
            <a:r>
              <a:rPr lang="sr-Cyrl-RS" altLang="sr-Latn-RS" sz="2800" b="1" dirty="0" err="1" smtClean="0"/>
              <a:t>Душан_ин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Души_ин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Мил_ин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Мили_ин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Ан_ин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Бран_ин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Стојан_ин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Вери_ин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Гори_ин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Љуби_ин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Мари_ин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Ани_ин;Дани_ин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педагоги_ин</a:t>
            </a:r>
            <a:r>
              <a:rPr lang="sr-Cyrl-RS" altLang="sr-Latn-RS" sz="2800" b="1" dirty="0" smtClean="0"/>
              <a:t>; </a:t>
            </a:r>
            <a:r>
              <a:rPr lang="sr-Cyrl-RS" altLang="sr-Latn-RS" sz="2800" b="1" dirty="0" err="1" smtClean="0"/>
              <a:t>учитељи_ин</a:t>
            </a:r>
            <a:r>
              <a:rPr lang="sr-Cyrl-RS" altLang="sr-Latn-RS" sz="2800" b="1" dirty="0" smtClean="0"/>
              <a:t>.</a:t>
            </a:r>
          </a:p>
          <a:p>
            <a:endParaRPr lang="sr-Cyrl-RS" altLang="sr-Latn-RS" sz="2800" b="1" dirty="0" smtClean="0"/>
          </a:p>
          <a:p>
            <a:r>
              <a:rPr lang="sr-Cyrl-RS" altLang="sr-Latn-RS" sz="2000" b="1" dirty="0" smtClean="0">
                <a:solidFill>
                  <a:schemeClr val="accent1">
                    <a:lumMod val="75000"/>
                  </a:schemeClr>
                </a:solidFill>
              </a:rPr>
              <a:t>„Волимо српски језик свакога дана помало. Српски језик нема никог другог осим нас“.     Душко Радовић</a:t>
            </a:r>
            <a:endParaRPr lang="sr-Cyrl-RS" altLang="sr-Latn-R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RS" altLang="sr-Latn-RS" sz="2800" b="1" dirty="0" smtClean="0"/>
          </a:p>
        </p:txBody>
      </p:sp>
      <p:sp>
        <p:nvSpPr>
          <p:cNvPr id="19460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 altLang="sr-Latn-R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9053" y="62484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FF0000"/>
                </a:solidFill>
              </a:rPr>
              <a:t>Мр Сања Ђурић, проф.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5857875" cy="4286250"/>
          </a:xfrm>
        </p:spPr>
        <p:txBody>
          <a:bodyPr/>
          <a:lstStyle/>
          <a:p>
            <a:pPr eaLnBrk="1" hangingPunct="1"/>
            <a:r>
              <a:rPr lang="en-US" altLang="sr-Latn-RS" sz="2200" dirty="0" err="1" smtClean="0"/>
              <a:t>Палатализација</a:t>
            </a:r>
            <a:r>
              <a:rPr lang="en-US" altLang="sr-Latn-RS" sz="2200" dirty="0" smtClean="0"/>
              <a:t> (</a:t>
            </a:r>
            <a:r>
              <a:rPr lang="en-US" altLang="sr-Latn-RS" sz="2200" dirty="0" err="1" smtClean="0"/>
              <a:t>лат.palatum-непце</a:t>
            </a:r>
            <a:r>
              <a:rPr lang="en-US" altLang="sr-Latn-RS" sz="2200" dirty="0" smtClean="0"/>
              <a:t>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sz="2200" dirty="0" smtClean="0"/>
              <a:t>    </a:t>
            </a:r>
            <a:r>
              <a:rPr lang="en-US" altLang="sr-Latn-RS" sz="2200" dirty="0" err="1" smtClean="0"/>
              <a:t>језичка</a:t>
            </a:r>
            <a:r>
              <a:rPr lang="sr-Cyrl-RS" altLang="sr-Latn-RS" sz="2200" dirty="0" smtClean="0"/>
              <a:t> је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појава</a:t>
            </a:r>
            <a:r>
              <a:rPr lang="en-US" altLang="sr-Latn-RS" sz="2200" dirty="0" smtClean="0"/>
              <a:t> у </a:t>
            </a:r>
            <a:r>
              <a:rPr lang="en-US" altLang="sr-Latn-RS" sz="2200" dirty="0" err="1" smtClean="0"/>
              <a:t>српском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језику</a:t>
            </a:r>
            <a:r>
              <a:rPr lang="en-US" altLang="sr-Latn-RS" sz="2200" dirty="0" smtClean="0"/>
              <a:t>.</a:t>
            </a:r>
          </a:p>
          <a:p>
            <a:pPr eaLnBrk="1" hangingPunct="1"/>
            <a:r>
              <a:rPr lang="en-US" altLang="sr-Latn-RS" sz="2200" dirty="0" err="1" smtClean="0"/>
              <a:t>Палатализација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подразум</a:t>
            </a:r>
            <a:r>
              <a:rPr lang="sr-Cyrl-RS" altLang="sr-Latn-RS" sz="2200" dirty="0" smtClean="0"/>
              <a:t>и</a:t>
            </a:r>
            <a:r>
              <a:rPr lang="en-US" altLang="sr-Latn-RS" sz="2200" dirty="0" err="1" smtClean="0"/>
              <a:t>јева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промјену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задњонепчаних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сугласника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к,г</a:t>
            </a:r>
            <a:r>
              <a:rPr lang="en-US" altLang="sr-Latn-RS" sz="2200" dirty="0" smtClean="0"/>
              <a:t> и х: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sz="2200" dirty="0" smtClean="0"/>
              <a:t>                к  &gt;   ч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sz="2200" dirty="0" smtClean="0"/>
              <a:t>                г  &gt;  ж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sz="2200" dirty="0" smtClean="0"/>
              <a:t>                х  &gt;  ш</a:t>
            </a:r>
          </a:p>
          <a:p>
            <a:pPr eaLnBrk="1" hangingPunct="1"/>
            <a:r>
              <a:rPr lang="en-US" altLang="sr-Latn-RS" sz="2200" dirty="0" err="1" smtClean="0"/>
              <a:t>Раније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се</a:t>
            </a:r>
            <a:r>
              <a:rPr lang="en-US" altLang="sr-Latn-RS" sz="2200" dirty="0" smtClean="0"/>
              <a:t> у </a:t>
            </a:r>
            <a:r>
              <a:rPr lang="en-US" altLang="sr-Latn-RS" sz="2200" dirty="0" err="1" smtClean="0"/>
              <a:t>срп</a:t>
            </a:r>
            <a:r>
              <a:rPr lang="sr-Cyrl-RS" altLang="sr-Latn-RS" sz="2200" dirty="0" smtClean="0"/>
              <a:t>с</a:t>
            </a:r>
            <a:r>
              <a:rPr lang="en-US" altLang="sr-Latn-RS" sz="2200" dirty="0" err="1" smtClean="0"/>
              <a:t>кој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филологији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ова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појава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називала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прва</a:t>
            </a:r>
            <a:r>
              <a:rPr lang="en-US" altLang="sr-Latn-RS" sz="2200" dirty="0" smtClean="0"/>
              <a:t> </a:t>
            </a:r>
            <a:r>
              <a:rPr lang="en-US" altLang="sr-Latn-RS" sz="2200" dirty="0" err="1" smtClean="0"/>
              <a:t>палатализација</a:t>
            </a:r>
            <a:r>
              <a:rPr lang="en-US" altLang="sr-Latn-RS" sz="2400" dirty="0" smtClean="0"/>
              <a:t>.</a:t>
            </a:r>
          </a:p>
        </p:txBody>
      </p:sp>
      <p:pic>
        <p:nvPicPr>
          <p:cNvPr id="13" name="Picture 12" descr="102987.20168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07125">
            <a:off x="6180542" y="1245813"/>
            <a:ext cx="2540000" cy="3822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5288" y="6308725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dirty="0">
                <a:solidFill>
                  <a:srgbClr val="C00000"/>
                </a:solidFill>
              </a:rPr>
              <a:t>Мр Сања Ђурић, проф.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071937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До промјене долази испред: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sr-Latn-RS" smtClean="0"/>
              <a:t>граматичког наставка е у облицима вокатива једнине мушкога рода, и у облицима презента и аориста, као на примјер: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sr-Latn-RS" smtClean="0"/>
              <a:t>    вук</a:t>
            </a:r>
            <a:r>
              <a:rPr lang="sr-Latn-RS" altLang="sr-Latn-RS" smtClean="0"/>
              <a:t>+</a:t>
            </a:r>
            <a:r>
              <a:rPr lang="sr-Cyrl-RS" altLang="sr-Latn-RS" smtClean="0"/>
              <a:t>е =ву</a:t>
            </a:r>
            <a:r>
              <a:rPr lang="sr-Cyrl-RS" altLang="sr-Latn-RS" b="1" smtClean="0"/>
              <a:t>к</a:t>
            </a:r>
            <a:r>
              <a:rPr lang="sr-Cyrl-RS" altLang="sr-Latn-RS" smtClean="0"/>
              <a:t>е</a:t>
            </a:r>
            <a:r>
              <a:rPr lang="en-US" altLang="sr-Latn-RS" smtClean="0"/>
              <a:t>        ву</a:t>
            </a:r>
            <a:r>
              <a:rPr lang="en-US" altLang="sr-Latn-RS" b="1" smtClean="0"/>
              <a:t>ч</a:t>
            </a:r>
            <a:r>
              <a:rPr lang="en-US" altLang="sr-Latn-RS" smtClean="0"/>
              <a:t>е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sr-Latn-RS" smtClean="0"/>
              <a:t>    путник-е </a:t>
            </a:r>
            <a:r>
              <a:rPr lang="sr-Cyrl-RS" altLang="sr-Latn-RS" smtClean="0"/>
              <a:t>=путни</a:t>
            </a:r>
            <a:r>
              <a:rPr lang="sr-Cyrl-RS" altLang="sr-Latn-RS" b="1" smtClean="0"/>
              <a:t>к</a:t>
            </a:r>
            <a:r>
              <a:rPr lang="sr-Cyrl-RS" altLang="sr-Latn-RS" smtClean="0"/>
              <a:t>е</a:t>
            </a:r>
            <a:r>
              <a:rPr lang="en-US" altLang="sr-Latn-RS" smtClean="0"/>
              <a:t>       путни</a:t>
            </a:r>
            <a:r>
              <a:rPr lang="en-US" altLang="sr-Latn-RS" b="1" smtClean="0"/>
              <a:t>ч</a:t>
            </a:r>
            <a:r>
              <a:rPr lang="en-US" altLang="sr-Latn-RS" smtClean="0"/>
              <a:t>е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sr-Latn-RS" smtClean="0"/>
              <a:t>    Бог</a:t>
            </a:r>
            <a:r>
              <a:rPr lang="sr-Cyrl-RS" altLang="sr-Latn-RS" smtClean="0"/>
              <a:t>+</a:t>
            </a:r>
            <a:r>
              <a:rPr lang="en-US" altLang="sr-Latn-RS" smtClean="0"/>
              <a:t>е </a:t>
            </a:r>
            <a:r>
              <a:rPr lang="sr-Cyrl-RS" altLang="sr-Latn-RS" smtClean="0"/>
              <a:t>=Бо</a:t>
            </a:r>
            <a:r>
              <a:rPr lang="sr-Cyrl-RS" altLang="sr-Latn-RS" b="1" smtClean="0"/>
              <a:t>г</a:t>
            </a:r>
            <a:r>
              <a:rPr lang="sr-Cyrl-RS" altLang="sr-Latn-RS" smtClean="0"/>
              <a:t>е</a:t>
            </a:r>
            <a:r>
              <a:rPr lang="en-US" altLang="sr-Latn-RS" smtClean="0"/>
              <a:t>      </a:t>
            </a:r>
            <a:r>
              <a:rPr lang="sr-Cyrl-RS" altLang="sr-Latn-RS" smtClean="0"/>
              <a:t>   </a:t>
            </a:r>
            <a:r>
              <a:rPr lang="en-US" altLang="sr-Latn-RS" smtClean="0"/>
              <a:t>Бо</a:t>
            </a:r>
            <a:r>
              <a:rPr lang="en-US" altLang="sr-Latn-RS" b="1" smtClean="0"/>
              <a:t>ж</a:t>
            </a:r>
            <a:r>
              <a:rPr lang="en-US" altLang="sr-Latn-RS" smtClean="0"/>
              <a:t>е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sr-Latn-RS" smtClean="0"/>
              <a:t>    дух</a:t>
            </a:r>
            <a:r>
              <a:rPr lang="sr-Cyrl-RS" altLang="sr-Latn-RS" smtClean="0"/>
              <a:t>+</a:t>
            </a:r>
            <a:r>
              <a:rPr lang="en-US" altLang="sr-Latn-RS" smtClean="0"/>
              <a:t>е</a:t>
            </a:r>
            <a:r>
              <a:rPr lang="sr-Cyrl-RS" altLang="sr-Latn-RS" smtClean="0"/>
              <a:t>=ду</a:t>
            </a:r>
            <a:r>
              <a:rPr lang="sr-Cyrl-RS" altLang="sr-Latn-RS" b="1" smtClean="0"/>
              <a:t>х</a:t>
            </a:r>
            <a:r>
              <a:rPr lang="sr-Cyrl-RS" altLang="sr-Latn-RS" smtClean="0"/>
              <a:t>е</a:t>
            </a:r>
            <a:r>
              <a:rPr lang="en-US" altLang="sr-Latn-RS" smtClean="0"/>
              <a:t>         ду</a:t>
            </a:r>
            <a:r>
              <a:rPr lang="en-US" altLang="sr-Latn-RS" b="1" smtClean="0"/>
              <a:t>ш</a:t>
            </a:r>
            <a:r>
              <a:rPr lang="en-US" altLang="sr-Latn-RS" smtClean="0"/>
              <a:t>е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sr-Latn-RS" smtClean="0"/>
              <a:t>    пек</a:t>
            </a:r>
            <a:r>
              <a:rPr lang="sr-Cyrl-RS" altLang="sr-Latn-RS" smtClean="0"/>
              <a:t>+</a:t>
            </a:r>
            <a:r>
              <a:rPr lang="en-US" altLang="sr-Latn-RS" smtClean="0"/>
              <a:t>ем</a:t>
            </a:r>
            <a:r>
              <a:rPr lang="sr-Cyrl-RS" altLang="sr-Latn-RS" smtClean="0"/>
              <a:t>=пе</a:t>
            </a:r>
            <a:r>
              <a:rPr lang="sr-Cyrl-RS" altLang="sr-Latn-RS" b="1" smtClean="0"/>
              <a:t>к</a:t>
            </a:r>
            <a:r>
              <a:rPr lang="sr-Cyrl-RS" altLang="sr-Latn-RS" smtClean="0"/>
              <a:t>ем</a:t>
            </a:r>
            <a:r>
              <a:rPr lang="en-US" altLang="sr-Latn-RS" smtClean="0"/>
              <a:t>        пе</a:t>
            </a:r>
            <a:r>
              <a:rPr lang="en-US" altLang="sr-Latn-RS" b="1" smtClean="0"/>
              <a:t>ч</a:t>
            </a:r>
            <a:r>
              <a:rPr lang="en-US" altLang="sr-Latn-RS" smtClean="0"/>
              <a:t>ем</a:t>
            </a:r>
          </a:p>
        </p:txBody>
      </p:sp>
      <p:sp>
        <p:nvSpPr>
          <p:cNvPr id="4" name="Notched Right Arrow 3"/>
          <p:cNvSpPr/>
          <p:nvPr/>
        </p:nvSpPr>
        <p:spPr>
          <a:xfrm>
            <a:off x="2894013" y="3286125"/>
            <a:ext cx="498475" cy="2143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3927475" y="3716338"/>
            <a:ext cx="500063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3059113" y="4214813"/>
            <a:ext cx="500062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2871788" y="4641850"/>
            <a:ext cx="500062" cy="2143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3319463" y="5059363"/>
            <a:ext cx="500062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Cyrl-RS" dirty="0"/>
              <a:t>      </a:t>
            </a:r>
            <a:endParaRPr lang="en-US" dirty="0"/>
          </a:p>
        </p:txBody>
      </p:sp>
      <p:pic>
        <p:nvPicPr>
          <p:cNvPr id="10" name="Picture 9" descr="boo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071810"/>
            <a:ext cx="2143140" cy="27832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221413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lvl="3" eaLnBrk="1" hangingPunct="1">
              <a:buFont typeface="Wingdings" panose="05000000000000000000" pitchFamily="2" charset="2"/>
              <a:buChar char="ü"/>
            </a:pPr>
            <a:r>
              <a:rPr lang="en-US" altLang="sr-Latn-RS" sz="2800" smtClean="0"/>
              <a:t> и,а и е на почетку творбених наставака, као на примјер: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момак          момче          момчина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струк          стручак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мрак          мрачан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мука         мучан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зрак          зрачак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прах          прашина</a:t>
            </a:r>
          </a:p>
          <a:p>
            <a:pPr lvl="3" eaLnBrk="1" hangingPunct="1">
              <a:buFont typeface="Wingdings 2" panose="05020102010507070707" pitchFamily="18" charset="2"/>
              <a:buNone/>
            </a:pPr>
            <a:r>
              <a:rPr lang="en-US" altLang="sr-Latn-RS" sz="2800" smtClean="0"/>
              <a:t>   друг          дружина</a:t>
            </a:r>
          </a:p>
        </p:txBody>
      </p:sp>
      <p:sp>
        <p:nvSpPr>
          <p:cNvPr id="5" name="Notched Right Arrow 4"/>
          <p:cNvSpPr/>
          <p:nvPr/>
        </p:nvSpPr>
        <p:spPr>
          <a:xfrm>
            <a:off x="3000375" y="2000250"/>
            <a:ext cx="500063" cy="2143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4929188" y="2000250"/>
            <a:ext cx="500062" cy="2143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2857500" y="2500313"/>
            <a:ext cx="500063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2786063" y="3000375"/>
            <a:ext cx="500062" cy="2143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2714625" y="3500438"/>
            <a:ext cx="500063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2714625" y="4000500"/>
            <a:ext cx="500063" cy="2143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Cyrl-RS" dirty="0"/>
              <a:t> </a:t>
            </a:r>
            <a:endParaRPr lang="en-US" dirty="0"/>
          </a:p>
        </p:txBody>
      </p:sp>
      <p:sp>
        <p:nvSpPr>
          <p:cNvPr id="12" name="Notched Right Arrow 11"/>
          <p:cNvSpPr/>
          <p:nvPr/>
        </p:nvSpPr>
        <p:spPr>
          <a:xfrm>
            <a:off x="2714625" y="4500563"/>
            <a:ext cx="500063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2643188" y="5072063"/>
            <a:ext cx="500062" cy="214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2357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>у облицима множине именица око и ухо:</a:t>
            </a:r>
          </a:p>
          <a:p>
            <a:pPr lvl="1" eaLnBrk="1" hangingPunct="1"/>
            <a:r>
              <a:rPr lang="en-US" altLang="sr-Latn-RS" smtClean="0"/>
              <a:t>к &gt; ч – око &gt; очи</a:t>
            </a:r>
          </a:p>
          <a:p>
            <a:pPr lvl="1" eaLnBrk="1" hangingPunct="1"/>
            <a:r>
              <a:rPr lang="en-US" altLang="sr-Latn-RS" smtClean="0"/>
              <a:t>х &gt; ш – ухо &gt; уши</a:t>
            </a:r>
          </a:p>
          <a:p>
            <a:pPr eaLnBrk="1" hangingPunct="1"/>
            <a:r>
              <a:rPr lang="en-US" altLang="sr-Latn-RS" smtClean="0"/>
              <a:t>треће лице множине презента и глаголски прилог садашњи:</a:t>
            </a:r>
          </a:p>
          <a:p>
            <a:pPr lvl="1" eaLnBrk="1" hangingPunct="1"/>
            <a:r>
              <a:rPr lang="en-US" altLang="sr-Latn-RS" smtClean="0"/>
              <a:t>к &gt; ч – гукати &gt; гучу, гучући</a:t>
            </a:r>
          </a:p>
          <a:p>
            <a:pPr lvl="1" eaLnBrk="1" hangingPunct="1"/>
            <a:r>
              <a:rPr lang="en-US" altLang="sr-Latn-RS" smtClean="0"/>
              <a:t>г &gt; ж – стругати &gt; стружу, стружући</a:t>
            </a:r>
          </a:p>
          <a:p>
            <a:pPr lvl="1" eaLnBrk="1" hangingPunct="1"/>
            <a:r>
              <a:rPr lang="en-US" altLang="sr-Latn-RS" smtClean="0"/>
              <a:t>х &gt; ш – махати &gt; машу, машући</a:t>
            </a:r>
          </a:p>
          <a:p>
            <a:pPr eaLnBrk="1" hangingPunct="1"/>
            <a:r>
              <a:rPr lang="en-US" altLang="sr-Latn-RS" sz="2800" smtClean="0"/>
              <a:t>при градњи деминутива:</a:t>
            </a:r>
          </a:p>
          <a:p>
            <a:pPr lvl="1" eaLnBrk="1" hangingPunct="1"/>
            <a:r>
              <a:rPr lang="en-US" altLang="sr-Latn-RS" smtClean="0"/>
              <a:t>к &gt; ч – момак &gt; момчић</a:t>
            </a:r>
          </a:p>
          <a:p>
            <a:pPr lvl="1" eaLnBrk="1" hangingPunct="1"/>
            <a:r>
              <a:rPr lang="en-US" altLang="sr-Latn-RS" smtClean="0"/>
              <a:t>г &gt; ж – круг &gt; кружић</a:t>
            </a:r>
          </a:p>
          <a:p>
            <a:pPr lvl="1" eaLnBrk="1" hangingPunct="1"/>
            <a:r>
              <a:rPr lang="en-US" altLang="sr-Latn-RS" smtClean="0"/>
              <a:t>х &gt; ш – дах &gt; дашак </a:t>
            </a:r>
          </a:p>
          <a:p>
            <a:pPr lvl="1" eaLnBrk="1" hangingPunct="1"/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1013" y="63246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r-Latn-RS" smtClean="0"/>
              <a:t>у творбама ријечи:</a:t>
            </a:r>
          </a:p>
          <a:p>
            <a:pPr lvl="1" eaLnBrk="1" hangingPunct="1"/>
            <a:r>
              <a:rPr lang="en-US" altLang="sr-Latn-RS" smtClean="0"/>
              <a:t>к &gt; ч – мрак &gt; мрачан</a:t>
            </a:r>
          </a:p>
          <a:p>
            <a:pPr lvl="1" eaLnBrk="1" hangingPunct="1"/>
            <a:r>
              <a:rPr lang="en-US" altLang="sr-Latn-RS" smtClean="0"/>
              <a:t>г &gt; ж – дуг &gt; дужина</a:t>
            </a:r>
          </a:p>
          <a:p>
            <a:pPr lvl="1" eaLnBrk="1" hangingPunct="1"/>
            <a:r>
              <a:rPr lang="en-US" altLang="sr-Latn-RS" smtClean="0"/>
              <a:t>х &gt; ш – страх &gt; страшив</a:t>
            </a:r>
          </a:p>
          <a:p>
            <a:pPr eaLnBrk="1" hangingPunct="1"/>
            <a:r>
              <a:rPr lang="en-US" altLang="sr-Latn-RS" smtClean="0"/>
              <a:t>код трпних глаголских придјева:</a:t>
            </a:r>
          </a:p>
          <a:p>
            <a:pPr lvl="1" eaLnBrk="1" hangingPunct="1"/>
            <a:r>
              <a:rPr lang="en-US" altLang="sr-Latn-RS" smtClean="0"/>
              <a:t> к &gt; ч – вук-ен &gt; вучен</a:t>
            </a:r>
          </a:p>
          <a:p>
            <a:pPr lvl="1" eaLnBrk="1" hangingPunct="1"/>
            <a:r>
              <a:rPr lang="en-US" altLang="sr-Latn-RS" smtClean="0"/>
              <a:t>г  &gt; ж – траг-ен &gt; тражен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sr-Latn-RS" sz="2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288088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/>
          <a:lstStyle/>
          <a:p>
            <a:pPr eaLnBrk="1" hangingPunct="1"/>
            <a:r>
              <a:rPr lang="en-US" altLang="sr-Latn-RS" dirty="0" err="1" smtClean="0"/>
              <a:t>Палатализација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обухвата</a:t>
            </a:r>
            <a:r>
              <a:rPr lang="en-US" altLang="sr-Latn-RS" dirty="0" smtClean="0"/>
              <a:t> и </a:t>
            </a:r>
            <a:r>
              <a:rPr lang="en-US" altLang="sr-Latn-RS" dirty="0" err="1" smtClean="0"/>
              <a:t>промјену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зубних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сугласника</a:t>
            </a:r>
            <a:r>
              <a:rPr lang="en-US" altLang="sr-Latn-RS" dirty="0" smtClean="0"/>
              <a:t> ц и з у ч и ж: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sr-Latn-R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    ц            з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sr-Latn-R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    ч            ж</a:t>
            </a:r>
          </a:p>
          <a:p>
            <a:pPr eaLnBrk="1" hangingPunct="1"/>
            <a:r>
              <a:rPr lang="en-US" altLang="sr-Latn-RS" dirty="0" err="1" smtClean="0"/>
              <a:t>Испред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наставака</a:t>
            </a:r>
            <a:r>
              <a:rPr lang="en-US" altLang="sr-Latn-RS" dirty="0" smtClean="0"/>
              <a:t> </a:t>
            </a:r>
            <a:r>
              <a:rPr lang="en-US" altLang="sr-Latn-RS" b="1" dirty="0" smtClean="0"/>
              <a:t>е</a:t>
            </a:r>
            <a:r>
              <a:rPr lang="en-US" altLang="sr-Latn-RS" dirty="0" smtClean="0"/>
              <a:t> и </a:t>
            </a:r>
            <a:r>
              <a:rPr lang="en-US" altLang="sr-Latn-RS" b="1" dirty="0" smtClean="0"/>
              <a:t>у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облицима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вокатива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једнине</a:t>
            </a:r>
            <a:r>
              <a:rPr lang="en-US" altLang="sr-Latn-RS" dirty="0" smtClean="0"/>
              <a:t> и </a:t>
            </a:r>
            <a:r>
              <a:rPr lang="en-US" altLang="sr-Latn-RS" dirty="0" err="1" smtClean="0"/>
              <a:t>номинатива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множине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неких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именица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мушког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рода</a:t>
            </a:r>
            <a:r>
              <a:rPr lang="en-US" altLang="sr-Latn-RS" dirty="0" smtClean="0"/>
              <a:t> и </a:t>
            </a:r>
            <a:r>
              <a:rPr lang="en-US" altLang="sr-Latn-RS" dirty="0" err="1" smtClean="0"/>
              <a:t>испред</a:t>
            </a:r>
            <a:r>
              <a:rPr lang="en-US" altLang="sr-Latn-RS" dirty="0" smtClean="0"/>
              <a:t> и </a:t>
            </a:r>
            <a:r>
              <a:rPr lang="en-US" altLang="sr-Latn-RS" dirty="0" err="1" smtClean="0"/>
              <a:t>и</a:t>
            </a:r>
            <a:r>
              <a:rPr lang="en-US" altLang="sr-Latn-RS" dirty="0" smtClean="0"/>
              <a:t> е у </a:t>
            </a:r>
            <a:r>
              <a:rPr lang="en-US" altLang="sr-Latn-RS" dirty="0" err="1" smtClean="0"/>
              <a:t>неким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изведеницама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као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нпр</a:t>
            </a:r>
            <a:r>
              <a:rPr lang="en-US" altLang="sr-Latn-RS" dirty="0" smtClean="0"/>
              <a:t>.: </a:t>
            </a:r>
            <a:r>
              <a:rPr lang="en-US" altLang="sr-Latn-RS" dirty="0" err="1" smtClean="0"/>
              <a:t>отац</a:t>
            </a:r>
            <a:r>
              <a:rPr lang="en-US" altLang="sr-Latn-RS" dirty="0" smtClean="0"/>
              <a:t>       </a:t>
            </a:r>
            <a:r>
              <a:rPr lang="en-US" altLang="sr-Latn-RS" dirty="0" err="1" smtClean="0"/>
              <a:t>оче</a:t>
            </a:r>
            <a:r>
              <a:rPr lang="en-US" altLang="sr-Latn-RS" dirty="0" smtClean="0"/>
              <a:t>  </a:t>
            </a:r>
            <a:r>
              <a:rPr lang="sr-Cyrl-RS" altLang="sr-Latn-RS" dirty="0" smtClean="0"/>
              <a:t>=</a:t>
            </a:r>
            <a:r>
              <a:rPr lang="en-US" altLang="sr-Latn-RS" dirty="0" smtClean="0"/>
              <a:t>  </a:t>
            </a:r>
            <a:r>
              <a:rPr lang="en-US" altLang="sr-Latn-RS" dirty="0" err="1" smtClean="0"/>
              <a:t>очеви</a:t>
            </a:r>
            <a:r>
              <a:rPr lang="en-US" altLang="sr-Latn-RS" dirty="0" smtClean="0"/>
              <a:t> </a:t>
            </a:r>
            <a:r>
              <a:rPr lang="sr-Cyrl-RS" altLang="sr-Latn-RS" dirty="0" smtClean="0"/>
              <a:t>=</a:t>
            </a:r>
            <a:r>
              <a:rPr lang="en-US" altLang="sr-Latn-RS" dirty="0" smtClean="0"/>
              <a:t>  </a:t>
            </a:r>
            <a:r>
              <a:rPr lang="en-US" altLang="sr-Latn-RS" dirty="0" err="1" smtClean="0"/>
              <a:t>очевина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или</a:t>
            </a:r>
            <a:endParaRPr lang="en-US" altLang="sr-Latn-R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</a:t>
            </a:r>
            <a:r>
              <a:rPr lang="en-US" altLang="sr-Latn-RS" dirty="0" err="1" smtClean="0"/>
              <a:t>кнез</a:t>
            </a:r>
            <a:r>
              <a:rPr lang="en-US" altLang="sr-Latn-RS" dirty="0" smtClean="0"/>
              <a:t>       </a:t>
            </a:r>
            <a:r>
              <a:rPr lang="en-US" altLang="sr-Latn-RS" dirty="0" err="1" smtClean="0"/>
              <a:t>кнеже</a:t>
            </a:r>
            <a:r>
              <a:rPr lang="en-US" altLang="sr-Latn-RS" dirty="0" smtClean="0"/>
              <a:t>        </a:t>
            </a:r>
            <a:r>
              <a:rPr lang="en-US" altLang="sr-Latn-RS" dirty="0" err="1" smtClean="0"/>
              <a:t>кнежевина</a:t>
            </a:r>
            <a:r>
              <a:rPr lang="en-US" altLang="sr-Latn-RS" dirty="0" smtClean="0"/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         </a:t>
            </a:r>
          </a:p>
          <a:p>
            <a:pPr eaLnBrk="1" hangingPunct="1"/>
            <a:endParaRPr lang="en-US" altLang="sr-Latn-RS" dirty="0" smtClean="0"/>
          </a:p>
        </p:txBody>
      </p:sp>
      <p:sp>
        <p:nvSpPr>
          <p:cNvPr id="4" name="Curved Left Arrow 3"/>
          <p:cNvSpPr/>
          <p:nvPr/>
        </p:nvSpPr>
        <p:spPr>
          <a:xfrm>
            <a:off x="1500188" y="2286000"/>
            <a:ext cx="285750" cy="10001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2643188" y="2214563"/>
            <a:ext cx="285750" cy="10715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428750" y="4779963"/>
            <a:ext cx="214313" cy="2143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571750" y="4779963"/>
            <a:ext cx="214313" cy="2143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619250" y="5300663"/>
            <a:ext cx="214313" cy="2143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203575" y="5300663"/>
            <a:ext cx="214313" cy="2143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265863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smtClean="0"/>
              <a:t>Изузеци: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r-Latn-RS" dirty="0" err="1" smtClean="0"/>
              <a:t>код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придјева</a:t>
            </a:r>
            <a:r>
              <a:rPr lang="en-US" altLang="sr-Latn-RS" dirty="0" smtClean="0"/>
              <a:t> и </a:t>
            </a:r>
            <a:r>
              <a:rPr lang="en-US" altLang="sr-Latn-RS" dirty="0" err="1" smtClean="0"/>
              <a:t>замјеница</a:t>
            </a:r>
            <a:r>
              <a:rPr lang="en-US" altLang="sr-Latn-RS" dirty="0" smtClean="0"/>
              <a:t>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</a:t>
            </a:r>
            <a:r>
              <a:rPr lang="en-US" altLang="sr-Latn-RS" dirty="0" err="1" smtClean="0"/>
              <a:t>јак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јаки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јаким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јаких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јакима</a:t>
            </a:r>
            <a:r>
              <a:rPr lang="sr-Cyrl-RS" altLang="sr-Latn-RS" dirty="0" smtClean="0"/>
              <a:t>;</a:t>
            </a:r>
            <a:r>
              <a:rPr lang="en-US" altLang="sr-Latn-RS" dirty="0" smtClean="0"/>
              <a:t> </a:t>
            </a:r>
          </a:p>
          <a:p>
            <a:pPr eaLnBrk="1" hangingPunct="1"/>
            <a:r>
              <a:rPr lang="en-US" altLang="sr-Latn-RS" dirty="0" smtClean="0"/>
              <a:t>у </a:t>
            </a:r>
            <a:r>
              <a:rPr lang="en-US" altLang="sr-Latn-RS" dirty="0" err="1" smtClean="0"/>
              <a:t>облицима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именица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испред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наставка</a:t>
            </a:r>
            <a:r>
              <a:rPr lang="en-US" altLang="sr-Latn-RS" dirty="0" smtClean="0"/>
              <a:t> -е: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</a:t>
            </a:r>
            <a:r>
              <a:rPr lang="en-US" altLang="sr-Latn-RS" dirty="0" err="1" smtClean="0"/>
              <a:t>војнике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слуге</a:t>
            </a:r>
            <a:r>
              <a:rPr lang="sr-Cyrl-RS" altLang="sr-Latn-RS" dirty="0" smtClean="0"/>
              <a:t>;</a:t>
            </a:r>
            <a:endParaRPr lang="en-US" altLang="sr-Latn-RS" dirty="0" smtClean="0"/>
          </a:p>
          <a:p>
            <a:pPr eaLnBrk="1" hangingPunct="1"/>
            <a:r>
              <a:rPr lang="en-US" altLang="sr-Latn-RS" dirty="0" smtClean="0"/>
              <a:t>у </a:t>
            </a:r>
            <a:r>
              <a:rPr lang="en-US" altLang="sr-Latn-RS" dirty="0" err="1" smtClean="0"/>
              <a:t>творби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придјева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са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наставком</a:t>
            </a:r>
            <a:r>
              <a:rPr lang="en-US" altLang="sr-Latn-RS" dirty="0" smtClean="0"/>
              <a:t> -</a:t>
            </a:r>
            <a:r>
              <a:rPr lang="en-US" altLang="sr-Latn-RS" dirty="0" err="1" smtClean="0"/>
              <a:t>ин</a:t>
            </a:r>
            <a:r>
              <a:rPr lang="en-US" altLang="sr-Latn-RS" dirty="0" smtClean="0"/>
              <a:t>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</a:t>
            </a:r>
            <a:r>
              <a:rPr lang="en-US" altLang="sr-Latn-RS" dirty="0" err="1" smtClean="0"/>
              <a:t>бакин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снахин</a:t>
            </a:r>
            <a:r>
              <a:rPr lang="sr-Cyrl-RS" altLang="sr-Latn-RS" dirty="0"/>
              <a:t>;</a:t>
            </a:r>
            <a:endParaRPr lang="en-US" altLang="sr-Latn-RS" dirty="0" smtClean="0"/>
          </a:p>
          <a:p>
            <a:pPr eaLnBrk="1" hangingPunct="1"/>
            <a:r>
              <a:rPr lang="en-US" altLang="sr-Latn-RS" dirty="0" err="1" smtClean="0"/>
              <a:t>испред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наставка</a:t>
            </a:r>
            <a:r>
              <a:rPr lang="en-US" altLang="sr-Latn-RS" dirty="0" smtClean="0"/>
              <a:t> -</a:t>
            </a:r>
            <a:r>
              <a:rPr lang="en-US" altLang="sr-Latn-RS" dirty="0" err="1" smtClean="0"/>
              <a:t>ица</a:t>
            </a:r>
            <a:r>
              <a:rPr lang="en-US" altLang="sr-Latn-RS" dirty="0" smtClean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sr-Latn-RS" dirty="0" smtClean="0"/>
              <a:t>    </a:t>
            </a:r>
            <a:r>
              <a:rPr lang="en-US" altLang="sr-Latn-RS" dirty="0" err="1" smtClean="0"/>
              <a:t>коцка</a:t>
            </a:r>
            <a:r>
              <a:rPr lang="en-US" altLang="sr-Latn-RS" dirty="0" smtClean="0"/>
              <a:t> – </a:t>
            </a:r>
            <a:r>
              <a:rPr lang="en-US" altLang="sr-Latn-RS" dirty="0" err="1" smtClean="0"/>
              <a:t>коцкица</a:t>
            </a:r>
            <a:r>
              <a:rPr lang="en-US" altLang="sr-Latn-RS" dirty="0" smtClean="0"/>
              <a:t>, </a:t>
            </a:r>
            <a:r>
              <a:rPr lang="en-US" altLang="sr-Latn-RS" dirty="0" err="1" smtClean="0"/>
              <a:t>тачка</a:t>
            </a:r>
            <a:r>
              <a:rPr lang="en-US" altLang="sr-Latn-RS" dirty="0" smtClean="0"/>
              <a:t> – </a:t>
            </a:r>
            <a:r>
              <a:rPr lang="en-US" altLang="sr-Latn-RS" dirty="0" err="1" smtClean="0"/>
              <a:t>тачкица</a:t>
            </a:r>
            <a:r>
              <a:rPr lang="sr-Cyrl-RS" altLang="sr-Latn-RS" dirty="0" smtClean="0"/>
              <a:t>.</a:t>
            </a:r>
            <a:r>
              <a:rPr lang="en-US" altLang="sr-Latn-R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6250" y="6229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проф.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514350"/>
            <a:ext cx="4600575" cy="842963"/>
          </a:xfrm>
        </p:spPr>
        <p:txBody>
          <a:bodyPr/>
          <a:lstStyle/>
          <a:p>
            <a:pPr eaLnBrk="1" hangingPunct="1"/>
            <a:endParaRPr lang="en-US" altLang="sr-Latn-R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142875" y="2108200"/>
            <a:ext cx="4522788" cy="3143250"/>
          </a:xfrm>
        </p:spPr>
        <p:txBody>
          <a:bodyPr/>
          <a:lstStyle/>
          <a:p>
            <a:pPr eaLnBrk="1" hangingPunct="1"/>
            <a:r>
              <a:rPr lang="sr-Cyrl-RS" altLang="sr-Latn-RS" sz="1600" dirty="0" smtClean="0"/>
              <a:t>У творби </a:t>
            </a:r>
            <a:r>
              <a:rPr lang="sr-Cyrl-RS" altLang="sr-Latn-RS" sz="1600" dirty="0" err="1" smtClean="0"/>
              <a:t>ријечи</a:t>
            </a:r>
            <a:r>
              <a:rPr lang="sr-Cyrl-RS" altLang="sr-Latn-RS" sz="1600" dirty="0" smtClean="0"/>
              <a:t> чија се основа завршава на</a:t>
            </a:r>
          </a:p>
          <a:p>
            <a:pPr eaLnBrk="1" hangingPunct="1"/>
            <a:r>
              <a:rPr lang="sr-Cyrl-RS" altLang="sr-Latn-RS" sz="1600" dirty="0" smtClean="0"/>
              <a:t> </a:t>
            </a:r>
            <a:r>
              <a:rPr lang="sr-Cyrl-RS" altLang="sr-Latn-RS" sz="1600" b="1" i="1" dirty="0" smtClean="0"/>
              <a:t>-к, -г,- х</a:t>
            </a:r>
            <a:r>
              <a:rPr lang="sr-Cyrl-RS" altLang="sr-Latn-RS" b="1" i="1" dirty="0" smtClean="0"/>
              <a:t>:</a:t>
            </a:r>
          </a:p>
          <a:p>
            <a:pPr eaLnBrk="1" hangingPunct="1"/>
            <a:r>
              <a:rPr lang="sr-Cyrl-RS" altLang="sr-Latn-RS" sz="1800" b="1" dirty="0" err="1"/>
              <a:t>л</a:t>
            </a:r>
            <a:r>
              <a:rPr lang="sr-Cyrl-RS" altLang="sr-Latn-RS" sz="1800" b="1" dirty="0" err="1" smtClean="0"/>
              <a:t>ијек</a:t>
            </a:r>
            <a:r>
              <a:rPr lang="sr-Cyrl-RS" altLang="sr-Latn-RS" sz="1800" b="1" dirty="0" smtClean="0"/>
              <a:t> –</a:t>
            </a:r>
            <a:r>
              <a:rPr lang="sr-Cyrl-RS" altLang="sr-Latn-RS" sz="1800" b="1" dirty="0" err="1" smtClean="0"/>
              <a:t>лијечити</a:t>
            </a:r>
            <a:r>
              <a:rPr lang="sr-Cyrl-RS" altLang="sr-Latn-RS" sz="1800" b="1" dirty="0" smtClean="0"/>
              <a:t>; рука-ручетина;  </a:t>
            </a:r>
          </a:p>
          <a:p>
            <a:pPr eaLnBrk="1" hangingPunct="1"/>
            <a:r>
              <a:rPr lang="sr-Cyrl-RS" altLang="sr-Latn-RS" sz="1800" b="1" dirty="0" smtClean="0"/>
              <a:t>рука – ручица;</a:t>
            </a:r>
          </a:p>
          <a:p>
            <a:pPr eaLnBrk="1" hangingPunct="1"/>
            <a:r>
              <a:rPr lang="sr-Cyrl-RS" altLang="sr-Latn-RS" sz="1800" b="1" dirty="0"/>
              <a:t>ј</a:t>
            </a:r>
            <a:r>
              <a:rPr lang="sr-Cyrl-RS" altLang="sr-Latn-RS" sz="1800" b="1" dirty="0" smtClean="0"/>
              <a:t>унак- јуначина; друг-дружина;</a:t>
            </a:r>
          </a:p>
          <a:p>
            <a:pPr eaLnBrk="1" hangingPunct="1"/>
            <a:r>
              <a:rPr lang="sr-Cyrl-RS" altLang="sr-Latn-RS" sz="1800" b="1" dirty="0" smtClean="0"/>
              <a:t> књига-књижица; </a:t>
            </a:r>
          </a:p>
          <a:p>
            <a:pPr eaLnBrk="1" hangingPunct="1"/>
            <a:r>
              <a:rPr lang="sr-Cyrl-RS" altLang="sr-Latn-RS" sz="1800" b="1" dirty="0"/>
              <a:t>д</a:t>
            </a:r>
            <a:r>
              <a:rPr lang="sr-Cyrl-RS" altLang="sr-Latn-RS" sz="1800" b="1" dirty="0" smtClean="0"/>
              <a:t>раг-дражестан; </a:t>
            </a:r>
            <a:r>
              <a:rPr lang="sr-Cyrl-RS" altLang="sr-Latn-RS" sz="1800" b="1" dirty="0" err="1" smtClean="0"/>
              <a:t>бријег</a:t>
            </a:r>
            <a:r>
              <a:rPr lang="sr-Cyrl-RS" altLang="sr-Latn-RS" sz="1800" b="1" dirty="0" smtClean="0"/>
              <a:t>- </a:t>
            </a:r>
            <a:r>
              <a:rPr lang="sr-Cyrl-RS" altLang="sr-Latn-RS" sz="1800" b="1" dirty="0" err="1" smtClean="0"/>
              <a:t>бријежак</a:t>
            </a:r>
            <a:r>
              <a:rPr lang="sr-Cyrl-RS" altLang="sr-Latn-RS" sz="1800" b="1" dirty="0" smtClean="0"/>
              <a:t>; прах – прашина; дах-дашак; </a:t>
            </a:r>
          </a:p>
          <a:p>
            <a:pPr eaLnBrk="1" hangingPunct="1"/>
            <a:r>
              <a:rPr lang="sr-Cyrl-RS" altLang="sr-Latn-RS" sz="1800" b="1" dirty="0" smtClean="0"/>
              <a:t>снаха – </a:t>
            </a:r>
            <a:r>
              <a:rPr lang="sr-Cyrl-RS" altLang="sr-Latn-RS" sz="1800" b="1" dirty="0" err="1" smtClean="0"/>
              <a:t>снашица</a:t>
            </a:r>
            <a:r>
              <a:rPr lang="sr-Cyrl-RS" altLang="sr-Latn-RS" sz="1800" b="1" dirty="0" smtClean="0"/>
              <a:t>; </a:t>
            </a:r>
            <a:endParaRPr lang="en-US" altLang="sr-Latn-RS" sz="1800" b="1" dirty="0" smtClean="0"/>
          </a:p>
        </p:txBody>
      </p:sp>
      <p:pic>
        <p:nvPicPr>
          <p:cNvPr id="14" name="Content Placeholder 13" descr="200px-Vuk´s_house_today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860925" y="2051050"/>
            <a:ext cx="2540000" cy="38227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" name="Picture 14" descr="126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99927">
            <a:off x="5274605" y="1664426"/>
            <a:ext cx="3043721" cy="36671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" name="Picture 15" descr="hj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09801">
            <a:off x="5262619" y="1618323"/>
            <a:ext cx="3081374" cy="40520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" name="Picture 16" descr="Vuk_Karadzic_Kriehub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352012">
            <a:off x="5228427" y="1335909"/>
            <a:ext cx="2952771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8163" y="6234113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sr-Cyrl-BA" sz="1400" b="1" i="1" dirty="0">
                <a:solidFill>
                  <a:srgbClr val="C00000"/>
                </a:solidFill>
              </a:rPr>
              <a:t>Мр Сања Ђурић, проф</a:t>
            </a:r>
            <a:r>
              <a:rPr lang="sr-Cyrl-BA" sz="1400" b="1" dirty="0">
                <a:solidFill>
                  <a:srgbClr val="C00000"/>
                </a:solidFill>
              </a:rPr>
              <a:t>.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Палатализација</Template>
  <TotalTime>176</TotalTime>
  <Words>933</Words>
  <Application>Microsoft Office PowerPoint</Application>
  <PresentationFormat>On-screen Show (4:3)</PresentationFormat>
  <Paragraphs>120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Палатализација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Изузеци: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GIGABYTE</dc:creator>
  <cp:lastModifiedBy>Dragan</cp:lastModifiedBy>
  <cp:revision>32</cp:revision>
  <dcterms:created xsi:type="dcterms:W3CDTF">2010-05-16T16:29:09Z</dcterms:created>
  <dcterms:modified xsi:type="dcterms:W3CDTF">2020-03-25T08:50:55Z</dcterms:modified>
</cp:coreProperties>
</file>