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2FA-E80A-4D89-9651-258C4932E304}" type="datetimeFigureOut">
              <a:rPr lang="sr-Latn-CS" smtClean="0"/>
              <a:pPr/>
              <a:t>25.4.2020.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4F4-F763-4D3D-A8C0-C09CD5B81CB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2FA-E80A-4D89-9651-258C4932E304}" type="datetimeFigureOut">
              <a:rPr lang="sr-Latn-CS" smtClean="0"/>
              <a:pPr/>
              <a:t>25.4.2020.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4F4-F763-4D3D-A8C0-C09CD5B81CB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2FA-E80A-4D89-9651-258C4932E304}" type="datetimeFigureOut">
              <a:rPr lang="sr-Latn-CS" smtClean="0"/>
              <a:pPr/>
              <a:t>25.4.2020.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4F4-F763-4D3D-A8C0-C09CD5B81CB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2FA-E80A-4D89-9651-258C4932E304}" type="datetimeFigureOut">
              <a:rPr lang="sr-Latn-CS" smtClean="0"/>
              <a:pPr/>
              <a:t>25.4.2020.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4F4-F763-4D3D-A8C0-C09CD5B81CB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2FA-E80A-4D89-9651-258C4932E304}" type="datetimeFigureOut">
              <a:rPr lang="sr-Latn-CS" smtClean="0"/>
              <a:pPr/>
              <a:t>25.4.2020.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4F4-F763-4D3D-A8C0-C09CD5B81CB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2FA-E80A-4D89-9651-258C4932E304}" type="datetimeFigureOut">
              <a:rPr lang="sr-Latn-CS" smtClean="0"/>
              <a:pPr/>
              <a:t>25.4.2020.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4F4-F763-4D3D-A8C0-C09CD5B81CB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2FA-E80A-4D89-9651-258C4932E304}" type="datetimeFigureOut">
              <a:rPr lang="sr-Latn-CS" smtClean="0"/>
              <a:pPr/>
              <a:t>25.4.2020.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4F4-F763-4D3D-A8C0-C09CD5B81CB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2FA-E80A-4D89-9651-258C4932E304}" type="datetimeFigureOut">
              <a:rPr lang="sr-Latn-CS" smtClean="0"/>
              <a:pPr/>
              <a:t>25.4.2020.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4F4-F763-4D3D-A8C0-C09CD5B81CB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2FA-E80A-4D89-9651-258C4932E304}" type="datetimeFigureOut">
              <a:rPr lang="sr-Latn-CS" smtClean="0"/>
              <a:pPr/>
              <a:t>25.4.2020.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4F4-F763-4D3D-A8C0-C09CD5B81CB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2FA-E80A-4D89-9651-258C4932E304}" type="datetimeFigureOut">
              <a:rPr lang="sr-Latn-CS" smtClean="0"/>
              <a:pPr/>
              <a:t>25.4.2020.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74F4-F763-4D3D-A8C0-C09CD5B81CB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2FA-E80A-4D89-9651-258C4932E304}" type="datetimeFigureOut">
              <a:rPr lang="sr-Latn-CS" smtClean="0"/>
              <a:pPr/>
              <a:t>25.4.2020.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8A74F4-F763-4D3D-A8C0-C09CD5B81CBB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DE12FA-E80A-4D89-9651-258C4932E304}" type="datetimeFigureOut">
              <a:rPr lang="sr-Latn-CS" smtClean="0"/>
              <a:pPr/>
              <a:t>25.4.2020.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8A74F4-F763-4D3D-A8C0-C09CD5B81CBB}" type="slidenum">
              <a:rPr lang="bs-Latn-BA" smtClean="0"/>
              <a:pPr/>
              <a:t>‹#›</a:t>
            </a:fld>
            <a:endParaRPr lang="bs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 smtClean="0"/>
              <a:t>     </a:t>
            </a:r>
            <a:r>
              <a:rPr lang="sr-Cyrl-RS" sz="4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ОДГОВОР НА МОЛБУ И  ЖАЛБУ</a:t>
            </a:r>
            <a:endParaRPr lang="bs-Latn-BA" sz="4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3643306" y="5857892"/>
            <a:ext cx="4816228" cy="500066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 smtClean="0"/>
              <a:t>Милица Млађеновић Хрицак, проф.</a:t>
            </a:r>
            <a:endParaRPr lang="bs-Latn-B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/>
              <a:t>ЦИЉ И ЗАДАЦИ!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r>
              <a:rPr lang="sr-Cyrl-RS" sz="2400" dirty="0" smtClean="0"/>
              <a:t>Обрадом ове наставне јединице сазнаћете како треба, поштујући при том неке основне стандарде, одговорити на молбу и жалбу.</a:t>
            </a:r>
          </a:p>
          <a:p>
            <a:r>
              <a:rPr lang="sr-Cyrl-RS" sz="2400" dirty="0" smtClean="0"/>
              <a:t>Вјежбање ће вас оспособити да то чините правилно и брзо.</a:t>
            </a:r>
            <a:endParaRPr lang="bs-Latn-BA" sz="2400" dirty="0"/>
          </a:p>
        </p:txBody>
      </p:sp>
      <p:pic>
        <p:nvPicPr>
          <p:cNvPr id="1026" name="Picture 2" descr="C:\Users\Matija\Desktop\preguntas-poderos-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12" y="4130040"/>
            <a:ext cx="5328592" cy="24653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dirty="0" smtClean="0"/>
              <a:t>КАКО НАПИСАТИ ОДГОВОР НА МОЛБУ ИЛИ ЖАЛБУ?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28802"/>
            <a:ext cx="8358246" cy="46034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bs-Latn-BA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642910" y="2500306"/>
            <a:ext cx="2571768" cy="1214446"/>
          </a:xfrm>
          <a:prstGeom prst="round2DiagRect">
            <a:avLst>
              <a:gd name="adj1" fmla="val 16667"/>
              <a:gd name="adj2" fmla="val 1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Одговоре слати у законом одређеном року (најчешће је то до 15 дана).</a:t>
            </a:r>
            <a:endParaRPr lang="bs-Latn-BA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643174" y="1857364"/>
            <a:ext cx="571504" cy="428628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Round Diagonal Corner Rectangle 10"/>
          <p:cNvSpPr/>
          <p:nvPr/>
        </p:nvSpPr>
        <p:spPr>
          <a:xfrm>
            <a:off x="5786446" y="2571744"/>
            <a:ext cx="2786082" cy="1143008"/>
          </a:xfrm>
          <a:prstGeom prst="round2DiagRect">
            <a:avLst>
              <a:gd name="adj1" fmla="val 16667"/>
              <a:gd name="adj2" fmla="val 344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Одговор може бити позитиван и негативан.</a:t>
            </a:r>
            <a:endParaRPr lang="bs-Latn-BA" dirty="0">
              <a:solidFill>
                <a:srgbClr val="FFFF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215074" y="1571612"/>
            <a:ext cx="914400" cy="91440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C:\Users\Matija\Desktop\одгов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143248"/>
            <a:ext cx="1714513" cy="2000264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</p:pic>
      <p:sp>
        <p:nvSpPr>
          <p:cNvPr id="15" name="Round Diagonal Corner Rectangle 14"/>
          <p:cNvSpPr/>
          <p:nvPr/>
        </p:nvSpPr>
        <p:spPr>
          <a:xfrm>
            <a:off x="5857884" y="4714884"/>
            <a:ext cx="2557474" cy="121444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Образложење мора бити базирано на  чињеницама.</a:t>
            </a:r>
            <a:endParaRPr lang="bs-Latn-BA" dirty="0">
              <a:solidFill>
                <a:srgbClr val="FFFF00"/>
              </a:solidFill>
            </a:endParaRPr>
          </a:p>
        </p:txBody>
      </p:sp>
      <p:cxnSp>
        <p:nvCxnSpPr>
          <p:cNvPr id="22" name="Straight Arrow Connector 21"/>
          <p:cNvCxnSpPr>
            <a:stCxn id="2" idx="2"/>
          </p:cNvCxnSpPr>
          <p:nvPr/>
        </p:nvCxnSpPr>
        <p:spPr>
          <a:xfrm rot="16200000" flipH="1">
            <a:off x="4031077" y="2388011"/>
            <a:ext cx="2724920" cy="1643074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Round Diagonal Corner Rectangle 24"/>
          <p:cNvSpPr/>
          <p:nvPr/>
        </p:nvSpPr>
        <p:spPr>
          <a:xfrm>
            <a:off x="571472" y="4572008"/>
            <a:ext cx="2571768" cy="13430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Форма  је слична  форми молбе и жалбе, а стил је послован.</a:t>
            </a:r>
            <a:endParaRPr lang="bs-Latn-BA" dirty="0">
              <a:solidFill>
                <a:srgbClr val="FFFF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2321703" y="2393149"/>
            <a:ext cx="2428892" cy="1500198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1" grpId="0" build="p" animBg="1"/>
      <p:bldP spid="15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/>
              <a:t>ПРИМЈЕР ПИСАЊА ОДГОВОРА!</a:t>
            </a:r>
            <a:endParaRPr lang="bs-Latn-B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1600" dirty="0" smtClean="0"/>
              <a:t> ЈУ Медицинска </a:t>
            </a:r>
            <a:r>
              <a:rPr lang="sr-Cyrl-RS" sz="1600" dirty="0" err="1" smtClean="0"/>
              <a:t>школ</a:t>
            </a:r>
            <a:r>
              <a:rPr lang="sr-Latn-RS" sz="1600" dirty="0" smtClean="0"/>
              <a:t>a</a:t>
            </a:r>
            <a:r>
              <a:rPr lang="sr-Cyrl-RS" sz="1600" dirty="0" smtClean="0"/>
              <a:t>,</a:t>
            </a:r>
            <a:endParaRPr lang="sr-Cyrl-RS" sz="1600" dirty="0" smtClean="0"/>
          </a:p>
          <a:p>
            <a:pPr>
              <a:buNone/>
            </a:pPr>
            <a:r>
              <a:rPr lang="sr-Cyrl-RS" sz="1600" dirty="0" smtClean="0"/>
              <a:t>Бања Лука,</a:t>
            </a:r>
          </a:p>
          <a:p>
            <a:pPr>
              <a:buNone/>
            </a:pPr>
            <a:r>
              <a:rPr lang="sr-Cyrl-RS" sz="1600" dirty="0" smtClean="0"/>
              <a:t>Наставничко вијеће                                                                          Давид Штрбац</a:t>
            </a:r>
          </a:p>
          <a:p>
            <a:pPr>
              <a:buNone/>
            </a:pPr>
            <a:r>
              <a:rPr lang="sr-Cyrl-RS" sz="1600" dirty="0" smtClean="0"/>
              <a:t>Број: 123                                                                                                Његошева 16</a:t>
            </a:r>
          </a:p>
          <a:p>
            <a:pPr>
              <a:buNone/>
            </a:pPr>
            <a:r>
              <a:rPr lang="sr-Cyrl-RS" sz="1600" dirty="0" smtClean="0"/>
              <a:t>Датум: 21. 3. 2020. год.                                                                       Бања Лука</a:t>
            </a:r>
          </a:p>
          <a:p>
            <a:pPr>
              <a:buNone/>
            </a:pPr>
            <a:endParaRPr lang="sr-Cyrl-RS" sz="1600" dirty="0" smtClean="0"/>
          </a:p>
          <a:p>
            <a:pPr>
              <a:buNone/>
            </a:pPr>
            <a:r>
              <a:rPr lang="sr-Cyrl-RS" sz="1600" dirty="0" smtClean="0"/>
              <a:t>                            ПРЕДМЕТ: Одговор на молбу за полагање ванредног испита</a:t>
            </a:r>
          </a:p>
          <a:p>
            <a:pPr>
              <a:buNone/>
            </a:pPr>
            <a:r>
              <a:rPr lang="sr-Cyrl-RS" sz="1600" dirty="0" smtClean="0"/>
              <a:t>        </a:t>
            </a:r>
          </a:p>
          <a:p>
            <a:pPr algn="just">
              <a:buNone/>
            </a:pPr>
            <a:r>
              <a:rPr lang="sr-Cyrl-RS" sz="1600" dirty="0" smtClean="0"/>
              <a:t>              15. марта упутили сте молбу Наставничком </a:t>
            </a:r>
            <a:r>
              <a:rPr lang="sr-Cyrl-RS" sz="1600" dirty="0" err="1" smtClean="0"/>
              <a:t>вијећу</a:t>
            </a:r>
            <a:r>
              <a:rPr lang="sr-Latn-RS" sz="1600" dirty="0" smtClean="0"/>
              <a:t>,</a:t>
            </a:r>
            <a:r>
              <a:rPr lang="sr-Cyrl-RS" sz="1600" dirty="0" smtClean="0"/>
              <a:t> </a:t>
            </a:r>
            <a:r>
              <a:rPr lang="sr-Cyrl-RS" sz="1600" dirty="0" smtClean="0"/>
              <a:t>ЈУ Медицинске </a:t>
            </a:r>
            <a:r>
              <a:rPr lang="sr-Cyrl-RS" sz="1600" dirty="0" smtClean="0"/>
              <a:t>школе</a:t>
            </a:r>
            <a:endParaRPr lang="sr-Latn-RS" sz="1600" dirty="0" smtClean="0"/>
          </a:p>
          <a:p>
            <a:pPr algn="just">
              <a:buNone/>
            </a:pPr>
            <a:r>
              <a:rPr lang="sr-Cyrl-RS" sz="1600" dirty="0" smtClean="0"/>
              <a:t> Бања</a:t>
            </a:r>
            <a:r>
              <a:rPr lang="sr-Latn-RS" sz="1600" dirty="0" smtClean="0"/>
              <a:t> </a:t>
            </a:r>
            <a:r>
              <a:rPr lang="sr-Cyrl-RS" sz="1600" dirty="0" smtClean="0"/>
              <a:t>Лука</a:t>
            </a:r>
            <a:r>
              <a:rPr lang="sr-Latn-RS" sz="1600" dirty="0" smtClean="0"/>
              <a:t>,</a:t>
            </a:r>
            <a:r>
              <a:rPr lang="sr-Cyrl-RS" sz="1600" dirty="0" smtClean="0"/>
              <a:t> </a:t>
            </a:r>
            <a:r>
              <a:rPr lang="sr-Cyrl-RS" sz="1600" dirty="0" smtClean="0"/>
              <a:t>за ванредно полагање испита у 4. разреду, смјер- медицински техничар.</a:t>
            </a:r>
          </a:p>
          <a:p>
            <a:pPr algn="just">
              <a:buNone/>
            </a:pPr>
            <a:r>
              <a:rPr lang="sr-Cyrl-RS" sz="1600" dirty="0" smtClean="0"/>
              <a:t>               Наставничко вијеће је на сједници, одржаној  20. марта, размотрило молбу и прихватило ваљаност разлога изостанка са испита (о чему је приложено љекарско увјерење), те одобрило, имајући у виду Ваш врлодобар успјех, да полажете у ванредном испитном року. </a:t>
            </a:r>
          </a:p>
          <a:p>
            <a:pPr algn="just">
              <a:buNone/>
            </a:pPr>
            <a:r>
              <a:rPr lang="sr-Cyrl-RS" sz="1600" dirty="0" smtClean="0"/>
              <a:t>               Испит почиње 25. марта у 9 часова и одржаће се према распореду часова који ће Вам тада бити саопштен.</a:t>
            </a:r>
          </a:p>
          <a:p>
            <a:pPr algn="just">
              <a:buNone/>
            </a:pPr>
            <a:endParaRPr lang="sr-Cyrl-RS" sz="1600" dirty="0" smtClean="0"/>
          </a:p>
          <a:p>
            <a:pPr algn="just">
              <a:buNone/>
            </a:pPr>
            <a:r>
              <a:rPr lang="sr-Cyrl-RS" sz="1600" dirty="0" smtClean="0"/>
              <a:t>Бања Лука, 21. марта 2020. године                                                       Директор:</a:t>
            </a:r>
          </a:p>
          <a:p>
            <a:pPr algn="just">
              <a:buNone/>
            </a:pPr>
            <a:r>
              <a:rPr lang="sr-Cyrl-RS" sz="1600" dirty="0" smtClean="0"/>
              <a:t>                                                                                                          ____________________  </a:t>
            </a:r>
          </a:p>
          <a:p>
            <a:pPr algn="just">
              <a:buNone/>
            </a:pPr>
            <a:endParaRPr lang="bs-Latn-BA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3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6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 smtClean="0"/>
              <a:t>ЗАДАТАК!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</a:rPr>
              <a:t>Појединачно напишите одговоре на молбу и жалбу, позитивне и негативне.</a:t>
            </a:r>
            <a:endParaRPr lang="bs-Latn-BA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428596" y="3500438"/>
            <a:ext cx="4286280" cy="214314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>
                <a:solidFill>
                  <a:srgbClr val="FFFF00"/>
                </a:solidFill>
              </a:rPr>
              <a:t> СМЈЕРНИЦЕ</a:t>
            </a:r>
            <a:r>
              <a:rPr lang="sr-Cyrl-RS" dirty="0">
                <a:solidFill>
                  <a:srgbClr val="FFFF00"/>
                </a:solidFill>
              </a:rPr>
              <a:t>:</a:t>
            </a:r>
            <a:endParaRPr lang="sr-Cyrl-RS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sr-Cyrl-RS" dirty="0" smtClean="0">
                <a:solidFill>
                  <a:srgbClr val="FFFF00"/>
                </a:solidFill>
              </a:rPr>
              <a:t>користите радни материјал  молбе и жалбе  које сте састављали и које су различите садржине,</a:t>
            </a:r>
          </a:p>
          <a:p>
            <a:pPr>
              <a:buFontTx/>
              <a:buChar char="-"/>
            </a:pPr>
            <a:r>
              <a:rPr lang="sr-Cyrl-RS" dirty="0">
                <a:solidFill>
                  <a:srgbClr val="FFFF00"/>
                </a:solidFill>
              </a:rPr>
              <a:t>п</a:t>
            </a:r>
            <a:r>
              <a:rPr lang="sr-Cyrl-RS" dirty="0" smtClean="0">
                <a:solidFill>
                  <a:srgbClr val="FFFF00"/>
                </a:solidFill>
              </a:rPr>
              <a:t>рослиједите написане одговоре предметним професорима.</a:t>
            </a:r>
            <a:endParaRPr lang="bs-Latn-BA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Matija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714752"/>
            <a:ext cx="3048000" cy="233362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071570"/>
          </a:xfrm>
        </p:spPr>
        <p:txBody>
          <a:bodyPr/>
          <a:lstStyle/>
          <a:p>
            <a:r>
              <a:rPr lang="sr-Cyrl-RS" dirty="0" smtClean="0"/>
              <a:t>Како пишемо одговор на молбу или жалбу;</a:t>
            </a:r>
          </a:p>
          <a:p>
            <a:r>
              <a:rPr lang="sr-Cyrl-RS" dirty="0" smtClean="0"/>
              <a:t>Какав одговор може бити.</a:t>
            </a:r>
          </a:p>
          <a:p>
            <a:endParaRPr lang="bs-Latn-BA" dirty="0"/>
          </a:p>
        </p:txBody>
      </p:sp>
      <p:pic>
        <p:nvPicPr>
          <p:cNvPr id="4098" name="Picture 2" descr="C:\Users\Matij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85992"/>
            <a:ext cx="1885950" cy="2419350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2428860" y="1428736"/>
            <a:ext cx="3571900" cy="111271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ШТА СМО ДАНАС НАУЧИЛИ?</a:t>
            </a:r>
            <a:endParaRPr lang="bs-Latn-BA" dirty="0" smtClean="0"/>
          </a:p>
          <a:p>
            <a:pPr algn="ctr"/>
            <a:endParaRPr lang="bs-Latn-B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ctr">
              <a:buNone/>
            </a:pP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</a:rPr>
              <a:t>Очекујемо да сте схватили да комуникација није једносмјеран ток него размјена информација и да сте научили како да напишете одговор поштујући форму и правописна правила!</a:t>
            </a:r>
            <a:endParaRPr lang="bs-Latn-BA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bs-Latn-BA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2571736" y="2571744"/>
            <a:ext cx="4071966" cy="150019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FF00"/>
                </a:solidFill>
              </a:rPr>
              <a:t>Успјешно сте </a:t>
            </a:r>
            <a:r>
              <a:rPr lang="sr-Cyrl-RS" sz="2800" dirty="0" smtClean="0">
                <a:solidFill>
                  <a:srgbClr val="FFFF00"/>
                </a:solidFill>
              </a:rPr>
              <a:t>с</a:t>
            </a:r>
            <a:r>
              <a:rPr lang="sr-Latn-RS" sz="2800" dirty="0">
                <a:solidFill>
                  <a:srgbClr val="FFFF00"/>
                </a:solidFill>
              </a:rPr>
              <a:t>a</a:t>
            </a:r>
            <a:r>
              <a:rPr lang="sr-Cyrl-RS" sz="2800" dirty="0" smtClean="0">
                <a:solidFill>
                  <a:srgbClr val="FFFF00"/>
                </a:solidFill>
              </a:rPr>
              <a:t>владали </a:t>
            </a:r>
            <a:r>
              <a:rPr lang="sr-Cyrl-RS" sz="2800" dirty="0" smtClean="0">
                <a:solidFill>
                  <a:srgbClr val="FFFF00"/>
                </a:solidFill>
              </a:rPr>
              <a:t>и овај дио градива!</a:t>
            </a:r>
            <a:endParaRPr lang="bs-Latn-BA" sz="2800" dirty="0">
              <a:solidFill>
                <a:srgbClr val="FFFF00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357554" y="4714884"/>
            <a:ext cx="2486036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rgbClr val="FFFF00"/>
                </a:solidFill>
              </a:rPr>
              <a:t>ЧЕСТИТАМО!</a:t>
            </a:r>
            <a:endParaRPr lang="bs-Latn-BA" sz="2400" dirty="0">
              <a:solidFill>
                <a:srgbClr val="FFFF00"/>
              </a:solidFill>
            </a:endParaRPr>
          </a:p>
        </p:txBody>
      </p:sp>
      <p:pic>
        <p:nvPicPr>
          <p:cNvPr id="5122" name="Picture 2" descr="C:\Users\Matija\Desktop\ipitaw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071942"/>
            <a:ext cx="2143125" cy="2143125"/>
          </a:xfrm>
          <a:prstGeom prst="rect">
            <a:avLst/>
          </a:prstGeom>
          <a:noFill/>
        </p:spPr>
      </p:pic>
      <p:pic>
        <p:nvPicPr>
          <p:cNvPr id="5123" name="Picture 3" descr="C:\Users\Matija\Desktop\индексsmajl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5" y="4286255"/>
            <a:ext cx="1928826" cy="16430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348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     ОДГОВОР НА МОЛБУ И  ЖАЛБУ</vt:lpstr>
      <vt:lpstr>ЦИЉ И ЗАДАЦИ!</vt:lpstr>
      <vt:lpstr>КАКО НАПИСАТИ ОДГОВОР НА МОЛБУ ИЛИ ЖАЛБУ?</vt:lpstr>
      <vt:lpstr>ПРИМЈЕР ПИСАЊА ОДГОВОРА!</vt:lpstr>
      <vt:lpstr>ЗАДАТАК!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ОДГОВОР НА МОЛБУ И  ЖАЛБУ</dc:title>
  <dc:creator>Matija</dc:creator>
  <cp:lastModifiedBy>Dragan</cp:lastModifiedBy>
  <cp:revision>34</cp:revision>
  <dcterms:created xsi:type="dcterms:W3CDTF">2020-04-24T11:22:33Z</dcterms:created>
  <dcterms:modified xsi:type="dcterms:W3CDTF">2020-04-25T10:44:53Z</dcterms:modified>
</cp:coreProperties>
</file>