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6" r:id="rId3"/>
    <p:sldId id="260" r:id="rId4"/>
    <p:sldId id="267" r:id="rId5"/>
    <p:sldId id="268" r:id="rId6"/>
    <p:sldId id="256" r:id="rId7"/>
    <p:sldId id="257" r:id="rId8"/>
    <p:sldId id="259" r:id="rId9"/>
    <p:sldId id="258" r:id="rId10"/>
    <p:sldId id="269" r:id="rId11"/>
    <p:sldId id="270" r:id="rId12"/>
    <p:sldId id="264" r:id="rId13"/>
    <p:sldId id="272" r:id="rId14"/>
    <p:sldId id="273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7455A-00D3-47D9-9D82-DF6F0D05B0FE}" type="datetimeFigureOut">
              <a:rPr lang="sr-Cyrl-RS" smtClean="0"/>
              <a:t>11.04.2021.</a:t>
            </a:fld>
            <a:endParaRPr lang="sr-Cyrl-R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39C21-4FB2-40CB-B767-72C146F9EA6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25806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71490BE4-3BA1-4DBB-8C7D-75E7939C8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BEB28A79-CBF5-4763-9400-939DBF3B2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/>
              <a:t>Кликните и уредите стил поднаслова мастера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91EBC127-C6A7-479A-84CB-7D143149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5A1FA9FC-AE76-46D5-BB44-CAAE2309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5B89B167-1AE6-4431-B1FE-36DC55DE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0868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0FF5C4FF-91E8-49C2-B264-1757A28F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:a16="http://schemas.microsoft.com/office/drawing/2014/main" id="{C6FDFC27-42AB-413B-BB75-9FB113C0E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D591432C-B5A7-4462-9732-80D31CC4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6A1C435C-7BAA-4B2D-91EC-3B777B5B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28727728-C224-4901-B0E1-17226D24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571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>
            <a:extLst>
              <a:ext uri="{FF2B5EF4-FFF2-40B4-BE49-F238E27FC236}">
                <a16:creationId xmlns:a16="http://schemas.microsoft.com/office/drawing/2014/main" id="{3809516F-3DD6-474D-89E2-89E7FD59E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:a16="http://schemas.microsoft.com/office/drawing/2014/main" id="{D8744AFE-F258-4DC4-8667-722AF0E15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FA21EC88-0413-4CEC-A6DD-6F55171D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BE8CF551-BE7C-4AEF-B3A6-C970C50F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78627D9F-C490-4B05-BE7D-CEF2253F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2673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441AB7D-B09C-4048-AE77-20111EDB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83D98F7D-485F-4908-B936-25937A98D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C4D71B1B-5DF2-497A-89E9-F74CDF4BC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30F7DED3-323C-4A94-A490-77C6CEC7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3A399F07-B09E-4912-98E6-EBD60D2E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0079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5AD8F9D-AADB-4300-8DF0-4FC41E6F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9362ACB8-DCB2-4E43-B41A-1C530C49A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D78F0784-E701-469A-80B8-03191D3E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6E60A289-0E0A-433C-A283-AE427B3B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23B44DE7-C37A-49EC-AC70-5607552A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4789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4084F40B-F408-48A3-986C-B2825DE5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802DD350-D500-4958-B303-FF6E8DD06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id="{C2E34EC0-3A58-43AF-B660-2F57ED993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A48B7E85-DC34-4A38-8579-B4F8D1E9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0209B9D3-A26E-48D2-A3BC-AFBC9285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C895B89C-5691-40AB-A2BF-E0DEFE27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6935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4890192E-CD49-4D02-BA54-91C5AF2C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B954F6F1-8D4C-4D95-9468-BA0194A01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id="{572A7F38-772A-4D61-B97A-D8F7475F9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5" name="Чувар места за текст 4">
            <a:extLst>
              <a:ext uri="{FF2B5EF4-FFF2-40B4-BE49-F238E27FC236}">
                <a16:creationId xmlns:a16="http://schemas.microsoft.com/office/drawing/2014/main" id="{7FC5EA58-4FFD-4518-A682-309E86B29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6" name="Чувар места за садржај 5">
            <a:extLst>
              <a:ext uri="{FF2B5EF4-FFF2-40B4-BE49-F238E27FC236}">
                <a16:creationId xmlns:a16="http://schemas.microsoft.com/office/drawing/2014/main" id="{42EA6538-A748-47DB-95C0-81B4E42C5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7" name="Чувар места за датум 6">
            <a:extLst>
              <a:ext uri="{FF2B5EF4-FFF2-40B4-BE49-F238E27FC236}">
                <a16:creationId xmlns:a16="http://schemas.microsoft.com/office/drawing/2014/main" id="{4133D6CC-7EE9-4983-92CE-17287E88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8" name="Чувар места за подножје 7">
            <a:extLst>
              <a:ext uri="{FF2B5EF4-FFF2-40B4-BE49-F238E27FC236}">
                <a16:creationId xmlns:a16="http://schemas.microsoft.com/office/drawing/2014/main" id="{2ADF2A8F-D371-4428-B270-C1B9CACE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9" name="Чувар места за број слајда 8">
            <a:extLst>
              <a:ext uri="{FF2B5EF4-FFF2-40B4-BE49-F238E27FC236}">
                <a16:creationId xmlns:a16="http://schemas.microsoft.com/office/drawing/2014/main" id="{27CE833D-FA52-411D-A4B6-6D10B9C6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984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B1A79756-4C5D-456B-B3B0-A155034F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0263BFBC-E653-4AB0-8A59-DB09526F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00AB7FD0-5FF6-4BC5-8E91-B576C619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5" name="Чувар места за број слајда 4">
            <a:extLst>
              <a:ext uri="{FF2B5EF4-FFF2-40B4-BE49-F238E27FC236}">
                <a16:creationId xmlns:a16="http://schemas.microsoft.com/office/drawing/2014/main" id="{8B422A00-5DC1-4EBC-9CAB-CE8D6816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3138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>
            <a:extLst>
              <a:ext uri="{FF2B5EF4-FFF2-40B4-BE49-F238E27FC236}">
                <a16:creationId xmlns:a16="http://schemas.microsoft.com/office/drawing/2014/main" id="{645B9974-274B-4BF6-8D0C-837A3572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3" name="Чувар места за подножје 2">
            <a:extLst>
              <a:ext uri="{FF2B5EF4-FFF2-40B4-BE49-F238E27FC236}">
                <a16:creationId xmlns:a16="http://schemas.microsoft.com/office/drawing/2014/main" id="{413EED7F-FB52-499B-98C5-11AE812F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4" name="Чувар места за број слајда 3">
            <a:extLst>
              <a:ext uri="{FF2B5EF4-FFF2-40B4-BE49-F238E27FC236}">
                <a16:creationId xmlns:a16="http://schemas.microsoft.com/office/drawing/2014/main" id="{3815F0FF-093E-4463-B2A1-5616EE15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5326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DF94C277-199E-4FF8-9B52-B9BF3A9A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704C969C-2C86-4CC2-9894-117A5E8C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:a16="http://schemas.microsoft.com/office/drawing/2014/main" id="{89090EBD-E07A-453E-839B-D75854211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CAD1035C-0F29-40BE-963D-9072EC16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51DA0A3C-3A2F-44C4-8EC2-02C4932B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BC5ACB96-BFCE-4A16-A154-783AE6EF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6658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2C85CDD-C1C3-4707-B788-ADB16632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лику 2">
            <a:extLst>
              <a:ext uri="{FF2B5EF4-FFF2-40B4-BE49-F238E27FC236}">
                <a16:creationId xmlns:a16="http://schemas.microsoft.com/office/drawing/2014/main" id="{7BB6A8B5-2E8A-464C-B5F8-0B6291D7E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:a16="http://schemas.microsoft.com/office/drawing/2014/main" id="{F5BB8C41-191F-4323-AD68-F698E3E8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D8AC4C41-1A40-46EA-91A8-0976D6B3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9E655C57-DBA6-4C55-BAFD-60D673F5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BAE86366-2711-4632-ACD5-EB559054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7195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>
            <a:extLst>
              <a:ext uri="{FF2B5EF4-FFF2-40B4-BE49-F238E27FC236}">
                <a16:creationId xmlns:a16="http://schemas.microsoft.com/office/drawing/2014/main" id="{B624616A-9F86-4A96-8AF6-A4FC2CAA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BA6C3327-CED1-4932-BDFA-94A6A853C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B7336866-8740-4114-AB98-BBBB3B04D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/>
              <a:t>31.03.2021.</a:t>
            </a:r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7727B517-10B7-4A6A-98F4-48135E7AB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/>
              <a:t>мр Сања Ђурић, проф.</a:t>
            </a:r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0D8D7AE2-66AB-4B63-A429-D0D9F887F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C3BA-209C-45CB-9EC3-62CEC95E4C4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12900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50800"/>
            <a:ext cx="12283440" cy="6959599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3267277" y="660698"/>
            <a:ext cx="3550773" cy="461665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/>
              <a:t>ФАЗЕ У ИЗРАДИ НОВИНА</a:t>
            </a:r>
          </a:p>
        </p:txBody>
      </p:sp>
      <p:sp>
        <p:nvSpPr>
          <p:cNvPr id="7" name="Правоугаоник: са заобљеним угловима 6">
            <a:extLst>
              <a:ext uri="{FF2B5EF4-FFF2-40B4-BE49-F238E27FC236}">
                <a16:creationId xmlns:a16="http://schemas.microsoft.com/office/drawing/2014/main" id="{729DB06C-6A22-4646-9AA4-6373C3E54EB2}"/>
              </a:ext>
            </a:extLst>
          </p:cNvPr>
          <p:cNvSpPr/>
          <p:nvPr/>
        </p:nvSpPr>
        <p:spPr>
          <a:xfrm>
            <a:off x="133165" y="2758065"/>
            <a:ext cx="2232789" cy="1275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C00000"/>
                </a:solidFill>
              </a:rPr>
              <a:t>РЕДАКЦИЈА</a:t>
            </a:r>
          </a:p>
        </p:txBody>
      </p:sp>
      <p:sp>
        <p:nvSpPr>
          <p:cNvPr id="4" name="Правоугаоник: са заобљеним угловима 3">
            <a:extLst>
              <a:ext uri="{FF2B5EF4-FFF2-40B4-BE49-F238E27FC236}">
                <a16:creationId xmlns:a16="http://schemas.microsoft.com/office/drawing/2014/main" id="{1746D997-7AAC-4F82-AA99-9B35DB8AC126}"/>
              </a:ext>
            </a:extLst>
          </p:cNvPr>
          <p:cNvSpPr/>
          <p:nvPr/>
        </p:nvSpPr>
        <p:spPr>
          <a:xfrm>
            <a:off x="4023897" y="2412506"/>
            <a:ext cx="6486617" cy="2032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-скуп новинара и техничког особља;</a:t>
            </a:r>
          </a:p>
          <a:p>
            <a:pPr marL="285750" indent="-285750" algn="ctr">
              <a:buFontTx/>
              <a:buChar char="-"/>
            </a:pPr>
            <a:r>
              <a:rPr lang="sr-Cyrl-RS" b="1" i="1" dirty="0">
                <a:solidFill>
                  <a:srgbClr val="FF0000"/>
                </a:solidFill>
              </a:rPr>
              <a:t>врше избор и </a:t>
            </a:r>
            <a:r>
              <a:rPr lang="sr-Cyrl-RS" b="1" i="1" dirty="0" err="1">
                <a:solidFill>
                  <a:srgbClr val="FF0000"/>
                </a:solidFill>
              </a:rPr>
              <a:t>структурисање</a:t>
            </a:r>
            <a:r>
              <a:rPr lang="sr-Cyrl-RS" b="1" i="1" dirty="0">
                <a:solidFill>
                  <a:srgbClr val="FF0000"/>
                </a:solidFill>
              </a:rPr>
              <a:t> садржаја новина, обраду текстова и штампање;</a:t>
            </a:r>
          </a:p>
          <a:p>
            <a:pPr marL="285750" indent="-285750" algn="ctr">
              <a:buFontTx/>
              <a:buChar char="-"/>
            </a:pPr>
            <a:endParaRPr lang="sr-Cyrl-RS" b="1" i="1" dirty="0">
              <a:solidFill>
                <a:srgbClr val="FF0000"/>
              </a:solidFill>
            </a:endParaRPr>
          </a:p>
        </p:txBody>
      </p:sp>
      <p:sp>
        <p:nvSpPr>
          <p:cNvPr id="11" name="Стрелица: надесно 10">
            <a:extLst>
              <a:ext uri="{FF2B5EF4-FFF2-40B4-BE49-F238E27FC236}">
                <a16:creationId xmlns:a16="http://schemas.microsoft.com/office/drawing/2014/main" id="{DAFA2B95-2BEA-47BE-A6C4-DDD7B8897C7A}"/>
              </a:ext>
            </a:extLst>
          </p:cNvPr>
          <p:cNvSpPr/>
          <p:nvPr/>
        </p:nvSpPr>
        <p:spPr>
          <a:xfrm>
            <a:off x="2437050" y="3215874"/>
            <a:ext cx="1515751" cy="179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5" name="Чувар места за датум 14">
            <a:extLst>
              <a:ext uri="{FF2B5EF4-FFF2-40B4-BE49-F238E27FC236}">
                <a16:creationId xmlns:a16="http://schemas.microsoft.com/office/drawing/2014/main" id="{06AF5936-1B30-40B1-8D08-BA209233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7" name="Чувар места за подножје 16">
            <a:extLst>
              <a:ext uri="{FF2B5EF4-FFF2-40B4-BE49-F238E27FC236}">
                <a16:creationId xmlns:a16="http://schemas.microsoft.com/office/drawing/2014/main" id="{31871941-D6AE-4B71-B296-12C27791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154650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build="allAtOnce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4253054" y="401063"/>
            <a:ext cx="2023460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FF0000"/>
                </a:solidFill>
              </a:rPr>
              <a:t>ПРАВИЛА 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C0C533CF-DDA4-4211-A141-1D3A9BD6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dirty="0"/>
              <a:t>31.03.2021.</a:t>
            </a:r>
          </a:p>
        </p:txBody>
      </p:sp>
      <p:sp>
        <p:nvSpPr>
          <p:cNvPr id="8" name="Чувар места за подножје 7">
            <a:extLst>
              <a:ext uri="{FF2B5EF4-FFF2-40B4-BE49-F238E27FC236}">
                <a16:creationId xmlns:a16="http://schemas.microsoft.com/office/drawing/2014/main" id="{F0281726-E4DA-4EA4-B49A-63468A65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7" name="Правоугаоник: са заобљеним угловима 6">
            <a:extLst>
              <a:ext uri="{FF2B5EF4-FFF2-40B4-BE49-F238E27FC236}">
                <a16:creationId xmlns:a16="http://schemas.microsoft.com/office/drawing/2014/main" id="{16CDFAD0-C419-4CE6-A105-91195C385507}"/>
              </a:ext>
            </a:extLst>
          </p:cNvPr>
          <p:cNvSpPr/>
          <p:nvPr/>
        </p:nvSpPr>
        <p:spPr>
          <a:xfrm>
            <a:off x="1118586" y="1681163"/>
            <a:ext cx="40393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err="1"/>
              <a:t>Вијест</a:t>
            </a:r>
            <a:r>
              <a:rPr lang="sr-Cyrl-RS" dirty="0"/>
              <a:t> не смије да буде старија од 60 минута.</a:t>
            </a:r>
          </a:p>
        </p:txBody>
      </p:sp>
      <p:sp>
        <p:nvSpPr>
          <p:cNvPr id="10" name="Правоугаоник: са заобљеним угловима 9">
            <a:extLst>
              <a:ext uri="{FF2B5EF4-FFF2-40B4-BE49-F238E27FC236}">
                <a16:creationId xmlns:a16="http://schemas.microsoft.com/office/drawing/2014/main" id="{B012B47E-B593-4964-9B31-3371704BB1B1}"/>
              </a:ext>
            </a:extLst>
          </p:cNvPr>
          <p:cNvSpPr/>
          <p:nvPr/>
        </p:nvSpPr>
        <p:spPr>
          <a:xfrm>
            <a:off x="5885895" y="1600200"/>
            <a:ext cx="3630967" cy="903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Тема мора бити саопштена директно.</a:t>
            </a:r>
          </a:p>
        </p:txBody>
      </p:sp>
      <p:sp>
        <p:nvSpPr>
          <p:cNvPr id="12" name="Правоугаоник: са заобљеним угловима 11">
            <a:extLst>
              <a:ext uri="{FF2B5EF4-FFF2-40B4-BE49-F238E27FC236}">
                <a16:creationId xmlns:a16="http://schemas.microsoft.com/office/drawing/2014/main" id="{788A5334-F236-4148-9285-0F4DA85F9CE4}"/>
              </a:ext>
            </a:extLst>
          </p:cNvPr>
          <p:cNvSpPr/>
          <p:nvPr/>
        </p:nvSpPr>
        <p:spPr>
          <a:xfrm>
            <a:off x="621437" y="2982897"/>
            <a:ext cx="3551068" cy="711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Дужина прилога на радију максимално </a:t>
            </a:r>
            <a:r>
              <a:rPr lang="sr-Cyrl-RS" dirty="0" err="1"/>
              <a:t>двије</a:t>
            </a:r>
            <a:r>
              <a:rPr lang="sr-Cyrl-RS" dirty="0"/>
              <a:t> минуте.</a:t>
            </a:r>
          </a:p>
        </p:txBody>
      </p:sp>
      <p:sp>
        <p:nvSpPr>
          <p:cNvPr id="14" name="Правоугаоник: са заобљеним угловима 13">
            <a:extLst>
              <a:ext uri="{FF2B5EF4-FFF2-40B4-BE49-F238E27FC236}">
                <a16:creationId xmlns:a16="http://schemas.microsoft.com/office/drawing/2014/main" id="{F15BF732-196A-477F-B278-EBF7EDE28A5A}"/>
              </a:ext>
            </a:extLst>
          </p:cNvPr>
          <p:cNvSpPr/>
          <p:nvPr/>
        </p:nvSpPr>
        <p:spPr>
          <a:xfrm>
            <a:off x="5264784" y="2938463"/>
            <a:ext cx="417250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Трајање прилога 20-30 секунди.</a:t>
            </a:r>
          </a:p>
        </p:txBody>
      </p:sp>
      <p:sp>
        <p:nvSpPr>
          <p:cNvPr id="15" name="Правоугаоник: са заобљеним угловима 14">
            <a:extLst>
              <a:ext uri="{FF2B5EF4-FFF2-40B4-BE49-F238E27FC236}">
                <a16:creationId xmlns:a16="http://schemas.microsoft.com/office/drawing/2014/main" id="{AA633866-8333-462D-9CD9-5BBFD62749EE}"/>
              </a:ext>
            </a:extLst>
          </p:cNvPr>
          <p:cNvSpPr/>
          <p:nvPr/>
        </p:nvSpPr>
        <p:spPr>
          <a:xfrm>
            <a:off x="3488924" y="4646266"/>
            <a:ext cx="317820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err="1"/>
              <a:t>Радиофоничан</a:t>
            </a:r>
            <a:r>
              <a:rPr lang="sr-Cyrl-RS" dirty="0"/>
              <a:t> прилог.</a:t>
            </a:r>
          </a:p>
        </p:txBody>
      </p:sp>
      <p:cxnSp>
        <p:nvCxnSpPr>
          <p:cNvPr id="18" name="Права линија спајања са стрелицом 17">
            <a:extLst>
              <a:ext uri="{FF2B5EF4-FFF2-40B4-BE49-F238E27FC236}">
                <a16:creationId xmlns:a16="http://schemas.microsoft.com/office/drawing/2014/main" id="{76F73FEC-558A-44E8-9D7D-CE8F68DD07CE}"/>
              </a:ext>
            </a:extLst>
          </p:cNvPr>
          <p:cNvCxnSpPr/>
          <p:nvPr/>
        </p:nvCxnSpPr>
        <p:spPr>
          <a:xfrm flipH="1">
            <a:off x="3488924" y="985838"/>
            <a:ext cx="1003177" cy="69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ава линија спајања са стрелицом 19">
            <a:extLst>
              <a:ext uri="{FF2B5EF4-FFF2-40B4-BE49-F238E27FC236}">
                <a16:creationId xmlns:a16="http://schemas.microsoft.com/office/drawing/2014/main" id="{22DEAB78-33EB-490E-969D-E7152C2784DB}"/>
              </a:ext>
            </a:extLst>
          </p:cNvPr>
          <p:cNvCxnSpPr/>
          <p:nvPr/>
        </p:nvCxnSpPr>
        <p:spPr>
          <a:xfrm>
            <a:off x="6060489" y="985838"/>
            <a:ext cx="522156" cy="61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ава линија спајања са стрелицом 21">
            <a:extLst>
              <a:ext uri="{FF2B5EF4-FFF2-40B4-BE49-F238E27FC236}">
                <a16:creationId xmlns:a16="http://schemas.microsoft.com/office/drawing/2014/main" id="{363D9E20-C041-4148-955C-7650DFFAB2EC}"/>
              </a:ext>
            </a:extLst>
          </p:cNvPr>
          <p:cNvCxnSpPr/>
          <p:nvPr/>
        </p:nvCxnSpPr>
        <p:spPr>
          <a:xfrm flipH="1">
            <a:off x="3540695" y="1030288"/>
            <a:ext cx="1387225" cy="190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ава линија спајања са стрелицом 23">
            <a:extLst>
              <a:ext uri="{FF2B5EF4-FFF2-40B4-BE49-F238E27FC236}">
                <a16:creationId xmlns:a16="http://schemas.microsoft.com/office/drawing/2014/main" id="{4633D86F-6FD5-4206-A793-F980EC7487D4}"/>
              </a:ext>
            </a:extLst>
          </p:cNvPr>
          <p:cNvCxnSpPr/>
          <p:nvPr/>
        </p:nvCxnSpPr>
        <p:spPr>
          <a:xfrm>
            <a:off x="5394664" y="985838"/>
            <a:ext cx="701336" cy="1967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ава линија спајања са стрелицом 25">
            <a:extLst>
              <a:ext uri="{FF2B5EF4-FFF2-40B4-BE49-F238E27FC236}">
                <a16:creationId xmlns:a16="http://schemas.microsoft.com/office/drawing/2014/main" id="{8D3558FB-B839-46A7-A298-F42BAAEFD7F6}"/>
              </a:ext>
            </a:extLst>
          </p:cNvPr>
          <p:cNvCxnSpPr/>
          <p:nvPr/>
        </p:nvCxnSpPr>
        <p:spPr>
          <a:xfrm flipH="1">
            <a:off x="4625266" y="1030288"/>
            <a:ext cx="532660" cy="3615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96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0"/>
            <a:ext cx="12283440" cy="6858000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3411968" y="331126"/>
            <a:ext cx="3654658" cy="46166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FF00"/>
                </a:solidFill>
              </a:rPr>
              <a:t>ПИСАЊЕ У НОВИНАРСТВУ 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C0C533CF-DDA4-4211-A141-1D3A9BD6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dirty="0"/>
              <a:t>31.03.2021.</a:t>
            </a:r>
          </a:p>
        </p:txBody>
      </p:sp>
      <p:sp>
        <p:nvSpPr>
          <p:cNvPr id="8" name="Чувар места за подножје 7">
            <a:extLst>
              <a:ext uri="{FF2B5EF4-FFF2-40B4-BE49-F238E27FC236}">
                <a16:creationId xmlns:a16="http://schemas.microsoft.com/office/drawing/2014/main" id="{F0281726-E4DA-4EA4-B49A-63468A65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7" name="Елипса 6">
            <a:extLst>
              <a:ext uri="{FF2B5EF4-FFF2-40B4-BE49-F238E27FC236}">
                <a16:creationId xmlns:a16="http://schemas.microsoft.com/office/drawing/2014/main" id="{45EC9A25-97D8-4115-9A0D-E0BCAFC4D1EA}"/>
              </a:ext>
            </a:extLst>
          </p:cNvPr>
          <p:cNvSpPr/>
          <p:nvPr/>
        </p:nvSpPr>
        <p:spPr>
          <a:xfrm>
            <a:off x="3870663" y="2001838"/>
            <a:ext cx="235258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FFFF00"/>
                </a:solidFill>
              </a:rPr>
              <a:t>CORRECTNESS</a:t>
            </a:r>
            <a:r>
              <a:rPr lang="sr-Latn-RS" b="1" dirty="0">
                <a:solidFill>
                  <a:srgbClr val="FF0000"/>
                </a:solidFill>
              </a:rPr>
              <a:t> - </a:t>
            </a:r>
            <a:r>
              <a:rPr lang="sr-Cyrl-RS" b="1" dirty="0">
                <a:solidFill>
                  <a:srgbClr val="FF0000"/>
                </a:solidFill>
              </a:rPr>
              <a:t>ТАЧНОСТ</a:t>
            </a:r>
          </a:p>
        </p:txBody>
      </p:sp>
      <p:sp>
        <p:nvSpPr>
          <p:cNvPr id="9" name="Елипса 8">
            <a:extLst>
              <a:ext uri="{FF2B5EF4-FFF2-40B4-BE49-F238E27FC236}">
                <a16:creationId xmlns:a16="http://schemas.microsoft.com/office/drawing/2014/main" id="{AE313F4C-90C4-4785-AB82-2DFA92AC86B6}"/>
              </a:ext>
            </a:extLst>
          </p:cNvPr>
          <p:cNvSpPr/>
          <p:nvPr/>
        </p:nvSpPr>
        <p:spPr>
          <a:xfrm>
            <a:off x="4249444" y="3515519"/>
            <a:ext cx="18465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b="1" dirty="0">
                <a:solidFill>
                  <a:srgbClr val="FFFF00"/>
                </a:solidFill>
              </a:rPr>
              <a:t>ПРАВИЛО „4 </a:t>
            </a:r>
            <a:r>
              <a:rPr lang="sr-Latn-RS" sz="1800" b="1" dirty="0">
                <a:solidFill>
                  <a:srgbClr val="FFFF00"/>
                </a:solidFill>
              </a:rPr>
              <a:t>C“</a:t>
            </a:r>
            <a:r>
              <a:rPr lang="sr-Cyrl-RS" sz="1800" b="1" dirty="0">
                <a:solidFill>
                  <a:srgbClr val="FFFF00"/>
                </a:solidFill>
              </a:rPr>
              <a:t> (4 Ц)</a:t>
            </a:r>
            <a:endParaRPr lang="sr-Cyrl-RS" dirty="0"/>
          </a:p>
        </p:txBody>
      </p:sp>
      <p:sp>
        <p:nvSpPr>
          <p:cNvPr id="12" name="Елипса 11">
            <a:extLst>
              <a:ext uri="{FF2B5EF4-FFF2-40B4-BE49-F238E27FC236}">
                <a16:creationId xmlns:a16="http://schemas.microsoft.com/office/drawing/2014/main" id="{1AB90D24-0369-4C02-887B-364C7B39816C}"/>
              </a:ext>
            </a:extLst>
          </p:cNvPr>
          <p:cNvSpPr/>
          <p:nvPr/>
        </p:nvSpPr>
        <p:spPr>
          <a:xfrm>
            <a:off x="6859331" y="3429000"/>
            <a:ext cx="1962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FFFF00"/>
                </a:solidFill>
              </a:rPr>
              <a:t>CLARIRY</a:t>
            </a:r>
            <a:r>
              <a:rPr lang="sr-Latn-RS" b="1" dirty="0">
                <a:solidFill>
                  <a:srgbClr val="FF0000"/>
                </a:solidFill>
              </a:rPr>
              <a:t> -</a:t>
            </a:r>
            <a:r>
              <a:rPr lang="sr-Cyrl-RS" b="1" dirty="0">
                <a:solidFill>
                  <a:srgbClr val="FF0000"/>
                </a:solidFill>
              </a:rPr>
              <a:t>ЈАСНОСТ</a:t>
            </a:r>
          </a:p>
        </p:txBody>
      </p:sp>
      <p:sp>
        <p:nvSpPr>
          <p:cNvPr id="14" name="Елипса 13">
            <a:extLst>
              <a:ext uri="{FF2B5EF4-FFF2-40B4-BE49-F238E27FC236}">
                <a16:creationId xmlns:a16="http://schemas.microsoft.com/office/drawing/2014/main" id="{A5F92020-51FF-4324-83FB-927441815174}"/>
              </a:ext>
            </a:extLst>
          </p:cNvPr>
          <p:cNvSpPr/>
          <p:nvPr/>
        </p:nvSpPr>
        <p:spPr>
          <a:xfrm>
            <a:off x="1983418" y="3580946"/>
            <a:ext cx="14596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FFFF00"/>
                </a:solidFill>
              </a:rPr>
              <a:t>COLOR</a:t>
            </a:r>
            <a:r>
              <a:rPr lang="sr-Latn-RS" b="1" dirty="0">
                <a:solidFill>
                  <a:srgbClr val="FF0000"/>
                </a:solidFill>
              </a:rPr>
              <a:t> - </a:t>
            </a:r>
            <a:r>
              <a:rPr lang="sr-Cyrl-RS" b="1" dirty="0">
                <a:solidFill>
                  <a:srgbClr val="FF0000"/>
                </a:solidFill>
              </a:rPr>
              <a:t>БОЈА</a:t>
            </a:r>
          </a:p>
        </p:txBody>
      </p:sp>
      <p:sp>
        <p:nvSpPr>
          <p:cNvPr id="15" name="Елипса 14">
            <a:extLst>
              <a:ext uri="{FF2B5EF4-FFF2-40B4-BE49-F238E27FC236}">
                <a16:creationId xmlns:a16="http://schemas.microsoft.com/office/drawing/2014/main" id="{30C838FA-54DA-4AEC-B604-444B4DE2A2AE}"/>
              </a:ext>
            </a:extLst>
          </p:cNvPr>
          <p:cNvSpPr/>
          <p:nvPr/>
        </p:nvSpPr>
        <p:spPr>
          <a:xfrm>
            <a:off x="4249444" y="5143500"/>
            <a:ext cx="22549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FFFF00"/>
                </a:solidFill>
              </a:rPr>
              <a:t>CONSISENESS </a:t>
            </a:r>
            <a:r>
              <a:rPr lang="sr-Cyrl-RS" b="1" dirty="0">
                <a:solidFill>
                  <a:srgbClr val="FF0000"/>
                </a:solidFill>
              </a:rPr>
              <a:t>-</a:t>
            </a:r>
            <a:r>
              <a:rPr lang="sr-Latn-RS" b="1" dirty="0">
                <a:solidFill>
                  <a:srgbClr val="FF0000"/>
                </a:solidFill>
              </a:rPr>
              <a:t> </a:t>
            </a:r>
            <a:r>
              <a:rPr lang="sr-Cyrl-RS" b="1" dirty="0">
                <a:solidFill>
                  <a:srgbClr val="FF0000"/>
                </a:solidFill>
              </a:rPr>
              <a:t>КОНЦИЗНОСТ</a:t>
            </a:r>
          </a:p>
        </p:txBody>
      </p:sp>
      <p:cxnSp>
        <p:nvCxnSpPr>
          <p:cNvPr id="17" name="Права линија спајања 16">
            <a:extLst>
              <a:ext uri="{FF2B5EF4-FFF2-40B4-BE49-F238E27FC236}">
                <a16:creationId xmlns:a16="http://schemas.microsoft.com/office/drawing/2014/main" id="{43579D21-83C1-4DC7-8853-1C998BF36110}"/>
              </a:ext>
            </a:extLst>
          </p:cNvPr>
          <p:cNvCxnSpPr/>
          <p:nvPr/>
        </p:nvCxnSpPr>
        <p:spPr>
          <a:xfrm>
            <a:off x="5046954" y="2916238"/>
            <a:ext cx="0" cy="593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ава линија спајања 18">
            <a:extLst>
              <a:ext uri="{FF2B5EF4-FFF2-40B4-BE49-F238E27FC236}">
                <a16:creationId xmlns:a16="http://schemas.microsoft.com/office/drawing/2014/main" id="{7340DE30-4383-4D91-AC67-5376A5672D13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3443055" y="4038146"/>
            <a:ext cx="806389" cy="6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ава линија спајања 21">
            <a:extLst>
              <a:ext uri="{FF2B5EF4-FFF2-40B4-BE49-F238E27FC236}">
                <a16:creationId xmlns:a16="http://schemas.microsoft.com/office/drawing/2014/main" id="{4D053089-2ED6-4B27-8E9F-5534E632CDF7}"/>
              </a:ext>
            </a:extLst>
          </p:cNvPr>
          <p:cNvCxnSpPr/>
          <p:nvPr/>
        </p:nvCxnSpPr>
        <p:spPr>
          <a:xfrm>
            <a:off x="6096000" y="3972719"/>
            <a:ext cx="763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ава линија спајања 23">
            <a:extLst>
              <a:ext uri="{FF2B5EF4-FFF2-40B4-BE49-F238E27FC236}">
                <a16:creationId xmlns:a16="http://schemas.microsoft.com/office/drawing/2014/main" id="{5D72809D-F8BD-4E41-B5D8-4EE58433C408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5168282" y="4429919"/>
            <a:ext cx="4440" cy="713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50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500"/>
                            </p:stCondLst>
                            <p:childTnLst>
                              <p:par>
                                <p:cTn id="84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  <p:bldP spid="9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50800"/>
            <a:ext cx="12283440" cy="6959599"/>
          </a:xfrm>
          <a:prstGeom prst="rect">
            <a:avLst/>
          </a:prstGeom>
        </p:spPr>
      </p:pic>
      <p:sp>
        <p:nvSpPr>
          <p:cNvPr id="7" name="Правоугаоник: са заобљеним угловима 6">
            <a:extLst>
              <a:ext uri="{FF2B5EF4-FFF2-40B4-BE49-F238E27FC236}">
                <a16:creationId xmlns:a16="http://schemas.microsoft.com/office/drawing/2014/main" id="{729DB06C-6A22-4646-9AA4-6373C3E54EB2}"/>
              </a:ext>
            </a:extLst>
          </p:cNvPr>
          <p:cNvSpPr/>
          <p:nvPr/>
        </p:nvSpPr>
        <p:spPr>
          <a:xfrm>
            <a:off x="2548778" y="215680"/>
            <a:ext cx="5447339" cy="1834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ПОШТОВАТИ ПРАВИЛА!</a:t>
            </a:r>
          </a:p>
        </p:txBody>
      </p:sp>
      <p:sp>
        <p:nvSpPr>
          <p:cNvPr id="4" name="Правоугаоник: са заобљеним угловима 3">
            <a:extLst>
              <a:ext uri="{FF2B5EF4-FFF2-40B4-BE49-F238E27FC236}">
                <a16:creationId xmlns:a16="http://schemas.microsoft.com/office/drawing/2014/main" id="{1746D997-7AAC-4F82-AA99-9B35DB8AC126}"/>
              </a:ext>
            </a:extLst>
          </p:cNvPr>
          <p:cNvSpPr/>
          <p:nvPr/>
        </p:nvSpPr>
        <p:spPr>
          <a:xfrm>
            <a:off x="562992" y="2052967"/>
            <a:ext cx="5322903" cy="2279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dirty="0"/>
              <a:t>ВИШАК РИЈЕЧИ ЈЕ ЗНАК СЛАБОСТИ, А НЕ ВРЛИНА!</a:t>
            </a:r>
          </a:p>
          <a:p>
            <a:r>
              <a:rPr lang="sr-Cyrl-RS" sz="2400" dirty="0"/>
              <a:t>РАДИО-НОВИНАР МОРА ДА БУДЕ ЈАСАН!</a:t>
            </a:r>
          </a:p>
          <a:p>
            <a:r>
              <a:rPr lang="sr-Cyrl-RS" sz="2400" dirty="0"/>
              <a:t>БРЗИНА ДОСТАВЉАЊА ИНФОРМАЦИЈА ВЕОМА ЈЕ ВАЖНА!</a:t>
            </a:r>
          </a:p>
        </p:txBody>
      </p:sp>
      <p:sp>
        <p:nvSpPr>
          <p:cNvPr id="8" name="Правоугаоник: са заобљеним угловима 7">
            <a:extLst>
              <a:ext uri="{FF2B5EF4-FFF2-40B4-BE49-F238E27FC236}">
                <a16:creationId xmlns:a16="http://schemas.microsoft.com/office/drawing/2014/main" id="{A8BDD846-9F87-4BB1-AB69-82DAD022BC3C}"/>
              </a:ext>
            </a:extLst>
          </p:cNvPr>
          <p:cNvSpPr/>
          <p:nvPr/>
        </p:nvSpPr>
        <p:spPr>
          <a:xfrm>
            <a:off x="6640400" y="2039712"/>
            <a:ext cx="5322903" cy="2558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РАДИО – ЕМИСИЈА  ИМА ДРАМСКО ЈЕДИНСТВО: </a:t>
            </a:r>
            <a:r>
              <a:rPr lang="sr-Cyrl-RS" sz="2400" b="1" dirty="0">
                <a:solidFill>
                  <a:srgbClr val="FFFF00"/>
                </a:solidFill>
              </a:rPr>
              <a:t>КЛИМАКС, УЗРОК И ПОСЉЕДИЦА!</a:t>
            </a:r>
          </a:p>
        </p:txBody>
      </p:sp>
      <p:sp>
        <p:nvSpPr>
          <p:cNvPr id="9" name="Стрелица: надесно 8">
            <a:extLst>
              <a:ext uri="{FF2B5EF4-FFF2-40B4-BE49-F238E27FC236}">
                <a16:creationId xmlns:a16="http://schemas.microsoft.com/office/drawing/2014/main" id="{0CB77E86-D7C1-4E19-8FF4-B4682D58BEAA}"/>
              </a:ext>
            </a:extLst>
          </p:cNvPr>
          <p:cNvSpPr/>
          <p:nvPr/>
        </p:nvSpPr>
        <p:spPr>
          <a:xfrm>
            <a:off x="5885895" y="2907611"/>
            <a:ext cx="754505" cy="594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6" name="Смешко 5">
            <a:extLst>
              <a:ext uri="{FF2B5EF4-FFF2-40B4-BE49-F238E27FC236}">
                <a16:creationId xmlns:a16="http://schemas.microsoft.com/office/drawing/2014/main" id="{A27E75F9-D616-4F7C-82C9-56086F36B594}"/>
              </a:ext>
            </a:extLst>
          </p:cNvPr>
          <p:cNvSpPr/>
          <p:nvPr/>
        </p:nvSpPr>
        <p:spPr>
          <a:xfrm>
            <a:off x="948120" y="4779310"/>
            <a:ext cx="2698812" cy="175960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0" name="Чувар места за датум 9">
            <a:extLst>
              <a:ext uri="{FF2B5EF4-FFF2-40B4-BE49-F238E27FC236}">
                <a16:creationId xmlns:a16="http://schemas.microsoft.com/office/drawing/2014/main" id="{9C0C2ED2-E689-4396-9DF5-3BBDDC76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1" name="Чувар места за подножје 10">
            <a:extLst>
              <a:ext uri="{FF2B5EF4-FFF2-40B4-BE49-F238E27FC236}">
                <a16:creationId xmlns:a16="http://schemas.microsoft.com/office/drawing/2014/main" id="{913C3CA7-1DCF-4A3E-9304-0D1BB3D9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09591" y="6589711"/>
            <a:ext cx="4114800" cy="365125"/>
          </a:xfrm>
        </p:spPr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12" name="Облачић за говор: Овални 11">
            <a:extLst>
              <a:ext uri="{FF2B5EF4-FFF2-40B4-BE49-F238E27FC236}">
                <a16:creationId xmlns:a16="http://schemas.microsoft.com/office/drawing/2014/main" id="{4FC51EE5-BDB1-4381-ADA1-33D230803D15}"/>
              </a:ext>
            </a:extLst>
          </p:cNvPr>
          <p:cNvSpPr/>
          <p:nvPr/>
        </p:nvSpPr>
        <p:spPr>
          <a:xfrm>
            <a:off x="9116568" y="932688"/>
            <a:ext cx="2576210" cy="612648"/>
          </a:xfrm>
          <a:prstGeom prst="wedgeEllipseCallout">
            <a:avLst>
              <a:gd name="adj1" fmla="val -40000"/>
              <a:gd name="adj2" fmla="val 3266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FF0000"/>
                </a:solidFill>
              </a:rPr>
              <a:t>ПОЕНТА ИНФОРМАЦИЈЕ!</a:t>
            </a:r>
          </a:p>
        </p:txBody>
      </p:sp>
      <p:sp>
        <p:nvSpPr>
          <p:cNvPr id="13" name="Облачић за говор: Овални 12">
            <a:extLst>
              <a:ext uri="{FF2B5EF4-FFF2-40B4-BE49-F238E27FC236}">
                <a16:creationId xmlns:a16="http://schemas.microsoft.com/office/drawing/2014/main" id="{CC3C8B74-C8BE-44CA-878E-9028EA42781E}"/>
              </a:ext>
            </a:extLst>
          </p:cNvPr>
          <p:cNvSpPr/>
          <p:nvPr/>
        </p:nvSpPr>
        <p:spPr>
          <a:xfrm>
            <a:off x="9407844" y="5321808"/>
            <a:ext cx="2698812" cy="612648"/>
          </a:xfrm>
          <a:prstGeom prst="wedgeEllipseCallout">
            <a:avLst>
              <a:gd name="adj1" fmla="val -2138"/>
              <a:gd name="adj2" fmla="val -3583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FF0000"/>
                </a:solidFill>
              </a:rPr>
              <a:t>ЗАШТО СЕ НЕШТО ДЕСИЛО!</a:t>
            </a:r>
          </a:p>
        </p:txBody>
      </p:sp>
      <p:sp>
        <p:nvSpPr>
          <p:cNvPr id="14" name="Облачић за говор: Овални 13">
            <a:extLst>
              <a:ext uri="{FF2B5EF4-FFF2-40B4-BE49-F238E27FC236}">
                <a16:creationId xmlns:a16="http://schemas.microsoft.com/office/drawing/2014/main" id="{9221E23D-BED1-479A-B837-1199FC5F5240}"/>
              </a:ext>
            </a:extLst>
          </p:cNvPr>
          <p:cNvSpPr/>
          <p:nvPr/>
        </p:nvSpPr>
        <p:spPr>
          <a:xfrm>
            <a:off x="5440680" y="5659111"/>
            <a:ext cx="3675888" cy="612648"/>
          </a:xfrm>
          <a:prstGeom prst="wedgeEllipseCallout">
            <a:avLst>
              <a:gd name="adj1" fmla="val 47117"/>
              <a:gd name="adj2" fmla="val -3524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FF0000"/>
                </a:solidFill>
              </a:rPr>
              <a:t>ШТА ТАЈ ДОГАЂАЈ ЗНАЧИ У БУДУЋНОСТИ!</a:t>
            </a:r>
          </a:p>
        </p:txBody>
      </p:sp>
    </p:spTree>
    <p:extLst>
      <p:ext uri="{BB962C8B-B14F-4D97-AF65-F5344CB8AC3E}">
        <p14:creationId xmlns:p14="http://schemas.microsoft.com/office/powerpoint/2010/main" val="127294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53" presetClass="entr" presetSubtype="16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4" grpId="0" animBg="1"/>
      <p:bldP spid="8" grpId="0" animBg="1"/>
      <p:bldP spid="9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50800"/>
            <a:ext cx="12283440" cy="6959599"/>
          </a:xfrm>
          <a:prstGeom prst="rect">
            <a:avLst/>
          </a:prstGeom>
        </p:spPr>
      </p:pic>
      <p:sp>
        <p:nvSpPr>
          <p:cNvPr id="7" name="Правоугаоник: са заобљеним угловима 6">
            <a:extLst>
              <a:ext uri="{FF2B5EF4-FFF2-40B4-BE49-F238E27FC236}">
                <a16:creationId xmlns:a16="http://schemas.microsoft.com/office/drawing/2014/main" id="{729DB06C-6A22-4646-9AA4-6373C3E54EB2}"/>
              </a:ext>
            </a:extLst>
          </p:cNvPr>
          <p:cNvSpPr/>
          <p:nvPr/>
        </p:nvSpPr>
        <p:spPr>
          <a:xfrm>
            <a:off x="2548778" y="-50800"/>
            <a:ext cx="5447339" cy="1834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ВЈЕЖБА!</a:t>
            </a:r>
          </a:p>
        </p:txBody>
      </p:sp>
      <p:sp>
        <p:nvSpPr>
          <p:cNvPr id="4" name="Правоугаоник: са заобљеним угловима 3">
            <a:extLst>
              <a:ext uri="{FF2B5EF4-FFF2-40B4-BE49-F238E27FC236}">
                <a16:creationId xmlns:a16="http://schemas.microsoft.com/office/drawing/2014/main" id="{1746D997-7AAC-4F82-AA99-9B35DB8AC126}"/>
              </a:ext>
            </a:extLst>
          </p:cNvPr>
          <p:cNvSpPr/>
          <p:nvPr/>
        </p:nvSpPr>
        <p:spPr>
          <a:xfrm>
            <a:off x="22194" y="1866417"/>
            <a:ext cx="5322903" cy="4723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dirty="0"/>
              <a:t>-У договору са предметним професором осмислити групе и </a:t>
            </a:r>
            <a:r>
              <a:rPr lang="sr-Cyrl-RS" sz="2400" dirty="0" err="1"/>
              <a:t>подијелити</a:t>
            </a:r>
            <a:r>
              <a:rPr lang="sr-Cyrl-RS" sz="2400" dirty="0"/>
              <a:t> радне задатке! Свака група треба да осмисли како би звучала њихова </a:t>
            </a:r>
            <a:r>
              <a:rPr lang="sr-Cyrl-RS" sz="2400" dirty="0" err="1"/>
              <a:t>радијска</a:t>
            </a:r>
            <a:r>
              <a:rPr lang="sr-Cyrl-RS" sz="2400" dirty="0"/>
              <a:t> шема (разговор о неком проблему, информацији…)</a:t>
            </a:r>
          </a:p>
          <a:p>
            <a:pPr marL="457200" indent="-457200">
              <a:buAutoNum type="arabicPeriod"/>
            </a:pPr>
            <a:r>
              <a:rPr lang="sr-Cyrl-RS" sz="2400" dirty="0"/>
              <a:t>Разговор снимити према већ јасним параметрима!</a:t>
            </a:r>
          </a:p>
          <a:p>
            <a:pPr marL="457200" indent="-457200">
              <a:buAutoNum type="arabicPeriod"/>
            </a:pPr>
            <a:r>
              <a:rPr lang="sr-Cyrl-RS" sz="2400" dirty="0"/>
              <a:t>Снимак </a:t>
            </a:r>
            <a:r>
              <a:rPr lang="sr-Cyrl-RS" sz="2400" dirty="0" err="1"/>
              <a:t>прослиједити</a:t>
            </a:r>
            <a:r>
              <a:rPr lang="sr-Cyrl-RS" sz="2400" dirty="0"/>
              <a:t> предметном професору!</a:t>
            </a:r>
          </a:p>
          <a:p>
            <a:endParaRPr lang="ru-RU" sz="2400" dirty="0"/>
          </a:p>
          <a:p>
            <a:endParaRPr lang="sr-Cyrl-RS" sz="2400" dirty="0"/>
          </a:p>
        </p:txBody>
      </p:sp>
      <p:sp>
        <p:nvSpPr>
          <p:cNvPr id="8" name="Правоугаоник: са заобљеним угловима 7">
            <a:extLst>
              <a:ext uri="{FF2B5EF4-FFF2-40B4-BE49-F238E27FC236}">
                <a16:creationId xmlns:a16="http://schemas.microsoft.com/office/drawing/2014/main" id="{A8BDD846-9F87-4BB1-AB69-82DAD022BC3C}"/>
              </a:ext>
            </a:extLst>
          </p:cNvPr>
          <p:cNvSpPr/>
          <p:nvPr/>
        </p:nvSpPr>
        <p:spPr>
          <a:xfrm>
            <a:off x="6609869" y="1755986"/>
            <a:ext cx="5322903" cy="4223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2400" b="1" dirty="0">
              <a:solidFill>
                <a:srgbClr val="C00000"/>
              </a:solidFill>
            </a:endParaRPr>
          </a:p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ЧЕСТИТАМО!</a:t>
            </a:r>
          </a:p>
          <a:p>
            <a:pPr algn="ctr"/>
            <a:r>
              <a:rPr lang="sr-Cyrl-RS" sz="2400" b="1" dirty="0">
                <a:solidFill>
                  <a:srgbClr val="C00000"/>
                </a:solidFill>
              </a:rPr>
              <a:t>УСПЈЕШНО СТЕ САВЛАДАЛИ ПОЈМОВЕ О НОВИНАРСТВУ И РАДИО-НОВИНАРСТВУ!</a:t>
            </a:r>
          </a:p>
          <a:p>
            <a:pPr marL="342900" indent="-342900" algn="ctr">
              <a:buFontTx/>
              <a:buChar char="-"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342900" indent="-342900" algn="ctr">
              <a:buFontTx/>
              <a:buChar char="-"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342900" indent="-342900" algn="ctr">
              <a:buFontTx/>
              <a:buChar char="-"/>
            </a:pPr>
            <a:endParaRPr lang="sr-Cyrl-RS" sz="2400" b="1" dirty="0">
              <a:solidFill>
                <a:srgbClr val="C00000"/>
              </a:solidFill>
            </a:endParaRPr>
          </a:p>
          <a:p>
            <a:pPr marL="342900" indent="-342900" algn="ctr">
              <a:buFontTx/>
              <a:buChar char="-"/>
            </a:pPr>
            <a:endParaRPr lang="sr-Cyrl-RS" sz="2400" b="1" dirty="0">
              <a:solidFill>
                <a:srgbClr val="C00000"/>
              </a:solidFill>
            </a:endParaRPr>
          </a:p>
          <a:p>
            <a:pPr algn="ctr"/>
            <a:endParaRPr lang="sr-Cyrl-RS" sz="2400" b="1" dirty="0">
              <a:solidFill>
                <a:srgbClr val="C00000"/>
              </a:solidFill>
            </a:endParaRPr>
          </a:p>
        </p:txBody>
      </p:sp>
      <p:sp>
        <p:nvSpPr>
          <p:cNvPr id="9" name="Стрелица: надесно 8">
            <a:extLst>
              <a:ext uri="{FF2B5EF4-FFF2-40B4-BE49-F238E27FC236}">
                <a16:creationId xmlns:a16="http://schemas.microsoft.com/office/drawing/2014/main" id="{0CB77E86-D7C1-4E19-8FF4-B4682D58BEAA}"/>
              </a:ext>
            </a:extLst>
          </p:cNvPr>
          <p:cNvSpPr/>
          <p:nvPr/>
        </p:nvSpPr>
        <p:spPr>
          <a:xfrm>
            <a:off x="5386401" y="2914542"/>
            <a:ext cx="1223468" cy="594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6" name="Смешко 5">
            <a:extLst>
              <a:ext uri="{FF2B5EF4-FFF2-40B4-BE49-F238E27FC236}">
                <a16:creationId xmlns:a16="http://schemas.microsoft.com/office/drawing/2014/main" id="{A27E75F9-D616-4F7C-82C9-56086F36B594}"/>
              </a:ext>
            </a:extLst>
          </p:cNvPr>
          <p:cNvSpPr/>
          <p:nvPr/>
        </p:nvSpPr>
        <p:spPr>
          <a:xfrm>
            <a:off x="4535690" y="5325595"/>
            <a:ext cx="2698812" cy="175960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0" name="Чувар места за датум 9">
            <a:extLst>
              <a:ext uri="{FF2B5EF4-FFF2-40B4-BE49-F238E27FC236}">
                <a16:creationId xmlns:a16="http://schemas.microsoft.com/office/drawing/2014/main" id="{9C0C2ED2-E689-4396-9DF5-3BBDDC76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1" name="Чувар места за подножје 10">
            <a:extLst>
              <a:ext uri="{FF2B5EF4-FFF2-40B4-BE49-F238E27FC236}">
                <a16:creationId xmlns:a16="http://schemas.microsoft.com/office/drawing/2014/main" id="{913C3CA7-1DCF-4A3E-9304-0D1BB3D9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09591" y="6589711"/>
            <a:ext cx="4114800" cy="365125"/>
          </a:xfrm>
        </p:spPr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3680558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53" presetClass="entr" presetSubtype="16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4" grpId="0" animBg="1"/>
      <p:bldP spid="8" grpId="0" animBg="1"/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50800"/>
            <a:ext cx="12283440" cy="6959599"/>
          </a:xfrm>
          <a:prstGeom prst="rect">
            <a:avLst/>
          </a:prstGeom>
        </p:spPr>
      </p:pic>
      <p:sp>
        <p:nvSpPr>
          <p:cNvPr id="10" name="Чувар места за датум 9">
            <a:extLst>
              <a:ext uri="{FF2B5EF4-FFF2-40B4-BE49-F238E27FC236}">
                <a16:creationId xmlns:a16="http://schemas.microsoft.com/office/drawing/2014/main" id="{9C0C2ED2-E689-4396-9DF5-3BBDDC76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1" name="Чувар места за подножје 10">
            <a:extLst>
              <a:ext uri="{FF2B5EF4-FFF2-40B4-BE49-F238E27FC236}">
                <a16:creationId xmlns:a16="http://schemas.microsoft.com/office/drawing/2014/main" id="{913C3CA7-1DCF-4A3E-9304-0D1BB3D9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09591" y="6589711"/>
            <a:ext cx="4114800" cy="365125"/>
          </a:xfrm>
        </p:spPr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12" name="Правоугаоник: са заобљеним угловима 11">
            <a:extLst>
              <a:ext uri="{FF2B5EF4-FFF2-40B4-BE49-F238E27FC236}">
                <a16:creationId xmlns:a16="http://schemas.microsoft.com/office/drawing/2014/main" id="{E7B30B82-0E87-4D99-BFC9-0F2FEF903C57}"/>
              </a:ext>
            </a:extLst>
          </p:cNvPr>
          <p:cNvSpPr/>
          <p:nvPr/>
        </p:nvSpPr>
        <p:spPr>
          <a:xfrm>
            <a:off x="461992" y="5615572"/>
            <a:ext cx="7196866" cy="11819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dirty="0">
                <a:solidFill>
                  <a:srgbClr val="FFFF00"/>
                </a:solidFill>
              </a:rPr>
              <a:t>ХВАЛА НА ПАЖЊИ!</a:t>
            </a:r>
          </a:p>
        </p:txBody>
      </p:sp>
      <p:pic>
        <p:nvPicPr>
          <p:cNvPr id="14" name="Слика 13">
            <a:extLst>
              <a:ext uri="{FF2B5EF4-FFF2-40B4-BE49-F238E27FC236}">
                <a16:creationId xmlns:a16="http://schemas.microsoft.com/office/drawing/2014/main" id="{BDDC5B14-4313-4322-8364-0341B7A69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58052">
            <a:off x="3111408" y="1399890"/>
            <a:ext cx="4561708" cy="3339489"/>
          </a:xfrm>
          <a:prstGeom prst="rect">
            <a:avLst/>
          </a:prstGeom>
        </p:spPr>
      </p:pic>
      <p:pic>
        <p:nvPicPr>
          <p:cNvPr id="15" name="Слика 14">
            <a:extLst>
              <a:ext uri="{FF2B5EF4-FFF2-40B4-BE49-F238E27FC236}">
                <a16:creationId xmlns:a16="http://schemas.microsoft.com/office/drawing/2014/main" id="{704FCC0F-A343-4176-B702-D226B1847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7109" y="952841"/>
            <a:ext cx="3193897" cy="4014241"/>
          </a:xfrm>
          <a:prstGeom prst="rect">
            <a:avLst/>
          </a:prstGeom>
        </p:spPr>
      </p:pic>
      <p:pic>
        <p:nvPicPr>
          <p:cNvPr id="16" name="Слика 15">
            <a:extLst>
              <a:ext uri="{FF2B5EF4-FFF2-40B4-BE49-F238E27FC236}">
                <a16:creationId xmlns:a16="http://schemas.microsoft.com/office/drawing/2014/main" id="{8CDB0C3C-1BED-48B4-946B-A500B2D6A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0425" y="1402446"/>
            <a:ext cx="4454607" cy="3550342"/>
          </a:xfrm>
          <a:prstGeom prst="rect">
            <a:avLst/>
          </a:prstGeom>
        </p:spPr>
      </p:pic>
      <p:pic>
        <p:nvPicPr>
          <p:cNvPr id="17" name="Слика 16">
            <a:extLst>
              <a:ext uri="{FF2B5EF4-FFF2-40B4-BE49-F238E27FC236}">
                <a16:creationId xmlns:a16="http://schemas.microsoft.com/office/drawing/2014/main" id="{01BA83E3-F477-4B4C-B8C6-8FF2A4985A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30050">
            <a:off x="4233457" y="1231936"/>
            <a:ext cx="3940299" cy="3833923"/>
          </a:xfrm>
          <a:prstGeom prst="rect">
            <a:avLst/>
          </a:prstGeom>
        </p:spPr>
      </p:pic>
      <p:pic>
        <p:nvPicPr>
          <p:cNvPr id="18" name="Слика 17">
            <a:extLst>
              <a:ext uri="{FF2B5EF4-FFF2-40B4-BE49-F238E27FC236}">
                <a16:creationId xmlns:a16="http://schemas.microsoft.com/office/drawing/2014/main" id="{F5DCB477-1375-4E00-9BAA-DE364E4EAF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5148" y="1122701"/>
            <a:ext cx="4228331" cy="4365071"/>
          </a:xfrm>
          <a:prstGeom prst="rect">
            <a:avLst/>
          </a:prstGeom>
        </p:spPr>
      </p:pic>
      <p:pic>
        <p:nvPicPr>
          <p:cNvPr id="19" name="Слика 18">
            <a:extLst>
              <a:ext uri="{FF2B5EF4-FFF2-40B4-BE49-F238E27FC236}">
                <a16:creationId xmlns:a16="http://schemas.microsoft.com/office/drawing/2014/main" id="{64D04A2B-D48E-4565-BC08-3B41D9CAF8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433806">
            <a:off x="4053160" y="1633259"/>
            <a:ext cx="5280912" cy="3865172"/>
          </a:xfrm>
          <a:prstGeom prst="rect">
            <a:avLst/>
          </a:prstGeom>
        </p:spPr>
      </p:pic>
      <p:pic>
        <p:nvPicPr>
          <p:cNvPr id="20" name="Слика 19">
            <a:extLst>
              <a:ext uri="{FF2B5EF4-FFF2-40B4-BE49-F238E27FC236}">
                <a16:creationId xmlns:a16="http://schemas.microsoft.com/office/drawing/2014/main" id="{D9C5FEFF-28CA-479F-B640-ED35FB3DAC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2863" y="712851"/>
            <a:ext cx="5079767" cy="4800638"/>
          </a:xfrm>
          <a:prstGeom prst="rect">
            <a:avLst/>
          </a:prstGeom>
        </p:spPr>
      </p:pic>
      <p:pic>
        <p:nvPicPr>
          <p:cNvPr id="21" name="Слика 20">
            <a:extLst>
              <a:ext uri="{FF2B5EF4-FFF2-40B4-BE49-F238E27FC236}">
                <a16:creationId xmlns:a16="http://schemas.microsoft.com/office/drawing/2014/main" id="{B6088841-9529-4F68-AB71-733AAFABFC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576683">
            <a:off x="3936543" y="489167"/>
            <a:ext cx="5316482" cy="45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3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605" y="-50800"/>
            <a:ext cx="12283440" cy="6959599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2437050" y="640025"/>
            <a:ext cx="6324306" cy="461665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/>
              <a:t>НЕПРОМЈЕНЉИВА КАТЕГОРИЈА У НОВИНАМА</a:t>
            </a:r>
          </a:p>
        </p:txBody>
      </p:sp>
      <p:sp>
        <p:nvSpPr>
          <p:cNvPr id="7" name="Правоугаоник: са заобљеним угловима 6">
            <a:extLst>
              <a:ext uri="{FF2B5EF4-FFF2-40B4-BE49-F238E27FC236}">
                <a16:creationId xmlns:a16="http://schemas.microsoft.com/office/drawing/2014/main" id="{729DB06C-6A22-4646-9AA4-6373C3E54EB2}"/>
              </a:ext>
            </a:extLst>
          </p:cNvPr>
          <p:cNvSpPr/>
          <p:nvPr/>
        </p:nvSpPr>
        <p:spPr>
          <a:xfrm>
            <a:off x="133165" y="2758065"/>
            <a:ext cx="2232789" cy="843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C00000"/>
                </a:solidFill>
              </a:rPr>
              <a:t>НАЗИВ НОВИНА</a:t>
            </a:r>
          </a:p>
        </p:txBody>
      </p:sp>
      <p:sp>
        <p:nvSpPr>
          <p:cNvPr id="11" name="Стрелица: надесно 10">
            <a:extLst>
              <a:ext uri="{FF2B5EF4-FFF2-40B4-BE49-F238E27FC236}">
                <a16:creationId xmlns:a16="http://schemas.microsoft.com/office/drawing/2014/main" id="{DAFA2B95-2BEA-47BE-A6C4-DDD7B8897C7A}"/>
              </a:ext>
            </a:extLst>
          </p:cNvPr>
          <p:cNvSpPr/>
          <p:nvPr/>
        </p:nvSpPr>
        <p:spPr>
          <a:xfrm>
            <a:off x="2437050" y="3098308"/>
            <a:ext cx="821055" cy="297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5" name="Чувар места за датум 14">
            <a:extLst>
              <a:ext uri="{FF2B5EF4-FFF2-40B4-BE49-F238E27FC236}">
                <a16:creationId xmlns:a16="http://schemas.microsoft.com/office/drawing/2014/main" id="{06AF5936-1B30-40B1-8D08-BA209233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7" name="Чувар места за подножје 16">
            <a:extLst>
              <a:ext uri="{FF2B5EF4-FFF2-40B4-BE49-F238E27FC236}">
                <a16:creationId xmlns:a16="http://schemas.microsoft.com/office/drawing/2014/main" id="{31871941-D6AE-4B71-B296-12C27791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8" name="Правоугаоник: са заобљеним угловима 7">
            <a:extLst>
              <a:ext uri="{FF2B5EF4-FFF2-40B4-BE49-F238E27FC236}">
                <a16:creationId xmlns:a16="http://schemas.microsoft.com/office/drawing/2014/main" id="{18E5B1F1-B77B-4BFC-9575-12DD24CD1D05}"/>
              </a:ext>
            </a:extLst>
          </p:cNvPr>
          <p:cNvSpPr/>
          <p:nvPr/>
        </p:nvSpPr>
        <p:spPr>
          <a:xfrm>
            <a:off x="3426781" y="2758065"/>
            <a:ext cx="2232789" cy="808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FF0000"/>
                </a:solidFill>
              </a:rPr>
              <a:t>РЕД ИСПОД НАЗИВА</a:t>
            </a:r>
          </a:p>
        </p:txBody>
      </p:sp>
      <p:sp>
        <p:nvSpPr>
          <p:cNvPr id="9" name="Стрелица: надесно 8">
            <a:extLst>
              <a:ext uri="{FF2B5EF4-FFF2-40B4-BE49-F238E27FC236}">
                <a16:creationId xmlns:a16="http://schemas.microsoft.com/office/drawing/2014/main" id="{EAA89C93-312F-473C-A962-A1A6B8844E9E}"/>
              </a:ext>
            </a:extLst>
          </p:cNvPr>
          <p:cNvSpPr/>
          <p:nvPr/>
        </p:nvSpPr>
        <p:spPr>
          <a:xfrm>
            <a:off x="5734974" y="3033569"/>
            <a:ext cx="727969" cy="292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0" name="Правоугаоник: са заобљеним угловима 9">
            <a:extLst>
              <a:ext uri="{FF2B5EF4-FFF2-40B4-BE49-F238E27FC236}">
                <a16:creationId xmlns:a16="http://schemas.microsoft.com/office/drawing/2014/main" id="{7B5C3076-6625-4CF3-9EF0-9CF692D999B1}"/>
              </a:ext>
            </a:extLst>
          </p:cNvPr>
          <p:cNvSpPr/>
          <p:nvPr/>
        </p:nvSpPr>
        <p:spPr>
          <a:xfrm>
            <a:off x="6524018" y="2853721"/>
            <a:ext cx="1566169" cy="568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FF0000"/>
                </a:solidFill>
              </a:rPr>
              <a:t>ДАТУМ</a:t>
            </a:r>
          </a:p>
        </p:txBody>
      </p:sp>
      <p:sp>
        <p:nvSpPr>
          <p:cNvPr id="12" name="Стрелица: надесно 11">
            <a:extLst>
              <a:ext uri="{FF2B5EF4-FFF2-40B4-BE49-F238E27FC236}">
                <a16:creationId xmlns:a16="http://schemas.microsoft.com/office/drawing/2014/main" id="{3629C8A6-3E1F-4BC6-844B-F8AD32CA3F15}"/>
              </a:ext>
            </a:extLst>
          </p:cNvPr>
          <p:cNvSpPr/>
          <p:nvPr/>
        </p:nvSpPr>
        <p:spPr>
          <a:xfrm>
            <a:off x="8152687" y="2938158"/>
            <a:ext cx="706515" cy="320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3" name="Правоугаоник: са заобљеним угловима 12">
            <a:extLst>
              <a:ext uri="{FF2B5EF4-FFF2-40B4-BE49-F238E27FC236}">
                <a16:creationId xmlns:a16="http://schemas.microsoft.com/office/drawing/2014/main" id="{B16B43B4-1C55-4A7E-B6CD-7D3CDEFFAD19}"/>
              </a:ext>
            </a:extLst>
          </p:cNvPr>
          <p:cNvSpPr/>
          <p:nvPr/>
        </p:nvSpPr>
        <p:spPr>
          <a:xfrm>
            <a:off x="8984202" y="2860530"/>
            <a:ext cx="1753287" cy="568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FF0000"/>
                </a:solidFill>
              </a:rPr>
              <a:t>ГОДИНА ИЗДАЊА</a:t>
            </a:r>
          </a:p>
        </p:txBody>
      </p:sp>
      <p:cxnSp>
        <p:nvCxnSpPr>
          <p:cNvPr id="16" name="Права линија спајања са стрелицом 15">
            <a:extLst>
              <a:ext uri="{FF2B5EF4-FFF2-40B4-BE49-F238E27FC236}">
                <a16:creationId xmlns:a16="http://schemas.microsoft.com/office/drawing/2014/main" id="{548F179B-D777-488E-93D1-AC0FBE29A46E}"/>
              </a:ext>
            </a:extLst>
          </p:cNvPr>
          <p:cNvCxnSpPr/>
          <p:nvPr/>
        </p:nvCxnSpPr>
        <p:spPr>
          <a:xfrm flipH="1">
            <a:off x="1722268" y="1107066"/>
            <a:ext cx="1535837" cy="1615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ава линија спајања са стрелицом 18">
            <a:extLst>
              <a:ext uri="{FF2B5EF4-FFF2-40B4-BE49-F238E27FC236}">
                <a16:creationId xmlns:a16="http://schemas.microsoft.com/office/drawing/2014/main" id="{431C4AD5-D3F5-4E14-9AEE-A57E1FD5DDFB}"/>
              </a:ext>
            </a:extLst>
          </p:cNvPr>
          <p:cNvCxnSpPr/>
          <p:nvPr/>
        </p:nvCxnSpPr>
        <p:spPr>
          <a:xfrm>
            <a:off x="4543175" y="1119550"/>
            <a:ext cx="117602" cy="1610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ава линија спајања са стрелицом 20">
            <a:extLst>
              <a:ext uri="{FF2B5EF4-FFF2-40B4-BE49-F238E27FC236}">
                <a16:creationId xmlns:a16="http://schemas.microsoft.com/office/drawing/2014/main" id="{7683A824-27C5-499F-9FC9-B1207F3DB960}"/>
              </a:ext>
            </a:extLst>
          </p:cNvPr>
          <p:cNvCxnSpPr/>
          <p:nvPr/>
        </p:nvCxnSpPr>
        <p:spPr>
          <a:xfrm>
            <a:off x="6658252" y="1193765"/>
            <a:ext cx="319597" cy="165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ава линија спајања са стрелицом 22">
            <a:extLst>
              <a:ext uri="{FF2B5EF4-FFF2-40B4-BE49-F238E27FC236}">
                <a16:creationId xmlns:a16="http://schemas.microsoft.com/office/drawing/2014/main" id="{8E232130-4866-4B58-8205-1A4222CE962D}"/>
              </a:ext>
            </a:extLst>
          </p:cNvPr>
          <p:cNvCxnSpPr/>
          <p:nvPr/>
        </p:nvCxnSpPr>
        <p:spPr>
          <a:xfrm>
            <a:off x="8151262" y="1137410"/>
            <a:ext cx="1409988" cy="1716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авоугаоник: са заобљеним угловима 23">
            <a:extLst>
              <a:ext uri="{FF2B5EF4-FFF2-40B4-BE49-F238E27FC236}">
                <a16:creationId xmlns:a16="http://schemas.microsoft.com/office/drawing/2014/main" id="{93438BDE-64DE-4030-8E05-70BBB686BD5E}"/>
              </a:ext>
            </a:extLst>
          </p:cNvPr>
          <p:cNvSpPr/>
          <p:nvPr/>
        </p:nvSpPr>
        <p:spPr>
          <a:xfrm>
            <a:off x="3728621" y="4358936"/>
            <a:ext cx="2299317" cy="8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FF0000"/>
                </a:solidFill>
              </a:rPr>
              <a:t>РУБРИКЕ</a:t>
            </a:r>
          </a:p>
        </p:txBody>
      </p:sp>
      <p:sp>
        <p:nvSpPr>
          <p:cNvPr id="25" name="Стрелица: надесно 24">
            <a:extLst>
              <a:ext uri="{FF2B5EF4-FFF2-40B4-BE49-F238E27FC236}">
                <a16:creationId xmlns:a16="http://schemas.microsoft.com/office/drawing/2014/main" id="{43DAA04E-1168-4DCD-A5F9-2720CE29D3FF}"/>
              </a:ext>
            </a:extLst>
          </p:cNvPr>
          <p:cNvSpPr/>
          <p:nvPr/>
        </p:nvSpPr>
        <p:spPr>
          <a:xfrm>
            <a:off x="2672179" y="4683126"/>
            <a:ext cx="985421" cy="261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26" name="Стрелица: надесно 25">
            <a:extLst>
              <a:ext uri="{FF2B5EF4-FFF2-40B4-BE49-F238E27FC236}">
                <a16:creationId xmlns:a16="http://schemas.microsoft.com/office/drawing/2014/main" id="{B55E0842-FB8C-4DB5-926F-7ED5BCD83430}"/>
              </a:ext>
            </a:extLst>
          </p:cNvPr>
          <p:cNvSpPr/>
          <p:nvPr/>
        </p:nvSpPr>
        <p:spPr>
          <a:xfrm>
            <a:off x="6096000" y="4683126"/>
            <a:ext cx="793072" cy="261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27" name="Правоугаоник: са заобљеним угловима 26">
            <a:extLst>
              <a:ext uri="{FF2B5EF4-FFF2-40B4-BE49-F238E27FC236}">
                <a16:creationId xmlns:a16="http://schemas.microsoft.com/office/drawing/2014/main" id="{A54F857A-414A-4094-ABBD-84F5F19661AE}"/>
              </a:ext>
            </a:extLst>
          </p:cNvPr>
          <p:cNvSpPr/>
          <p:nvPr/>
        </p:nvSpPr>
        <p:spPr>
          <a:xfrm>
            <a:off x="7066625" y="4370188"/>
            <a:ext cx="1917577" cy="867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FF0000"/>
                </a:solidFill>
              </a:rPr>
              <a:t>ИМПРЕСУМ</a:t>
            </a:r>
          </a:p>
        </p:txBody>
      </p:sp>
    </p:spTree>
    <p:extLst>
      <p:ext uri="{BB962C8B-B14F-4D97-AF65-F5344CB8AC3E}">
        <p14:creationId xmlns:p14="http://schemas.microsoft.com/office/powerpoint/2010/main" val="20268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45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500"/>
                            </p:stCondLst>
                            <p:childTnLst>
                              <p:par>
                                <p:cTn id="84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9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2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1" grpId="1" animBg="1"/>
      <p:bldP spid="8" grpId="0" animBg="1"/>
      <p:bldP spid="9" grpId="0" animBg="1"/>
      <p:bldP spid="10" grpId="0" animBg="1"/>
      <p:bldP spid="12" grpId="0" animBg="1"/>
      <p:bldP spid="1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34"/>
            <a:ext cx="12283440" cy="6959599"/>
          </a:xfrm>
          <a:prstGeom prst="rect">
            <a:avLst/>
          </a:prstGeom>
        </p:spPr>
      </p:pic>
      <p:sp>
        <p:nvSpPr>
          <p:cNvPr id="17" name="Чувар места за датум 16">
            <a:extLst>
              <a:ext uri="{FF2B5EF4-FFF2-40B4-BE49-F238E27FC236}">
                <a16:creationId xmlns:a16="http://schemas.microsoft.com/office/drawing/2014/main" id="{3A0C05AC-C59C-47F8-97D2-527E7C58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9" name="Чувар места за подножје 18">
            <a:extLst>
              <a:ext uri="{FF2B5EF4-FFF2-40B4-BE49-F238E27FC236}">
                <a16:creationId xmlns:a16="http://schemas.microsoft.com/office/drawing/2014/main" id="{4D7FA63E-E986-48E6-B0B2-3738C1FE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26" name="Правоугаоник 25">
            <a:extLst>
              <a:ext uri="{FF2B5EF4-FFF2-40B4-BE49-F238E27FC236}">
                <a16:creationId xmlns:a16="http://schemas.microsoft.com/office/drawing/2014/main" id="{0FCD5BA3-C482-4D9E-8797-13E37216E90F}"/>
              </a:ext>
            </a:extLst>
          </p:cNvPr>
          <p:cNvSpPr/>
          <p:nvPr/>
        </p:nvSpPr>
        <p:spPr>
          <a:xfrm>
            <a:off x="2209800" y="768678"/>
            <a:ext cx="4732538" cy="52322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РУБРИКА</a:t>
            </a:r>
          </a:p>
        </p:txBody>
      </p:sp>
      <p:sp>
        <p:nvSpPr>
          <p:cNvPr id="27" name="Правоугаоник: са заобљеним угловима 26">
            <a:extLst>
              <a:ext uri="{FF2B5EF4-FFF2-40B4-BE49-F238E27FC236}">
                <a16:creationId xmlns:a16="http://schemas.microsoft.com/office/drawing/2014/main" id="{EE0BA5D0-8B82-4A31-9AE9-122EAB1EE5C3}"/>
              </a:ext>
            </a:extLst>
          </p:cNvPr>
          <p:cNvSpPr/>
          <p:nvPr/>
        </p:nvSpPr>
        <p:spPr>
          <a:xfrm>
            <a:off x="838200" y="2137851"/>
            <a:ext cx="9664823" cy="126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err="1">
                <a:solidFill>
                  <a:srgbClr val="FFFF00"/>
                </a:solidFill>
              </a:rPr>
              <a:t>Одјељак</a:t>
            </a:r>
            <a:r>
              <a:rPr lang="sr-Cyrl-RS" sz="2400" b="1" dirty="0">
                <a:solidFill>
                  <a:srgbClr val="FFFF00"/>
                </a:solidFill>
              </a:rPr>
              <a:t> новина са насловом и тематски обједињеним текстовима обично одвојен усправним и водоравним линијама. </a:t>
            </a:r>
          </a:p>
        </p:txBody>
      </p:sp>
      <p:sp>
        <p:nvSpPr>
          <p:cNvPr id="6" name="Стрелица: надоле 5">
            <a:extLst>
              <a:ext uri="{FF2B5EF4-FFF2-40B4-BE49-F238E27FC236}">
                <a16:creationId xmlns:a16="http://schemas.microsoft.com/office/drawing/2014/main" id="{BE7A52F6-0AAD-4C3E-9554-4C4585B98BE9}"/>
              </a:ext>
            </a:extLst>
          </p:cNvPr>
          <p:cNvSpPr/>
          <p:nvPr/>
        </p:nvSpPr>
        <p:spPr>
          <a:xfrm>
            <a:off x="4421080" y="1291898"/>
            <a:ext cx="363984" cy="845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7" name="Елипса 6">
            <a:extLst>
              <a:ext uri="{FF2B5EF4-FFF2-40B4-BE49-F238E27FC236}">
                <a16:creationId xmlns:a16="http://schemas.microsoft.com/office/drawing/2014/main" id="{8F1EC308-C319-4636-B604-31AC9D07DA46}"/>
              </a:ext>
            </a:extLst>
          </p:cNvPr>
          <p:cNvSpPr/>
          <p:nvPr/>
        </p:nvSpPr>
        <p:spPr>
          <a:xfrm>
            <a:off x="754601" y="4323425"/>
            <a:ext cx="15802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FF0000"/>
                </a:solidFill>
              </a:rPr>
              <a:t>културне</a:t>
            </a:r>
          </a:p>
        </p:txBody>
      </p:sp>
      <p:sp>
        <p:nvSpPr>
          <p:cNvPr id="8" name="Елипса 7">
            <a:extLst>
              <a:ext uri="{FF2B5EF4-FFF2-40B4-BE49-F238E27FC236}">
                <a16:creationId xmlns:a16="http://schemas.microsoft.com/office/drawing/2014/main" id="{0776C78E-F5C2-4A52-B365-BB78F41AA47E}"/>
              </a:ext>
            </a:extLst>
          </p:cNvPr>
          <p:cNvSpPr/>
          <p:nvPr/>
        </p:nvSpPr>
        <p:spPr>
          <a:xfrm>
            <a:off x="2442837" y="4323425"/>
            <a:ext cx="283197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FF0000"/>
                </a:solidFill>
              </a:rPr>
              <a:t>спољнополитичке</a:t>
            </a:r>
          </a:p>
        </p:txBody>
      </p:sp>
      <p:sp>
        <p:nvSpPr>
          <p:cNvPr id="9" name="Елипса 8">
            <a:extLst>
              <a:ext uri="{FF2B5EF4-FFF2-40B4-BE49-F238E27FC236}">
                <a16:creationId xmlns:a16="http://schemas.microsoft.com/office/drawing/2014/main" id="{E8EA8B8D-3998-46AB-8C5B-A9181E3C87BA}"/>
              </a:ext>
            </a:extLst>
          </p:cNvPr>
          <p:cNvSpPr/>
          <p:nvPr/>
        </p:nvSpPr>
        <p:spPr>
          <a:xfrm>
            <a:off x="5521911" y="4323425"/>
            <a:ext cx="33823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FF0000"/>
                </a:solidFill>
              </a:rPr>
              <a:t>унутрашњополитичке</a:t>
            </a:r>
          </a:p>
        </p:txBody>
      </p:sp>
      <p:sp>
        <p:nvSpPr>
          <p:cNvPr id="10" name="Елипса 9">
            <a:extLst>
              <a:ext uri="{FF2B5EF4-FFF2-40B4-BE49-F238E27FC236}">
                <a16:creationId xmlns:a16="http://schemas.microsoft.com/office/drawing/2014/main" id="{8502CEF1-D9AB-4E11-9DA6-A34E3A073933}"/>
              </a:ext>
            </a:extLst>
          </p:cNvPr>
          <p:cNvSpPr/>
          <p:nvPr/>
        </p:nvSpPr>
        <p:spPr>
          <a:xfrm>
            <a:off x="9301284" y="4302138"/>
            <a:ext cx="20241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FF0000"/>
                </a:solidFill>
              </a:rPr>
              <a:t>спортске</a:t>
            </a:r>
          </a:p>
        </p:txBody>
      </p:sp>
      <p:cxnSp>
        <p:nvCxnSpPr>
          <p:cNvPr id="12" name="Права линија спајања са стрелицом 11">
            <a:extLst>
              <a:ext uri="{FF2B5EF4-FFF2-40B4-BE49-F238E27FC236}">
                <a16:creationId xmlns:a16="http://schemas.microsoft.com/office/drawing/2014/main" id="{EE95D183-F37D-4D6C-93A9-0C8D55BAADBD}"/>
              </a:ext>
            </a:extLst>
          </p:cNvPr>
          <p:cNvCxnSpPr/>
          <p:nvPr/>
        </p:nvCxnSpPr>
        <p:spPr>
          <a:xfrm flipH="1">
            <a:off x="1899821" y="3398480"/>
            <a:ext cx="1367162" cy="924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ава линија спајања са стрелицом 13">
            <a:extLst>
              <a:ext uri="{FF2B5EF4-FFF2-40B4-BE49-F238E27FC236}">
                <a16:creationId xmlns:a16="http://schemas.microsoft.com/office/drawing/2014/main" id="{5BF5B8C4-71B4-4B20-8D85-C255723C1F02}"/>
              </a:ext>
            </a:extLst>
          </p:cNvPr>
          <p:cNvCxnSpPr/>
          <p:nvPr/>
        </p:nvCxnSpPr>
        <p:spPr>
          <a:xfrm>
            <a:off x="4076330" y="3429000"/>
            <a:ext cx="0" cy="873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ава линија спајања са стрелицом 17">
            <a:extLst>
              <a:ext uri="{FF2B5EF4-FFF2-40B4-BE49-F238E27FC236}">
                <a16:creationId xmlns:a16="http://schemas.microsoft.com/office/drawing/2014/main" id="{0C58EAA5-3675-4AE7-819C-8ABF273872C1}"/>
              </a:ext>
            </a:extLst>
          </p:cNvPr>
          <p:cNvCxnSpPr/>
          <p:nvPr/>
        </p:nvCxnSpPr>
        <p:spPr>
          <a:xfrm>
            <a:off x="6667130" y="3456465"/>
            <a:ext cx="275208" cy="845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ава линија спајања са стрелицом 20">
            <a:extLst>
              <a:ext uri="{FF2B5EF4-FFF2-40B4-BE49-F238E27FC236}">
                <a16:creationId xmlns:a16="http://schemas.microsoft.com/office/drawing/2014/main" id="{AE90A2CD-9782-4D94-B48A-16FEE62E1E7E}"/>
              </a:ext>
            </a:extLst>
          </p:cNvPr>
          <p:cNvCxnSpPr/>
          <p:nvPr/>
        </p:nvCxnSpPr>
        <p:spPr>
          <a:xfrm>
            <a:off x="9144000" y="3429000"/>
            <a:ext cx="719091" cy="894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295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allAtOnce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34"/>
            <a:ext cx="12283440" cy="6959599"/>
          </a:xfrm>
          <a:prstGeom prst="rect">
            <a:avLst/>
          </a:prstGeom>
        </p:spPr>
      </p:pic>
      <p:sp>
        <p:nvSpPr>
          <p:cNvPr id="17" name="Чувар места за датум 16">
            <a:extLst>
              <a:ext uri="{FF2B5EF4-FFF2-40B4-BE49-F238E27FC236}">
                <a16:creationId xmlns:a16="http://schemas.microsoft.com/office/drawing/2014/main" id="{3A0C05AC-C59C-47F8-97D2-527E7C58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9" name="Чувар места за подножје 18">
            <a:extLst>
              <a:ext uri="{FF2B5EF4-FFF2-40B4-BE49-F238E27FC236}">
                <a16:creationId xmlns:a16="http://schemas.microsoft.com/office/drawing/2014/main" id="{4D7FA63E-E986-48E6-B0B2-3738C1FE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27" name="Правоугаоник: са заобљеним угловима 26">
            <a:extLst>
              <a:ext uri="{FF2B5EF4-FFF2-40B4-BE49-F238E27FC236}">
                <a16:creationId xmlns:a16="http://schemas.microsoft.com/office/drawing/2014/main" id="{EE0BA5D0-8B82-4A31-9AE9-122EAB1EE5C3}"/>
              </a:ext>
            </a:extLst>
          </p:cNvPr>
          <p:cNvSpPr/>
          <p:nvPr/>
        </p:nvSpPr>
        <p:spPr>
          <a:xfrm>
            <a:off x="399496" y="1946277"/>
            <a:ext cx="9664823" cy="1655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FFFF00"/>
                </a:solidFill>
              </a:rPr>
              <a:t>Уочљиво одвојено </a:t>
            </a:r>
            <a:r>
              <a:rPr lang="sr-Cyrl-RS" sz="2400" b="1" dirty="0" err="1">
                <a:solidFill>
                  <a:srgbClr val="FFFF00"/>
                </a:solidFill>
              </a:rPr>
              <a:t>мјесто</a:t>
            </a:r>
            <a:r>
              <a:rPr lang="sr-Cyrl-RS" sz="2400" b="1" dirty="0">
                <a:solidFill>
                  <a:srgbClr val="FFFF00"/>
                </a:solidFill>
              </a:rPr>
              <a:t> у новинама </a:t>
            </a:r>
            <a:r>
              <a:rPr lang="sr-Cyrl-RS" sz="2400" b="1" dirty="0" err="1">
                <a:solidFill>
                  <a:srgbClr val="FFFF00"/>
                </a:solidFill>
              </a:rPr>
              <a:t>гдје</a:t>
            </a:r>
            <a:r>
              <a:rPr lang="sr-Cyrl-RS" sz="2400" b="1" dirty="0">
                <a:solidFill>
                  <a:srgbClr val="FFFF00"/>
                </a:solidFill>
              </a:rPr>
              <a:t> се обавезно штампају подаци о публикацији: </a:t>
            </a:r>
            <a:r>
              <a:rPr lang="sr-Cyrl-RS" sz="2400" b="1" dirty="0">
                <a:solidFill>
                  <a:srgbClr val="FF0000"/>
                </a:solidFill>
              </a:rPr>
              <a:t>издавач, сарадници, адреса редакције и тираж.</a:t>
            </a:r>
          </a:p>
        </p:txBody>
      </p:sp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989F5EA7-536B-4EB5-B104-225DD116ECC4}"/>
              </a:ext>
            </a:extLst>
          </p:cNvPr>
          <p:cNvSpPr txBox="1"/>
          <p:nvPr/>
        </p:nvSpPr>
        <p:spPr>
          <a:xfrm>
            <a:off x="2959608" y="753031"/>
            <a:ext cx="186096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/>
              <a:t>ИМПРЕСУМ</a:t>
            </a:r>
          </a:p>
        </p:txBody>
      </p:sp>
      <p:sp>
        <p:nvSpPr>
          <p:cNvPr id="4" name="Стрелица: надоле 3">
            <a:extLst>
              <a:ext uri="{FF2B5EF4-FFF2-40B4-BE49-F238E27FC236}">
                <a16:creationId xmlns:a16="http://schemas.microsoft.com/office/drawing/2014/main" id="{9CBBC51F-2CC0-446F-B55D-BC6BB82D3DFC}"/>
              </a:ext>
            </a:extLst>
          </p:cNvPr>
          <p:cNvSpPr/>
          <p:nvPr/>
        </p:nvSpPr>
        <p:spPr>
          <a:xfrm>
            <a:off x="3581400" y="1278384"/>
            <a:ext cx="289264" cy="645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66068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34"/>
            <a:ext cx="12283440" cy="6959599"/>
          </a:xfrm>
          <a:prstGeom prst="rect">
            <a:avLst/>
          </a:prstGeom>
        </p:spPr>
      </p:pic>
      <p:sp>
        <p:nvSpPr>
          <p:cNvPr id="17" name="Чувар места за датум 16">
            <a:extLst>
              <a:ext uri="{FF2B5EF4-FFF2-40B4-BE49-F238E27FC236}">
                <a16:creationId xmlns:a16="http://schemas.microsoft.com/office/drawing/2014/main" id="{3A0C05AC-C59C-47F8-97D2-527E7C58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31.03.2021.</a:t>
            </a:r>
          </a:p>
        </p:txBody>
      </p:sp>
      <p:sp>
        <p:nvSpPr>
          <p:cNvPr id="19" name="Чувар места за подножје 18">
            <a:extLst>
              <a:ext uri="{FF2B5EF4-FFF2-40B4-BE49-F238E27FC236}">
                <a16:creationId xmlns:a16="http://schemas.microsoft.com/office/drawing/2014/main" id="{4D7FA63E-E986-48E6-B0B2-3738C1FE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989F5EA7-536B-4EB5-B104-225DD116ECC4}"/>
              </a:ext>
            </a:extLst>
          </p:cNvPr>
          <p:cNvSpPr txBox="1"/>
          <p:nvPr/>
        </p:nvSpPr>
        <p:spPr>
          <a:xfrm>
            <a:off x="3249227" y="349460"/>
            <a:ext cx="351555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/>
              <a:t>ОД МАКЕТЕ ДО ШТАМПАРИЈЕ</a:t>
            </a:r>
          </a:p>
        </p:txBody>
      </p:sp>
      <p:sp>
        <p:nvSpPr>
          <p:cNvPr id="4" name="Правоугаоник: са заобљеним угловима 3">
            <a:extLst>
              <a:ext uri="{FF2B5EF4-FFF2-40B4-BE49-F238E27FC236}">
                <a16:creationId xmlns:a16="http://schemas.microsoft.com/office/drawing/2014/main" id="{656F74DF-6286-4BE9-9837-9F7651356E41}"/>
              </a:ext>
            </a:extLst>
          </p:cNvPr>
          <p:cNvSpPr/>
          <p:nvPr/>
        </p:nvSpPr>
        <p:spPr>
          <a:xfrm>
            <a:off x="394316" y="1647541"/>
            <a:ext cx="10107967" cy="1808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sr-Cyrl-RS" sz="2400" dirty="0">
                <a:solidFill>
                  <a:srgbClr val="FF0000"/>
                </a:solidFill>
              </a:rPr>
              <a:t>Водити рачуна о томе какав је слоган;</a:t>
            </a:r>
          </a:p>
          <a:p>
            <a:pPr marL="285750" indent="-285750" algn="ctr">
              <a:buFontTx/>
              <a:buChar char="-"/>
            </a:pPr>
            <a:r>
              <a:rPr lang="sr-Cyrl-RS" sz="2400" dirty="0">
                <a:solidFill>
                  <a:srgbClr val="FF0000"/>
                </a:solidFill>
              </a:rPr>
              <a:t>Какви су наслови рубрика;</a:t>
            </a:r>
          </a:p>
          <a:p>
            <a:pPr marL="285750" indent="-285750" algn="ctr">
              <a:buFontTx/>
              <a:buChar char="-"/>
            </a:pPr>
            <a:r>
              <a:rPr lang="sr-Cyrl-RS" sz="2400" dirty="0">
                <a:solidFill>
                  <a:srgbClr val="FF0000"/>
                </a:solidFill>
              </a:rPr>
              <a:t>Наслови текстова;</a:t>
            </a:r>
          </a:p>
          <a:p>
            <a:pPr marL="285750" indent="-285750" algn="ctr">
              <a:buFontTx/>
              <a:buChar char="-"/>
            </a:pPr>
            <a:r>
              <a:rPr lang="sr-Cyrl-RS" sz="2400" dirty="0">
                <a:solidFill>
                  <a:srgbClr val="FF0000"/>
                </a:solidFill>
              </a:rPr>
              <a:t>Распоред фотографија…</a:t>
            </a:r>
          </a:p>
        </p:txBody>
      </p:sp>
      <p:sp>
        <p:nvSpPr>
          <p:cNvPr id="6" name="Стрелица: надоле 5">
            <a:extLst>
              <a:ext uri="{FF2B5EF4-FFF2-40B4-BE49-F238E27FC236}">
                <a16:creationId xmlns:a16="http://schemas.microsoft.com/office/drawing/2014/main" id="{8B019BFE-081F-451D-B5AF-FA376B7CC7A9}"/>
              </a:ext>
            </a:extLst>
          </p:cNvPr>
          <p:cNvSpPr/>
          <p:nvPr/>
        </p:nvSpPr>
        <p:spPr>
          <a:xfrm>
            <a:off x="4705165" y="749570"/>
            <a:ext cx="337352" cy="850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879920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3318028" y="388137"/>
            <a:ext cx="4484111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/>
              <a:t>ШПИНГЛОВАЊЕ ИЛИ ПРЕЛОМ</a:t>
            </a:r>
          </a:p>
        </p:txBody>
      </p:sp>
      <p:sp>
        <p:nvSpPr>
          <p:cNvPr id="7" name="Правоугаоник: са заобљеним угловима 6">
            <a:extLst>
              <a:ext uri="{FF2B5EF4-FFF2-40B4-BE49-F238E27FC236}">
                <a16:creationId xmlns:a16="http://schemas.microsoft.com/office/drawing/2014/main" id="{729DB06C-6A22-4646-9AA4-6373C3E54EB2}"/>
              </a:ext>
            </a:extLst>
          </p:cNvPr>
          <p:cNvSpPr/>
          <p:nvPr/>
        </p:nvSpPr>
        <p:spPr>
          <a:xfrm>
            <a:off x="1519857" y="1492892"/>
            <a:ext cx="1890944" cy="979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распоређивање елемената у тексту</a:t>
            </a:r>
          </a:p>
        </p:txBody>
      </p:sp>
      <p:sp>
        <p:nvSpPr>
          <p:cNvPr id="8" name="Правоугаоник: са заобљеним угловима 7">
            <a:extLst>
              <a:ext uri="{FF2B5EF4-FFF2-40B4-BE49-F238E27FC236}">
                <a16:creationId xmlns:a16="http://schemas.microsoft.com/office/drawing/2014/main" id="{21E157C6-98CE-48DD-9E1A-D3EC69C01D6C}"/>
              </a:ext>
            </a:extLst>
          </p:cNvPr>
          <p:cNvSpPr/>
          <p:nvPr/>
        </p:nvSpPr>
        <p:spPr>
          <a:xfrm>
            <a:off x="4014482" y="1516619"/>
            <a:ext cx="1890941" cy="804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распоређивање елемената на страници </a:t>
            </a:r>
          </a:p>
        </p:txBody>
      </p:sp>
      <p:sp>
        <p:nvSpPr>
          <p:cNvPr id="9" name="Правоугаоник: са заобљеним угловима 8">
            <a:extLst>
              <a:ext uri="{FF2B5EF4-FFF2-40B4-BE49-F238E27FC236}">
                <a16:creationId xmlns:a16="http://schemas.microsoft.com/office/drawing/2014/main" id="{31C9FD7A-DB37-410F-A776-C639734F5521}"/>
              </a:ext>
            </a:extLst>
          </p:cNvPr>
          <p:cNvSpPr/>
          <p:nvPr/>
        </p:nvSpPr>
        <p:spPr>
          <a:xfrm>
            <a:off x="6468862" y="1487331"/>
            <a:ext cx="3207794" cy="833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распоређивање елемената</a:t>
            </a:r>
          </a:p>
          <a:p>
            <a:pPr algn="ctr"/>
            <a:r>
              <a:rPr lang="sr-Cyrl-RS" dirty="0"/>
              <a:t>у оквиру </a:t>
            </a:r>
            <a:r>
              <a:rPr lang="sr-Cyrl-RS" dirty="0" err="1"/>
              <a:t>одјељка</a:t>
            </a:r>
            <a:r>
              <a:rPr lang="sr-Cyrl-RS" dirty="0"/>
              <a:t> или издања</a:t>
            </a:r>
          </a:p>
        </p:txBody>
      </p:sp>
      <p:cxnSp>
        <p:nvCxnSpPr>
          <p:cNvPr id="12" name="Права линија спајања са стрелицом 11">
            <a:extLst>
              <a:ext uri="{FF2B5EF4-FFF2-40B4-BE49-F238E27FC236}">
                <a16:creationId xmlns:a16="http://schemas.microsoft.com/office/drawing/2014/main" id="{1AA59819-1E97-4F40-9059-6621A2550F55}"/>
              </a:ext>
            </a:extLst>
          </p:cNvPr>
          <p:cNvCxnSpPr>
            <a:cxnSpLocks/>
          </p:cNvCxnSpPr>
          <p:nvPr/>
        </p:nvCxnSpPr>
        <p:spPr>
          <a:xfrm flipH="1">
            <a:off x="2760956" y="900912"/>
            <a:ext cx="994298" cy="55502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ава линија спајања са стрелицом 13">
            <a:extLst>
              <a:ext uri="{FF2B5EF4-FFF2-40B4-BE49-F238E27FC236}">
                <a16:creationId xmlns:a16="http://schemas.microsoft.com/office/drawing/2014/main" id="{2CEFB44D-19EF-4459-9EA0-DD82690FEFD6}"/>
              </a:ext>
            </a:extLst>
          </p:cNvPr>
          <p:cNvCxnSpPr/>
          <p:nvPr/>
        </p:nvCxnSpPr>
        <p:spPr>
          <a:xfrm>
            <a:off x="4880056" y="932306"/>
            <a:ext cx="0" cy="555026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ава линија спајања са стрелицом 15">
            <a:extLst>
              <a:ext uri="{FF2B5EF4-FFF2-40B4-BE49-F238E27FC236}">
                <a16:creationId xmlns:a16="http://schemas.microsoft.com/office/drawing/2014/main" id="{5E5976D4-397B-4232-9377-D992632375FD}"/>
              </a:ext>
            </a:extLst>
          </p:cNvPr>
          <p:cNvCxnSpPr/>
          <p:nvPr/>
        </p:nvCxnSpPr>
        <p:spPr>
          <a:xfrm>
            <a:off x="6862439" y="900912"/>
            <a:ext cx="0" cy="555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Оквир за текст 18">
            <a:extLst>
              <a:ext uri="{FF2B5EF4-FFF2-40B4-BE49-F238E27FC236}">
                <a16:creationId xmlns:a16="http://schemas.microsoft.com/office/drawing/2014/main" id="{15132F6C-5A0A-4127-925F-0243175B591B}"/>
              </a:ext>
            </a:extLst>
          </p:cNvPr>
          <p:cNvSpPr txBox="1"/>
          <p:nvPr/>
        </p:nvSpPr>
        <p:spPr>
          <a:xfrm>
            <a:off x="2965362" y="2565846"/>
            <a:ext cx="518944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/>
              <a:t>ОСНОВНИ СЛОГ (ВАЖНИ ЕЛЕМЕНТИ)</a:t>
            </a:r>
          </a:p>
        </p:txBody>
      </p:sp>
      <p:sp>
        <p:nvSpPr>
          <p:cNvPr id="20" name="Правоугаоник: са заобљеним угловима 19">
            <a:extLst>
              <a:ext uri="{FF2B5EF4-FFF2-40B4-BE49-F238E27FC236}">
                <a16:creationId xmlns:a16="http://schemas.microsoft.com/office/drawing/2014/main" id="{1E7E12C9-C000-4C5D-876E-4819DAA1F888}"/>
              </a:ext>
            </a:extLst>
          </p:cNvPr>
          <p:cNvSpPr/>
          <p:nvPr/>
        </p:nvSpPr>
        <p:spPr>
          <a:xfrm>
            <a:off x="337351" y="3602038"/>
            <a:ext cx="2308195" cy="783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 ВРСТА СЛОВА (најчешће:</a:t>
            </a:r>
            <a:r>
              <a:rPr lang="sr-Latn-RS" dirty="0"/>
              <a:t>Tymes New Roman</a:t>
            </a:r>
            <a:r>
              <a:rPr lang="sr-Cyrl-RS" dirty="0"/>
              <a:t>)</a:t>
            </a:r>
            <a:endParaRPr lang="sr-Cyrl-RS" b="1" dirty="0">
              <a:solidFill>
                <a:srgbClr val="FF0000"/>
              </a:solidFill>
            </a:endParaRPr>
          </a:p>
        </p:txBody>
      </p:sp>
      <p:sp>
        <p:nvSpPr>
          <p:cNvPr id="21" name="Елипса 20">
            <a:extLst>
              <a:ext uri="{FF2B5EF4-FFF2-40B4-BE49-F238E27FC236}">
                <a16:creationId xmlns:a16="http://schemas.microsoft.com/office/drawing/2014/main" id="{7133DF36-2FA5-41F9-9178-C90AAF88E411}"/>
              </a:ext>
            </a:extLst>
          </p:cNvPr>
          <p:cNvSpPr/>
          <p:nvPr/>
        </p:nvSpPr>
        <p:spPr>
          <a:xfrm>
            <a:off x="3330605" y="3340793"/>
            <a:ext cx="1837676" cy="136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НАСЛОВИ</a:t>
            </a:r>
          </a:p>
        </p:txBody>
      </p:sp>
      <p:sp>
        <p:nvSpPr>
          <p:cNvPr id="22" name="Елипса 21">
            <a:extLst>
              <a:ext uri="{FF2B5EF4-FFF2-40B4-BE49-F238E27FC236}">
                <a16:creationId xmlns:a16="http://schemas.microsoft.com/office/drawing/2014/main" id="{98CBCCBD-7848-4849-8FA4-D3B9561546C7}"/>
              </a:ext>
            </a:extLst>
          </p:cNvPr>
          <p:cNvSpPr/>
          <p:nvPr/>
        </p:nvSpPr>
        <p:spPr>
          <a:xfrm>
            <a:off x="6235673" y="3254121"/>
            <a:ext cx="16601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казују суштину </a:t>
            </a:r>
            <a:r>
              <a:rPr lang="sr-Cyrl-RS" dirty="0" err="1"/>
              <a:t>вијести</a:t>
            </a:r>
            <a:endParaRPr lang="sr-Cyrl-RS" dirty="0"/>
          </a:p>
        </p:txBody>
      </p:sp>
      <p:sp>
        <p:nvSpPr>
          <p:cNvPr id="23" name="Елипса 22">
            <a:extLst>
              <a:ext uri="{FF2B5EF4-FFF2-40B4-BE49-F238E27FC236}">
                <a16:creationId xmlns:a16="http://schemas.microsoft.com/office/drawing/2014/main" id="{4D2BEE53-3296-4E99-83B2-A09CBE2EC50B}"/>
              </a:ext>
            </a:extLst>
          </p:cNvPr>
          <p:cNvSpPr/>
          <p:nvPr/>
        </p:nvSpPr>
        <p:spPr>
          <a:xfrm>
            <a:off x="6177377" y="4252119"/>
            <a:ext cx="183767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градирају текстове по значају</a:t>
            </a:r>
          </a:p>
        </p:txBody>
      </p:sp>
      <p:cxnSp>
        <p:nvCxnSpPr>
          <p:cNvPr id="28" name="Права линија спајања са стрелицом 27">
            <a:extLst>
              <a:ext uri="{FF2B5EF4-FFF2-40B4-BE49-F238E27FC236}">
                <a16:creationId xmlns:a16="http://schemas.microsoft.com/office/drawing/2014/main" id="{B2D5B329-523A-4EF6-90BE-03D3D02C24E8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2645546" y="3860639"/>
            <a:ext cx="685059" cy="164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ава линија спајања са стрелицом 29">
            <a:extLst>
              <a:ext uri="{FF2B5EF4-FFF2-40B4-BE49-F238E27FC236}">
                <a16:creationId xmlns:a16="http://schemas.microsoft.com/office/drawing/2014/main" id="{B0FE84D8-C371-45E2-BA65-A5BC55C54446}"/>
              </a:ext>
            </a:extLst>
          </p:cNvPr>
          <p:cNvCxnSpPr>
            <a:cxnSpLocks/>
          </p:cNvCxnSpPr>
          <p:nvPr/>
        </p:nvCxnSpPr>
        <p:spPr>
          <a:xfrm flipV="1">
            <a:off x="5168281" y="3840545"/>
            <a:ext cx="1097873" cy="2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ава линија спајања са стрелицом 31">
            <a:extLst>
              <a:ext uri="{FF2B5EF4-FFF2-40B4-BE49-F238E27FC236}">
                <a16:creationId xmlns:a16="http://schemas.microsoft.com/office/drawing/2014/main" id="{0920C0FE-70EC-4FA8-B98C-640EB9D7B4BE}"/>
              </a:ext>
            </a:extLst>
          </p:cNvPr>
          <p:cNvCxnSpPr>
            <a:cxnSpLocks/>
          </p:cNvCxnSpPr>
          <p:nvPr/>
        </p:nvCxnSpPr>
        <p:spPr>
          <a:xfrm>
            <a:off x="5137212" y="4168521"/>
            <a:ext cx="1040165" cy="40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7F79B26F-FEFC-4851-9801-22E5BE28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dirty="0"/>
              <a:t>31.03.2021.</a:t>
            </a:r>
          </a:p>
        </p:txBody>
      </p:sp>
      <p:sp>
        <p:nvSpPr>
          <p:cNvPr id="11" name="Чувар места за подножје 10">
            <a:extLst>
              <a:ext uri="{FF2B5EF4-FFF2-40B4-BE49-F238E27FC236}">
                <a16:creationId xmlns:a16="http://schemas.microsoft.com/office/drawing/2014/main" id="{36F5487B-E229-4E74-AB30-9906A88E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267918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62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0"/>
                            </p:stCondLst>
                            <p:childTnLst>
                              <p:par>
                                <p:cTn id="7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137382"/>
            <a:ext cx="12283440" cy="6995382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4205927" y="270817"/>
            <a:ext cx="1486747" cy="46166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</a:rPr>
              <a:t>Задатак: </a:t>
            </a:r>
          </a:p>
        </p:txBody>
      </p:sp>
      <p:sp>
        <p:nvSpPr>
          <p:cNvPr id="7" name="Правоугаоник: са заобљеним угловима 6">
            <a:extLst>
              <a:ext uri="{FF2B5EF4-FFF2-40B4-BE49-F238E27FC236}">
                <a16:creationId xmlns:a16="http://schemas.microsoft.com/office/drawing/2014/main" id="{729DB06C-6A22-4646-9AA4-6373C3E54EB2}"/>
              </a:ext>
            </a:extLst>
          </p:cNvPr>
          <p:cNvSpPr/>
          <p:nvPr/>
        </p:nvSpPr>
        <p:spPr>
          <a:xfrm>
            <a:off x="1524000" y="1600200"/>
            <a:ext cx="7847860" cy="214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Користећи се различитим алаткама, дизајнирајте једну страницу, на рачунару! </a:t>
            </a:r>
          </a:p>
          <a:p>
            <a:pPr algn="ctr"/>
            <a:r>
              <a:rPr lang="sr-Cyrl-RS" dirty="0" err="1"/>
              <a:t>Прослиједите</a:t>
            </a:r>
            <a:r>
              <a:rPr lang="sr-Cyrl-RS" dirty="0"/>
              <a:t> предметном професору! Поразговарајте о начину израде!</a:t>
            </a:r>
          </a:p>
        </p:txBody>
      </p:sp>
      <p:sp>
        <p:nvSpPr>
          <p:cNvPr id="27" name="Чувар места за датум 26">
            <a:extLst>
              <a:ext uri="{FF2B5EF4-FFF2-40B4-BE49-F238E27FC236}">
                <a16:creationId xmlns:a16="http://schemas.microsoft.com/office/drawing/2014/main" id="{987AB176-31D1-4B7E-A7DA-7952DE02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dirty="0"/>
              <a:t>31.03.2021.</a:t>
            </a:r>
          </a:p>
        </p:txBody>
      </p:sp>
      <p:sp>
        <p:nvSpPr>
          <p:cNvPr id="31" name="Чувар места за подножје 30">
            <a:extLst>
              <a:ext uri="{FF2B5EF4-FFF2-40B4-BE49-F238E27FC236}">
                <a16:creationId xmlns:a16="http://schemas.microsoft.com/office/drawing/2014/main" id="{60A03527-C858-486B-AE85-6BA90187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8" name="Стрелица: надоле 7">
            <a:extLst>
              <a:ext uri="{FF2B5EF4-FFF2-40B4-BE49-F238E27FC236}">
                <a16:creationId xmlns:a16="http://schemas.microsoft.com/office/drawing/2014/main" id="{B3EDA8CD-7686-4029-A1AF-018138C87359}"/>
              </a:ext>
            </a:extLst>
          </p:cNvPr>
          <p:cNvSpPr/>
          <p:nvPr/>
        </p:nvSpPr>
        <p:spPr>
          <a:xfrm>
            <a:off x="4740676" y="856462"/>
            <a:ext cx="417250" cy="743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657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3834709" y="366562"/>
            <a:ext cx="1261074" cy="46166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</a:rPr>
              <a:t>РАДИО</a:t>
            </a:r>
          </a:p>
        </p:txBody>
      </p:sp>
      <p:sp>
        <p:nvSpPr>
          <p:cNvPr id="15" name="Правоугаоник: са заобљеним угловима 14">
            <a:extLst>
              <a:ext uri="{FF2B5EF4-FFF2-40B4-BE49-F238E27FC236}">
                <a16:creationId xmlns:a16="http://schemas.microsoft.com/office/drawing/2014/main" id="{ABFB5937-CA3E-4EE7-8E46-502F34AB6ED3}"/>
              </a:ext>
            </a:extLst>
          </p:cNvPr>
          <p:cNvSpPr/>
          <p:nvPr/>
        </p:nvSpPr>
        <p:spPr>
          <a:xfrm>
            <a:off x="2080334" y="1494162"/>
            <a:ext cx="662422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rgbClr val="FFFF00"/>
                </a:solidFill>
              </a:rPr>
              <a:t>Радио- новинарство је изузетно напоран посао!</a:t>
            </a:r>
          </a:p>
        </p:txBody>
      </p:sp>
      <p:sp>
        <p:nvSpPr>
          <p:cNvPr id="31" name="Правоугаоник: са заобљеним угловима 30">
            <a:extLst>
              <a:ext uri="{FF2B5EF4-FFF2-40B4-BE49-F238E27FC236}">
                <a16:creationId xmlns:a16="http://schemas.microsoft.com/office/drawing/2014/main" id="{55607EAC-7168-4AAF-85FE-30F39B34A19B}"/>
              </a:ext>
            </a:extLst>
          </p:cNvPr>
          <p:cNvSpPr/>
          <p:nvPr/>
        </p:nvSpPr>
        <p:spPr>
          <a:xfrm>
            <a:off x="2088472" y="3674614"/>
            <a:ext cx="6883156" cy="517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err="1">
                <a:solidFill>
                  <a:srgbClr val="FFFF00"/>
                </a:solidFill>
              </a:rPr>
              <a:t>Захтјеви</a:t>
            </a:r>
            <a:r>
              <a:rPr lang="sr-Cyrl-RS" sz="2400" b="1" dirty="0">
                <a:solidFill>
                  <a:srgbClr val="FFFF00"/>
                </a:solidFill>
              </a:rPr>
              <a:t> новинарства су веома строги!</a:t>
            </a:r>
          </a:p>
        </p:txBody>
      </p:sp>
      <p:sp>
        <p:nvSpPr>
          <p:cNvPr id="8" name="Стрелица: надоле 7">
            <a:extLst>
              <a:ext uri="{FF2B5EF4-FFF2-40B4-BE49-F238E27FC236}">
                <a16:creationId xmlns:a16="http://schemas.microsoft.com/office/drawing/2014/main" id="{A3B9F9C0-F977-4643-8BB4-72554309363F}"/>
              </a:ext>
            </a:extLst>
          </p:cNvPr>
          <p:cNvSpPr/>
          <p:nvPr/>
        </p:nvSpPr>
        <p:spPr>
          <a:xfrm>
            <a:off x="4279037" y="900912"/>
            <a:ext cx="239697" cy="593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9" name="Стрелица: надоле 8">
            <a:extLst>
              <a:ext uri="{FF2B5EF4-FFF2-40B4-BE49-F238E27FC236}">
                <a16:creationId xmlns:a16="http://schemas.microsoft.com/office/drawing/2014/main" id="{81611F57-6F4F-468D-AF8B-516C2FD6A253}"/>
              </a:ext>
            </a:extLst>
          </p:cNvPr>
          <p:cNvSpPr/>
          <p:nvPr/>
        </p:nvSpPr>
        <p:spPr>
          <a:xfrm>
            <a:off x="4918230" y="2481139"/>
            <a:ext cx="266330" cy="1120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C044279A-B4CB-420D-942A-5B41DBD3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dirty="0"/>
              <a:t>31.03.2021.</a:t>
            </a:r>
          </a:p>
        </p:txBody>
      </p:sp>
      <p:sp>
        <p:nvSpPr>
          <p:cNvPr id="7" name="Чувар места за подножје 6">
            <a:extLst>
              <a:ext uri="{FF2B5EF4-FFF2-40B4-BE49-F238E27FC236}">
                <a16:creationId xmlns:a16="http://schemas.microsoft.com/office/drawing/2014/main" id="{D18B329F-AC88-4AA8-BC4B-A1A9DCE0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137695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5" grpId="0" animBg="1"/>
      <p:bldP spid="31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5B58C80-CA79-40EA-A81F-5B67D467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CDB9DAFF-0C61-476F-9D8C-CB4543B51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ABD14CB-AAE4-4D2F-9CB6-76857D0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F1D9A234-C015-4E57-A5E6-C1B625BC869F}"/>
              </a:ext>
            </a:extLst>
          </p:cNvPr>
          <p:cNvSpPr txBox="1"/>
          <p:nvPr/>
        </p:nvSpPr>
        <p:spPr>
          <a:xfrm>
            <a:off x="1657816" y="383828"/>
            <a:ext cx="7166588" cy="46166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</a:rPr>
              <a:t>ГЛАВНА ОГРАНИЧЕЊА У РАДИО-НОВИНАРСТВУ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C0C533CF-DDA4-4211-A141-1D3A9BD6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dirty="0"/>
              <a:t>31.03.2021.</a:t>
            </a:r>
          </a:p>
        </p:txBody>
      </p:sp>
      <p:sp>
        <p:nvSpPr>
          <p:cNvPr id="8" name="Чувар места за подножје 7">
            <a:extLst>
              <a:ext uri="{FF2B5EF4-FFF2-40B4-BE49-F238E27FC236}">
                <a16:creationId xmlns:a16="http://schemas.microsoft.com/office/drawing/2014/main" id="{F0281726-E4DA-4EA4-B49A-63468A65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мр Сања Ђурић, проф.</a:t>
            </a:r>
          </a:p>
        </p:txBody>
      </p:sp>
      <p:sp>
        <p:nvSpPr>
          <p:cNvPr id="7" name="Елипса 6">
            <a:extLst>
              <a:ext uri="{FF2B5EF4-FFF2-40B4-BE49-F238E27FC236}">
                <a16:creationId xmlns:a16="http://schemas.microsoft.com/office/drawing/2014/main" id="{8013E6BE-A6CA-4555-8597-47E41C65922D}"/>
              </a:ext>
            </a:extLst>
          </p:cNvPr>
          <p:cNvSpPr/>
          <p:nvPr/>
        </p:nvSpPr>
        <p:spPr>
          <a:xfrm>
            <a:off x="4341179" y="1401763"/>
            <a:ext cx="15802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БРЗИНА</a:t>
            </a:r>
          </a:p>
        </p:txBody>
      </p:sp>
      <p:sp>
        <p:nvSpPr>
          <p:cNvPr id="9" name="Елипса 8">
            <a:extLst>
              <a:ext uri="{FF2B5EF4-FFF2-40B4-BE49-F238E27FC236}">
                <a16:creationId xmlns:a16="http://schemas.microsoft.com/office/drawing/2014/main" id="{4786CBC7-5B69-4276-8C4F-8FE42CD92F95}"/>
              </a:ext>
            </a:extLst>
          </p:cNvPr>
          <p:cNvSpPr/>
          <p:nvPr/>
        </p:nvSpPr>
        <p:spPr>
          <a:xfrm>
            <a:off x="4450997" y="2798762"/>
            <a:ext cx="15802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ЈАСНОСТ</a:t>
            </a:r>
          </a:p>
        </p:txBody>
      </p:sp>
      <p:sp>
        <p:nvSpPr>
          <p:cNvPr id="12" name="Елипса 11">
            <a:extLst>
              <a:ext uri="{FF2B5EF4-FFF2-40B4-BE49-F238E27FC236}">
                <a16:creationId xmlns:a16="http://schemas.microsoft.com/office/drawing/2014/main" id="{FB2CB31C-0029-47CB-9141-7E324E341056}"/>
              </a:ext>
            </a:extLst>
          </p:cNvPr>
          <p:cNvSpPr/>
          <p:nvPr/>
        </p:nvSpPr>
        <p:spPr>
          <a:xfrm>
            <a:off x="4161983" y="4195761"/>
            <a:ext cx="2222701" cy="1216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КОНЦИЗНОСТ</a:t>
            </a:r>
          </a:p>
        </p:txBody>
      </p:sp>
      <p:sp>
        <p:nvSpPr>
          <p:cNvPr id="14" name="Стрелица: надоле 13">
            <a:extLst>
              <a:ext uri="{FF2B5EF4-FFF2-40B4-BE49-F238E27FC236}">
                <a16:creationId xmlns:a16="http://schemas.microsoft.com/office/drawing/2014/main" id="{9EFA8539-C62C-488D-A630-35F70FD863B0}"/>
              </a:ext>
            </a:extLst>
          </p:cNvPr>
          <p:cNvSpPr/>
          <p:nvPr/>
        </p:nvSpPr>
        <p:spPr>
          <a:xfrm>
            <a:off x="4927107" y="845493"/>
            <a:ext cx="284085" cy="556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5" name="Стрелица: надоле 14">
            <a:extLst>
              <a:ext uri="{FF2B5EF4-FFF2-40B4-BE49-F238E27FC236}">
                <a16:creationId xmlns:a16="http://schemas.microsoft.com/office/drawing/2014/main" id="{F74E2C2F-748B-4087-A97A-A3A294FE2F39}"/>
              </a:ext>
            </a:extLst>
          </p:cNvPr>
          <p:cNvSpPr/>
          <p:nvPr/>
        </p:nvSpPr>
        <p:spPr>
          <a:xfrm>
            <a:off x="4989248" y="2316163"/>
            <a:ext cx="284086" cy="474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6" name="Стрелица: надоле 15">
            <a:extLst>
              <a:ext uri="{FF2B5EF4-FFF2-40B4-BE49-F238E27FC236}">
                <a16:creationId xmlns:a16="http://schemas.microsoft.com/office/drawing/2014/main" id="{5690DF47-ED82-478B-A683-1503C040762A}"/>
              </a:ext>
            </a:extLst>
          </p:cNvPr>
          <p:cNvSpPr/>
          <p:nvPr/>
        </p:nvSpPr>
        <p:spPr>
          <a:xfrm>
            <a:off x="5078027" y="3713162"/>
            <a:ext cx="292963" cy="482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7" name="Стрелица: надоле 16">
            <a:extLst>
              <a:ext uri="{FF2B5EF4-FFF2-40B4-BE49-F238E27FC236}">
                <a16:creationId xmlns:a16="http://schemas.microsoft.com/office/drawing/2014/main" id="{F9987E0B-8EFB-4D4F-9AAF-1ABB29D2731A}"/>
              </a:ext>
            </a:extLst>
          </p:cNvPr>
          <p:cNvSpPr/>
          <p:nvPr/>
        </p:nvSpPr>
        <p:spPr>
          <a:xfrm>
            <a:off x="5131291" y="5456237"/>
            <a:ext cx="239699" cy="27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8" name="Елипса 17">
            <a:extLst>
              <a:ext uri="{FF2B5EF4-FFF2-40B4-BE49-F238E27FC236}">
                <a16:creationId xmlns:a16="http://schemas.microsoft.com/office/drawing/2014/main" id="{47B5B46A-A231-4CD9-8D28-BDB08769C3D6}"/>
              </a:ext>
            </a:extLst>
          </p:cNvPr>
          <p:cNvSpPr/>
          <p:nvPr/>
        </p:nvSpPr>
        <p:spPr>
          <a:xfrm>
            <a:off x="4243523" y="5744286"/>
            <a:ext cx="20596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МАЛИ ВРЕМЕНСКИ ПРОСТОР</a:t>
            </a:r>
          </a:p>
        </p:txBody>
      </p:sp>
    </p:spTree>
    <p:extLst>
      <p:ext uri="{BB962C8B-B14F-4D97-AF65-F5344CB8AC3E}">
        <p14:creationId xmlns:p14="http://schemas.microsoft.com/office/powerpoint/2010/main" val="48459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477</Words>
  <Application>Microsoft Office PowerPoint</Application>
  <PresentationFormat>Широки екран</PresentationFormat>
  <Paragraphs>104</Paragraphs>
  <Slides>14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3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тема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Sanja D</dc:creator>
  <cp:lastModifiedBy>Sanja D</cp:lastModifiedBy>
  <cp:revision>95</cp:revision>
  <dcterms:created xsi:type="dcterms:W3CDTF">2021-03-30T20:03:53Z</dcterms:created>
  <dcterms:modified xsi:type="dcterms:W3CDTF">2021-04-11T20:09:59Z</dcterms:modified>
</cp:coreProperties>
</file>