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74" r:id="rId9"/>
    <p:sldId id="287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132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0000"/>
            </a:gs>
            <a:gs pos="39999">
              <a:srgbClr val="0A128C"/>
            </a:gs>
            <a:gs pos="70000">
              <a:srgbClr val="181CC7"/>
            </a:gs>
            <a:gs pos="88000">
              <a:schemeClr val="accent1">
                <a:lumMod val="75000"/>
              </a:schemeClr>
            </a:gs>
            <a:gs pos="100000">
              <a:schemeClr val="bg1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BA" sz="7200" b="1" dirty="0" smtClean="0">
                <a:solidFill>
                  <a:schemeClr val="bg1"/>
                </a:solidFill>
              </a:rPr>
              <a:t>     БАЊА ЛУКА</a:t>
            </a:r>
            <a:endParaRPr lang="en-US" sz="7200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           </a:t>
            </a:r>
            <a:r>
              <a:rPr lang="sr-Cyrl-BA" sz="4400" b="1" dirty="0" smtClean="0">
                <a:solidFill>
                  <a:schemeClr val="bg1"/>
                </a:solidFill>
              </a:rPr>
              <a:t>УПОЗНАЈ ГРАД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7311"/>
            <a:ext cx="3257550" cy="22792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828550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Историја: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Бања Лука се први пут спомиње 1494. године у повељи угарског краља Владислава </a:t>
            </a:r>
            <a:r>
              <a:rPr lang="sr-Latn-BA" dirty="0" smtClean="0">
                <a:solidFill>
                  <a:schemeClr val="bg1"/>
                </a:solidFill>
              </a:rPr>
              <a:t>II</a:t>
            </a:r>
            <a:r>
              <a:rPr lang="sr-Cyrl-BA" dirty="0" smtClean="0">
                <a:solidFill>
                  <a:schemeClr val="bg1"/>
                </a:solidFill>
              </a:rPr>
              <a:t> Јагеловића</a:t>
            </a:r>
            <a:r>
              <a:rPr lang="sr-Latn-BA" dirty="0" smtClean="0">
                <a:solidFill>
                  <a:schemeClr val="bg1"/>
                </a:solidFill>
              </a:rPr>
              <a:t>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Праисторијски археолошки локалитети као и предмети који су на њима пронађени пружају доказе о постојању људских заједница на овим просторима још од епохе мустериена из 50.000-35.000 година прије нове ере.</a:t>
            </a:r>
            <a:endParaRPr lang="sr-Latn-BA" dirty="0" smtClean="0">
              <a:solidFill>
                <a:schemeClr val="bg1"/>
              </a:solidFill>
            </a:endParaRPr>
          </a:p>
          <a:p>
            <a:r>
              <a:rPr lang="sr-Latn-BA" dirty="0" smtClean="0">
                <a:solidFill>
                  <a:schemeClr val="bg1"/>
                </a:solidFill>
              </a:rPr>
              <a:t>1528. </a:t>
            </a:r>
            <a:r>
              <a:rPr lang="sr-Cyrl-BA" dirty="0" smtClean="0">
                <a:solidFill>
                  <a:schemeClr val="bg1"/>
                </a:solidFill>
              </a:rPr>
              <a:t>година-упориште Угарске и </a:t>
            </a:r>
            <a:r>
              <a:rPr lang="sr-Cyrl-BA" dirty="0" err="1" smtClean="0">
                <a:solidFill>
                  <a:schemeClr val="bg1"/>
                </a:solidFill>
              </a:rPr>
              <a:t>Турс</a:t>
            </a:r>
            <a:r>
              <a:rPr lang="sr-Cyrl-RS" dirty="0" smtClean="0">
                <a:solidFill>
                  <a:schemeClr val="bg1"/>
                </a:solidFill>
              </a:rPr>
              <a:t>к</a:t>
            </a:r>
            <a:r>
              <a:rPr lang="sr-Cyrl-BA" dirty="0" smtClean="0">
                <a:solidFill>
                  <a:schemeClr val="bg1"/>
                </a:solidFill>
              </a:rPr>
              <a:t>е </a:t>
            </a:r>
            <a:r>
              <a:rPr lang="sr-Cyrl-BA" dirty="0" smtClean="0">
                <a:solidFill>
                  <a:schemeClr val="bg1"/>
                </a:solidFill>
              </a:rPr>
              <a:t>доминације.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720"/>
            <a:ext cx="4621427" cy="2849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397" y="0"/>
            <a:ext cx="4276934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9" y="3657600"/>
            <a:ext cx="4420092" cy="29530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7089" y="3324737"/>
            <a:ext cx="4585549" cy="30436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40222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4684" y="12954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Посебан значај добија за вријеме владавине Ферихад-паше Соколовића (</a:t>
            </a:r>
            <a:r>
              <a:rPr lang="sr-Cyrl-BA" dirty="0" smtClean="0">
                <a:solidFill>
                  <a:schemeClr val="bg1"/>
                </a:solidFill>
              </a:rPr>
              <a:t>1574-1588)</a:t>
            </a:r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Аустроугарска окупација,трајала пуних 40 година.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Након Првог свјетског рата постаје дијелом </a:t>
            </a:r>
            <a:r>
              <a:rPr lang="sr-Cyrl-BA" dirty="0" smtClean="0">
                <a:solidFill>
                  <a:schemeClr val="bg1"/>
                </a:solidFill>
              </a:rPr>
              <a:t>краљевине </a:t>
            </a:r>
            <a:r>
              <a:rPr lang="sr-Cyrl-RS" dirty="0" smtClean="0">
                <a:solidFill>
                  <a:schemeClr val="bg1"/>
                </a:solidFill>
              </a:rPr>
              <a:t>СХС</a:t>
            </a:r>
            <a:r>
              <a:rPr lang="sr-Cyrl-BA" dirty="0" smtClean="0">
                <a:solidFill>
                  <a:schemeClr val="bg1"/>
                </a:solidFill>
              </a:rPr>
              <a:t>.</a:t>
            </a:r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Светислав Тиса Милосављевић (</a:t>
            </a:r>
            <a:r>
              <a:rPr lang="sr-Cyrl-BA" dirty="0" smtClean="0">
                <a:solidFill>
                  <a:schemeClr val="bg1"/>
                </a:solidFill>
              </a:rPr>
              <a:t>1929-1934)</a:t>
            </a:r>
            <a:endParaRPr lang="sr-Cyrl-BA" dirty="0" smtClean="0">
              <a:solidFill>
                <a:schemeClr val="bg1"/>
              </a:solidFill>
            </a:endParaRPr>
          </a:p>
          <a:p>
            <a:r>
              <a:rPr lang="sr-Cyrl-BA" dirty="0" smtClean="0">
                <a:solidFill>
                  <a:schemeClr val="bg1"/>
                </a:solidFill>
              </a:rPr>
              <a:t>Након Другог свјетског рата Бања лука доживљава процват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Земљотрес 1996. и рат 1992-1995</a:t>
            </a:r>
            <a:r>
              <a:rPr lang="sr-Cyrl-BA" dirty="0" smtClean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26"/>
            <a:ext cx="526676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15" y="-23019"/>
            <a:ext cx="5479185" cy="3581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4" y="3598326"/>
            <a:ext cx="9144000" cy="3298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6687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Општи подаци: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Једна од три највеће општине у бившој Југославији.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Највећи град у Републици Српској и други по величини у Босни и Херцеговини.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Она представља </a:t>
            </a:r>
            <a:r>
              <a:rPr lang="sr-Cyrl-BA" dirty="0" err="1" smtClean="0">
                <a:solidFill>
                  <a:schemeClr val="bg1"/>
                </a:solidFill>
              </a:rPr>
              <a:t>политички,административни,финансијски</a:t>
            </a:r>
            <a:r>
              <a:rPr lang="sr-Cyrl-BA" dirty="0" smtClean="0">
                <a:solidFill>
                  <a:schemeClr val="bg1"/>
                </a:solidFill>
              </a:rPr>
              <a:t>,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универзитетски </a:t>
            </a:r>
            <a:r>
              <a:rPr lang="sr-Cyrl-BA" dirty="0" smtClean="0">
                <a:solidFill>
                  <a:schemeClr val="bg1"/>
                </a:solidFill>
              </a:rPr>
              <a:t>и културни центар Републике Српске.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-55418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582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2818" y="-55418"/>
            <a:ext cx="4572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4548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26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Природа: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Бања Лука- „рајска долина“ са много зеленила,воде и воћа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И данас је позната по великом броју зелених површина (паркова и алеја) због чега је названа „град зеленила“.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Дивљи кестен,липа,платан,смрча,бројне врсте украсних дрвенастих биљака.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Три бање (Српске топлице,Слатина и Лакташи)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6237"/>
            <a:ext cx="9144000" cy="6105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17" y="0"/>
            <a:ext cx="864756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0187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Главни водоток Бања Луке-Врбас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Ову ријеку карактеришу ријетке и племените врсте рибе из породице салмонида.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Посебну атракцију представљају спортови на води за које ова ријека пружа изврсне услове.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Чамац дајак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570" y="0"/>
            <a:ext cx="4502177" cy="33198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77" y="32982"/>
            <a:ext cx="4665707" cy="31937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3296594"/>
            <a:ext cx="4491941" cy="3496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177" y="3296594"/>
            <a:ext cx="4641823" cy="349657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85483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Култура: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r-Cyrl-BA" dirty="0" smtClean="0">
                <a:solidFill>
                  <a:schemeClr val="bg1"/>
                </a:solidFill>
              </a:rPr>
              <a:t>Велики број </a:t>
            </a:r>
            <a:r>
              <a:rPr lang="sr-Cyrl-BA" dirty="0" smtClean="0">
                <a:solidFill>
                  <a:schemeClr val="bg1"/>
                </a:solidFill>
              </a:rPr>
              <a:t>културно-историјских </a:t>
            </a:r>
            <a:r>
              <a:rPr lang="sr-Cyrl-BA" dirty="0" smtClean="0">
                <a:solidFill>
                  <a:schemeClr val="bg1"/>
                </a:solidFill>
              </a:rPr>
              <a:t>споменика.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Могућност посјете културним установама.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У граду Бања Лука се одржавају бројне манифестације различитих форми и садржаја.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Велики број догађаја се одржава дужи низ година па самим тим носе епитет традиционалне.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3076575"/>
            <a:ext cx="9144000" cy="37814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" y="-136525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72023"/>
            <a:ext cx="6858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174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sr-Cyrl-BA" dirty="0" smtClean="0">
                <a:solidFill>
                  <a:schemeClr val="bg1"/>
                </a:solidFill>
              </a:rPr>
              <a:t>Авантура: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sr-Cyrl-BA" dirty="0" smtClean="0">
                <a:solidFill>
                  <a:schemeClr val="bg1"/>
                </a:solidFill>
              </a:rPr>
              <a:t>Дајак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Јахање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Падобранство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Параглајдинг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Рафтинг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Роњење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Палеологија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Врбас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sr-Latn-BA" dirty="0" smtClean="0">
                <a:solidFill>
                  <a:schemeClr val="bg1"/>
                </a:solidFill>
              </a:rPr>
              <a:t>Paintball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Кањонинг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Пјешачење и брдски бициклизам</a:t>
            </a:r>
          </a:p>
          <a:p>
            <a:r>
              <a:rPr lang="sr-Cyrl-BA" dirty="0" smtClean="0">
                <a:solidFill>
                  <a:schemeClr val="bg1"/>
                </a:solidFill>
              </a:rPr>
              <a:t>Слободно и спортско пењање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2" y="5686"/>
            <a:ext cx="4836005" cy="357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50443"/>
            <a:ext cx="3930205" cy="3581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3554" y="5686"/>
            <a:ext cx="5080445" cy="32740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0205" y="2945949"/>
            <a:ext cx="5211519" cy="3908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688951"/>
            <a:ext cx="3549205" cy="47322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048" y="1323247"/>
            <a:ext cx="5927676" cy="32454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323247"/>
            <a:ext cx="6794605" cy="4535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53603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6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6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7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7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6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8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8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19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1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19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05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06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0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1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2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17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18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2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3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24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56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 from="(ppt_w)" to="(-ppt_w*2)" calcmode="lin" valueType="num">
                                      <p:cBhvr rctx="PPT">
                                        <p:cTn id="229" dur="5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ppt_w*0.50)" calcmode="lin" valueType="num">
                                      <p:cBhvr>
                                        <p:cTn id="230" dur="500" decel="50000" autoRev="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ppt_y)" to="(1+ppt_h/2)" calcmode="lin" valueType="num">
                                      <p:cBhvr>
                                        <p:cTn id="2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6" fill="hold">
                      <p:stCondLst>
                        <p:cond delay="indefinite"/>
                      </p:stCondLst>
                      <p:childTnLst>
                        <p:par>
                          <p:cTn id="287" fill="hold">
                            <p:stCondLst>
                              <p:cond delay="0"/>
                            </p:stCondLst>
                            <p:childTnLst>
                              <p:par>
                                <p:cTn id="2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BA" b="1" dirty="0" smtClean="0">
                <a:solidFill>
                  <a:schemeClr val="bg1"/>
                </a:solidFill>
              </a:rPr>
              <a:t>ХВАЛА НА ПАЖЊИ!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87680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sr-Cyrl-BA" i="1" dirty="0" smtClean="0">
                <a:solidFill>
                  <a:schemeClr val="bg1"/>
                </a:solidFill>
              </a:rPr>
              <a:t>Пројектна секција:</a:t>
            </a:r>
          </a:p>
          <a:p>
            <a:pPr algn="l"/>
            <a:r>
              <a:rPr lang="sr-Cyrl-BA" i="1" dirty="0" smtClean="0">
                <a:solidFill>
                  <a:schemeClr val="bg1"/>
                </a:solidFill>
              </a:rPr>
              <a:t>Славица Ружић</a:t>
            </a:r>
          </a:p>
          <a:p>
            <a:pPr algn="l"/>
            <a:r>
              <a:rPr lang="sr-Cyrl-BA" i="1" dirty="0" smtClean="0">
                <a:solidFill>
                  <a:schemeClr val="bg1"/>
                </a:solidFill>
              </a:rPr>
              <a:t>Наташа Милинковић</a:t>
            </a:r>
          </a:p>
          <a:p>
            <a:pPr algn="l"/>
            <a:r>
              <a:rPr lang="sr-Cyrl-BA" i="1" dirty="0" smtClean="0">
                <a:solidFill>
                  <a:schemeClr val="bg1"/>
                </a:solidFill>
              </a:rPr>
              <a:t>Николина Спасојевић   </a:t>
            </a:r>
            <a:r>
              <a:rPr lang="sr-Latn-BA" sz="3800" i="1" dirty="0" smtClean="0">
                <a:solidFill>
                  <a:schemeClr val="bg1"/>
                </a:solidFill>
              </a:rPr>
              <a:t>II</a:t>
            </a:r>
            <a:r>
              <a:rPr lang="en-US" sz="3800" i="1" smtClean="0">
                <a:solidFill>
                  <a:schemeClr val="bg1"/>
                </a:solidFill>
              </a:rPr>
              <a:t>I</a:t>
            </a:r>
            <a:r>
              <a:rPr lang="sr-Latn-BA" i="1" smtClean="0">
                <a:solidFill>
                  <a:schemeClr val="bg1"/>
                </a:solidFill>
              </a:rPr>
              <a:t>-7</a:t>
            </a:r>
            <a:endParaRPr lang="en-US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7620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5081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308</Words>
  <Application>Microsoft Office PowerPoint</Application>
  <PresentationFormat>On-screen Show (4:3)</PresentationFormat>
  <Paragraphs>49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     БАЊА ЛУКА</vt:lpstr>
      <vt:lpstr>Историја:</vt:lpstr>
      <vt:lpstr>PowerPoint Presentation</vt:lpstr>
      <vt:lpstr>Општи подаци:</vt:lpstr>
      <vt:lpstr>Природа:</vt:lpstr>
      <vt:lpstr>PowerPoint Presentation</vt:lpstr>
      <vt:lpstr>Култура:</vt:lpstr>
      <vt:lpstr>Авантура:</vt:lpstr>
      <vt:lpstr>ХВАЛА НА ПАЖЊИ!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БАЊА ЛУКА</dc:title>
  <dc:creator/>
  <cp:lastModifiedBy>Dragan</cp:lastModifiedBy>
  <cp:revision>20</cp:revision>
  <dcterms:created xsi:type="dcterms:W3CDTF">2006-08-16T00:00:00Z</dcterms:created>
  <dcterms:modified xsi:type="dcterms:W3CDTF">2020-04-24T10:11:47Z</dcterms:modified>
</cp:coreProperties>
</file>