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0" r:id="rId15"/>
    <p:sldId id="271" r:id="rId16"/>
    <p:sldId id="273" r:id="rId17"/>
    <p:sldId id="274" r:id="rId18"/>
    <p:sldId id="258" r:id="rId19"/>
    <p:sldId id="275" r:id="rId20"/>
    <p:sldId id="272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19E77-6AA0-4A2B-A750-5BB39910D1A3}" type="datetimeFigureOut">
              <a:rPr lang="sr-Latn-RS" smtClean="0"/>
              <a:t>28.3.2020.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2E9F3-A98C-450D-A956-B3AD450AF6A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669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2E9F3-A98C-450D-A956-B3AD450AF6A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89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AC4899-C0C7-4290-835F-BA055FBB024D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93AE52-5CAD-4C2F-A401-F944A3C1FCB1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87248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56BE-878E-462D-9185-68DEF3F117AB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0E61-D684-40AB-8983-4D384FBFC1A4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54669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3D15-E4A5-4479-9369-E3A2C52A42EF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0C49-07AE-4632-AC38-AFDB2F48E640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82937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C9F-B0C6-47C9-A539-4331FE2F31AF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5F9C-7B64-4364-BE13-B5C92E9C1597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3228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815D-DAB8-47CF-A612-72447DBCA1B6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4923F-3746-48EF-8D1C-5A5A80426135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80196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1FFC-10CC-4885-80CB-DC3F537B8C39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65C6-EEFF-4E23-90E0-A8CD67E756D5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9380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B32E-4BF6-42A0-9677-5600DE6D0F46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58F7-B085-436D-9111-8F7899970F0C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85717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A58A-C019-4F6E-A58E-E9AE69A25909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F8C2-40DB-4129-85A8-1A9B0A9768CB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3630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5E50-BE14-45DB-B248-D0EC1157B12F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0FB7-23DD-4C0A-B1E5-E2922234A68F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7005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DCA2-A5FF-482D-AE18-77410200DBDD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270E-B100-4267-B576-E787E8579466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515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4E5C-CBB1-46A4-9453-09B7121977C5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985B-DC68-465C-B7BD-D3C69B96B8F9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18127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76E66A3-825E-491C-9A15-5958AB7058B1}" type="datetime1">
              <a:rPr lang="sr-Latn-CS" smtClean="0"/>
              <a:t>28.3.2020.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A1E52C8-12F6-449A-BD95-682B8DF5C351}" type="slidenum">
              <a:rPr lang="bs-Latn-BA" altLang="sr-Latn-RS"/>
              <a:pPr>
                <a:defRPr/>
              </a:pPr>
              <a:t>‹#›</a:t>
            </a:fld>
            <a:endParaRPr lang="bs-Latn-BA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6" r:id="rId2"/>
    <p:sldLayoutId id="214748384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sldNum="0" hd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fontAlgn="base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882650"/>
            <a:ext cx="7475538" cy="29257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r-Cyrl-BA" sz="9600" dirty="0" smtClean="0">
                <a:solidFill>
                  <a:srgbClr val="FFFF00"/>
                </a:solidFill>
              </a:rPr>
              <a:t>правопис</a:t>
            </a:r>
            <a:endParaRPr lang="bs-Latn-BA" dirty="0" smtClean="0">
              <a:solidFill>
                <a:srgbClr val="FFFF00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82700" y="3870325"/>
            <a:ext cx="6575425" cy="1387475"/>
          </a:xfrm>
        </p:spPr>
        <p:txBody>
          <a:bodyPr/>
          <a:lstStyle/>
          <a:p>
            <a:pPr algn="r"/>
            <a:endParaRPr lang="sr-Cyrl-BA" altLang="sr-Latn-RS" sz="4000" b="1" dirty="0" smtClean="0">
              <a:solidFill>
                <a:srgbClr val="00B050"/>
              </a:solidFill>
            </a:endParaRPr>
          </a:p>
          <a:p>
            <a:pPr algn="r"/>
            <a:r>
              <a:rPr lang="sr-Cyrl-BA" altLang="sr-Latn-RS" sz="4000" b="1" dirty="0" smtClean="0">
                <a:solidFill>
                  <a:srgbClr val="00B050"/>
                </a:solidFill>
              </a:rPr>
              <a:t>језичке недоумице</a:t>
            </a:r>
            <a:endParaRPr lang="bs-Latn-BA" altLang="sr-Latn-RS" sz="4000" b="1" dirty="0" smtClean="0">
              <a:solidFill>
                <a:srgbClr val="00B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5BC29-341B-45C2-A88E-901FB8A719AA}" type="datetime1">
              <a:rPr lang="sr-Latn-CS" smtClean="0"/>
              <a:t>28.3.2020.</a:t>
            </a:fld>
            <a:r>
              <a:rPr lang="sr-Latn-CS" dirty="0" smtClean="0"/>
              <a:t> </a:t>
            </a:r>
            <a:r>
              <a:rPr lang="sr-Cyrl-RS" dirty="0" smtClean="0"/>
              <a:t>год.</a:t>
            </a:r>
            <a:endParaRPr lang="bs-Latn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dirty="0" smtClean="0"/>
              <a:t>Мр Сања Ђурић, проф.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path" presetSubtype="0" accel="49667" decel="50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3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mtClean="0"/>
              <a:t>  </a:t>
            </a:r>
            <a:endParaRPr lang="bs-Latn-BA" altLang="sr-Latn-RS" smtClean="0"/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857250" y="2068513"/>
            <a:ext cx="3209925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FF00"/>
                </a:solidFill>
              </a:rPr>
              <a:t>Требамо више учити.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FF00"/>
                </a:solidFill>
              </a:rPr>
              <a:t>      Требали смо више учити.</a:t>
            </a:r>
            <a:endParaRPr lang="bs-Latn-BA" altLang="sr-Latn-RS" sz="40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4284663" y="1844675"/>
            <a:ext cx="414972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Треба више да учимо.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Требало је више да учимо.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Требам нове ципеле.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Требале су ми нове ципеле.</a:t>
            </a:r>
            <a:endParaRPr lang="bs-Latn-BA" altLang="sr-Latn-RS" sz="32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5" name="Right Arrow 4"/>
          <p:cNvSpPr/>
          <p:nvPr/>
        </p:nvSpPr>
        <p:spPr>
          <a:xfrm>
            <a:off x="4284663" y="1196975"/>
            <a:ext cx="719137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6" name="Curved Down Arrow 5"/>
          <p:cNvSpPr/>
          <p:nvPr/>
        </p:nvSpPr>
        <p:spPr>
          <a:xfrm>
            <a:off x="1547813" y="1484313"/>
            <a:ext cx="647700" cy="5730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002213" y="1520825"/>
            <a:ext cx="720725" cy="4127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3DE9D-44EC-40E7-806B-9D8C99B1934A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3316" grpId="0"/>
      <p:bldP spid="13317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57250" y="1965325"/>
            <a:ext cx="3786188" cy="4130675"/>
          </a:xfrm>
        </p:spPr>
        <p:txBody>
          <a:bodyPr/>
          <a:lstStyle/>
          <a:p>
            <a:pPr>
              <a:buFont typeface="Corbel" panose="020B0503020204020204" pitchFamily="34" charset="0"/>
              <a:buNone/>
            </a:pPr>
            <a:r>
              <a:rPr lang="sr-Cyrl-BA" altLang="sr-Latn-RS" sz="3200" b="1" dirty="0" err="1" smtClean="0">
                <a:solidFill>
                  <a:srgbClr val="FFFF00"/>
                </a:solidFill>
              </a:rPr>
              <a:t>Вољели</a:t>
            </a:r>
            <a:r>
              <a:rPr lang="sr-Cyrl-BA" altLang="sr-Latn-RS" sz="3200" b="1" dirty="0" smtClean="0">
                <a:solidFill>
                  <a:srgbClr val="FFFF00"/>
                </a:solidFill>
              </a:rPr>
              <a:t> би да је распуст дужи.</a:t>
            </a:r>
          </a:p>
          <a:p>
            <a:pPr>
              <a:buFont typeface="Corbel" panose="020B0503020204020204" pitchFamily="34" charset="0"/>
              <a:buNone/>
            </a:pPr>
            <a:r>
              <a:rPr lang="sr-Cyrl-BA" altLang="sr-Latn-RS" sz="3200" b="1" dirty="0" smtClean="0">
                <a:solidFill>
                  <a:srgbClr val="FFFF00"/>
                </a:solidFill>
              </a:rPr>
              <a:t>  </a:t>
            </a:r>
            <a:r>
              <a:rPr lang="sr-Cyrl-BA" altLang="sr-Latn-RS" sz="3200" b="1" dirty="0" err="1" smtClean="0">
                <a:solidFill>
                  <a:srgbClr val="FFFF00"/>
                </a:solidFill>
              </a:rPr>
              <a:t>Вољели</a:t>
            </a:r>
            <a:r>
              <a:rPr lang="sr-Cyrl-BA" altLang="sr-Latn-RS" sz="3200" b="1" dirty="0" smtClean="0">
                <a:solidFill>
                  <a:srgbClr val="FFFF00"/>
                </a:solidFill>
              </a:rPr>
              <a:t> би смо да је распуст дужи.</a:t>
            </a:r>
          </a:p>
          <a:p>
            <a:pPr>
              <a:buFont typeface="Corbel" panose="020B0503020204020204" pitchFamily="34" charset="0"/>
              <a:buNone/>
            </a:pPr>
            <a:endParaRPr lang="sr-Cyrl-BA" altLang="sr-Latn-RS" sz="3200" b="1" dirty="0" smtClean="0">
              <a:solidFill>
                <a:srgbClr val="FFFF00"/>
              </a:solidFill>
            </a:endParaRPr>
          </a:p>
          <a:p>
            <a:pPr>
              <a:buFont typeface="Corbel" panose="020B0503020204020204" pitchFamily="34" charset="0"/>
              <a:buNone/>
            </a:pPr>
            <a:r>
              <a:rPr lang="sr-Cyrl-BA" altLang="sr-Latn-RS" sz="3200" b="1" dirty="0" smtClean="0">
                <a:solidFill>
                  <a:srgbClr val="FFFF00"/>
                </a:solidFill>
              </a:rPr>
              <a:t>  </a:t>
            </a:r>
            <a:r>
              <a:rPr lang="sr-Cyrl-BA" altLang="sr-Latn-RS" sz="3200" b="1" dirty="0" err="1" smtClean="0">
                <a:solidFill>
                  <a:srgbClr val="FFFF00"/>
                </a:solidFill>
              </a:rPr>
              <a:t>Вољео</a:t>
            </a:r>
            <a:r>
              <a:rPr lang="sr-Cyrl-BA" altLang="sr-Latn-RS" sz="3200" b="1" dirty="0" smtClean="0">
                <a:solidFill>
                  <a:srgbClr val="FFFF00"/>
                </a:solidFill>
              </a:rPr>
              <a:t> би да дођеш.</a:t>
            </a:r>
            <a:endParaRPr lang="bs-Latn-BA" altLang="sr-Latn-RS" sz="3200" b="1" dirty="0" smtClean="0">
              <a:solidFill>
                <a:srgbClr val="FFFF00"/>
              </a:solidFill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4643438" y="1938338"/>
            <a:ext cx="3457575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 err="1">
                <a:solidFill>
                  <a:srgbClr val="00B0F0"/>
                </a:solidFill>
              </a:rPr>
              <a:t>Вољели</a:t>
            </a:r>
            <a:r>
              <a:rPr lang="sr-Cyrl-BA" altLang="sr-Latn-RS" sz="4000" b="1" dirty="0">
                <a:solidFill>
                  <a:srgbClr val="00B0F0"/>
                </a:solidFill>
              </a:rPr>
              <a:t> бисмо да је распуст дужи.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   </a:t>
            </a:r>
            <a:r>
              <a:rPr lang="sr-Cyrl-BA" altLang="sr-Latn-RS" sz="4000" b="1" dirty="0" err="1">
                <a:solidFill>
                  <a:srgbClr val="00B0F0"/>
                </a:solidFill>
              </a:rPr>
              <a:t>Волио</a:t>
            </a:r>
            <a:r>
              <a:rPr lang="sr-Cyrl-BA" altLang="sr-Latn-RS" sz="4000" b="1" dirty="0">
                <a:solidFill>
                  <a:srgbClr val="00B0F0"/>
                </a:solidFill>
              </a:rPr>
              <a:t> бих да дођеш.</a:t>
            </a:r>
            <a:endParaRPr lang="bs-Latn-BA" altLang="sr-Latn-RS" sz="4000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4" name="Right Arrow 3"/>
          <p:cNvSpPr/>
          <p:nvPr/>
        </p:nvSpPr>
        <p:spPr>
          <a:xfrm>
            <a:off x="4356100" y="1196975"/>
            <a:ext cx="576263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619250" y="1484313"/>
            <a:ext cx="649288" cy="454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148263" y="1484313"/>
            <a:ext cx="792162" cy="5762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A4FA5-7AEE-4AD7-AA8B-A742DBEEC7A4}" type="datetime1">
              <a:rPr lang="sr-Latn-CS" smtClean="0"/>
              <a:t>28.3.2020.</a:t>
            </a:fld>
            <a:r>
              <a:rPr lang="sr-Latn-CS" dirty="0" smtClean="0"/>
              <a:t> </a:t>
            </a:r>
            <a:r>
              <a:rPr lang="sr-Cyrl-RS" dirty="0" smtClean="0"/>
              <a:t>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4339" grpId="0" build="p"/>
      <p:bldP spid="14340" grpId="0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3859213" cy="3962400"/>
          </a:xfrm>
        </p:spPr>
        <p:txBody>
          <a:bodyPr/>
          <a:lstStyle/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Он је хтјео,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вољео</a:t>
            </a:r>
            <a:r>
              <a:rPr lang="sr-Cyrl-BA" altLang="sr-Latn-RS" sz="4800" b="1" dirty="0" smtClean="0">
                <a:solidFill>
                  <a:srgbClr val="FFFF00"/>
                </a:solidFill>
              </a:rPr>
              <a:t>, жељео,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разумјео</a:t>
            </a:r>
            <a:r>
              <a:rPr lang="sr-Cyrl-BA" altLang="sr-Latn-RS" sz="4800" b="1" dirty="0" smtClean="0">
                <a:solidFill>
                  <a:srgbClr val="FFFF00"/>
                </a:solidFill>
              </a:rPr>
              <a:t>,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видјео</a:t>
            </a:r>
            <a:r>
              <a:rPr lang="sr-Cyrl-BA" altLang="sr-Latn-RS" sz="4800" b="1" dirty="0" smtClean="0">
                <a:solidFill>
                  <a:srgbClr val="FFFF00"/>
                </a:solidFill>
              </a:rPr>
              <a:t>...</a:t>
            </a:r>
            <a:endParaRPr lang="bs-Latn-BA" altLang="sr-Latn-RS" sz="4800" b="1" dirty="0" smtClean="0">
              <a:solidFill>
                <a:srgbClr val="FFFF00"/>
              </a:solidFill>
            </a:endParaRP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4211638" y="1700213"/>
            <a:ext cx="446405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/>
              <a:t>Он</a:t>
            </a:r>
            <a:r>
              <a:rPr lang="sr-Cyrl-BA" altLang="sr-Latn-RS" sz="3600" b="1" dirty="0">
                <a:solidFill>
                  <a:srgbClr val="00B0F0"/>
                </a:solidFill>
              </a:rPr>
              <a:t> је хтио, </a:t>
            </a:r>
            <a:r>
              <a:rPr lang="sr-Cyrl-BA" altLang="sr-Latn-RS" sz="3600" b="1" dirty="0" err="1">
                <a:solidFill>
                  <a:srgbClr val="00B0F0"/>
                </a:solidFill>
              </a:rPr>
              <a:t>волио</a:t>
            </a:r>
            <a:r>
              <a:rPr lang="sr-Cyrl-BA" altLang="sr-Latn-RS" sz="3600" b="1" dirty="0">
                <a:solidFill>
                  <a:srgbClr val="00B0F0"/>
                </a:solidFill>
              </a:rPr>
              <a:t>, </a:t>
            </a:r>
            <a:r>
              <a:rPr lang="sr-Cyrl-BA" altLang="sr-Latn-RS" sz="3600" b="1" dirty="0" err="1">
                <a:solidFill>
                  <a:srgbClr val="00B0F0"/>
                </a:solidFill>
              </a:rPr>
              <a:t>желио</a:t>
            </a:r>
            <a:r>
              <a:rPr lang="sr-Cyrl-BA" altLang="sr-Latn-RS" sz="3600" b="1" dirty="0">
                <a:solidFill>
                  <a:srgbClr val="00B0F0"/>
                </a:solidFill>
              </a:rPr>
              <a:t>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разумио, видио...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                 </a:t>
            </a:r>
            <a:r>
              <a:rPr lang="sr-Cyrl-BA" altLang="sr-Latn-RS" sz="3600" b="1" dirty="0"/>
              <a:t>али</a:t>
            </a:r>
            <a:endParaRPr lang="bs-Latn-BA" altLang="sr-Latn-RS" sz="36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/>
              <a:t>Она</a:t>
            </a:r>
            <a:r>
              <a:rPr lang="sr-Cyrl-BA" altLang="sr-Latn-RS" sz="3600" b="1" dirty="0">
                <a:solidFill>
                  <a:srgbClr val="00B0F0"/>
                </a:solidFill>
              </a:rPr>
              <a:t> је хтјела, </a:t>
            </a:r>
            <a:r>
              <a:rPr lang="sr-Cyrl-BA" altLang="sr-Latn-RS" sz="3600" b="1" dirty="0" err="1">
                <a:solidFill>
                  <a:srgbClr val="00B0F0"/>
                </a:solidFill>
              </a:rPr>
              <a:t>вољела</a:t>
            </a:r>
            <a:r>
              <a:rPr lang="sr-Cyrl-BA" altLang="sr-Latn-RS" sz="3600" b="1" dirty="0">
                <a:solidFill>
                  <a:srgbClr val="00B0F0"/>
                </a:solidFill>
              </a:rPr>
              <a:t>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жељела, разумјела, видјела...</a:t>
            </a:r>
            <a:endParaRPr lang="bs-Latn-BA" altLang="sr-Latn-RS" sz="36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3" name="Right Arrow 2"/>
          <p:cNvSpPr/>
          <p:nvPr/>
        </p:nvSpPr>
        <p:spPr>
          <a:xfrm>
            <a:off x="4356100" y="1125538"/>
            <a:ext cx="6477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4" name="Curved Down Arrow 3"/>
          <p:cNvSpPr/>
          <p:nvPr/>
        </p:nvSpPr>
        <p:spPr>
          <a:xfrm>
            <a:off x="1619250" y="1484313"/>
            <a:ext cx="720725" cy="6492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5292725" y="1341438"/>
            <a:ext cx="431800" cy="358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C4EBF-4394-4889-A04E-0394BAF599E5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5363" grpId="0" build="p"/>
      <p:bldP spid="15364" grpId="0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b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3394075" cy="52181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r-Cyrl-BA" altLang="sr-Latn-RS" sz="4800" b="1" dirty="0" smtClean="0">
              <a:solidFill>
                <a:srgbClr val="FFFF00"/>
              </a:solidFill>
            </a:endParaRPr>
          </a:p>
          <a:p>
            <a:endParaRPr lang="bs-Latn-BA" altLang="sr-Latn-RS" sz="3600" b="1" dirty="0" smtClean="0">
              <a:solidFill>
                <a:srgbClr val="C00000"/>
              </a:solidFill>
            </a:endParaRP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684213" y="1916113"/>
            <a:ext cx="3167062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400" b="1" dirty="0">
                <a:solidFill>
                  <a:srgbClr val="00B0F0"/>
                </a:solidFill>
              </a:rPr>
              <a:t>црвенити  или црвењети</a:t>
            </a:r>
          </a:p>
          <a:p>
            <a:pPr eaLnBrk="1" hangingPunct="1"/>
            <a:endParaRPr lang="sr-Latn-RS" alt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4500563" y="1916113"/>
            <a:ext cx="3816350" cy="3817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2800" b="1" dirty="0">
                <a:solidFill>
                  <a:srgbClr val="00B0F0"/>
                </a:solidFill>
              </a:rPr>
              <a:t>Црвењети – постајати црвен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2800" b="1" dirty="0">
                <a:solidFill>
                  <a:srgbClr val="00B0F0"/>
                </a:solidFill>
              </a:rPr>
              <a:t>Црвенити – бојити црвеном бојом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sr-Cyrl-BA" altLang="sr-Latn-RS" sz="28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2800" b="1" dirty="0">
                <a:solidFill>
                  <a:srgbClr val="00B0F0"/>
                </a:solidFill>
              </a:rPr>
              <a:t>На мору сам поцрњела (</a:t>
            </a:r>
            <a:r>
              <a:rPr lang="sr-Cyrl-BA" altLang="sr-Latn-R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поцрнила</a:t>
            </a:r>
            <a:r>
              <a:rPr lang="sr-Cyrl-BA" altLang="sr-Latn-RS" sz="2800" b="1" dirty="0">
                <a:solidFill>
                  <a:srgbClr val="00B0F0"/>
                </a:solidFill>
              </a:rPr>
              <a:t>).</a:t>
            </a:r>
            <a:endParaRPr lang="bs-Latn-BA" altLang="sr-Latn-RS" sz="2800" b="1" dirty="0">
              <a:solidFill>
                <a:srgbClr val="00B0F0"/>
              </a:solidFill>
            </a:endParaRPr>
          </a:p>
          <a:p>
            <a:pPr eaLnBrk="1" hangingPunct="1">
              <a:defRPr/>
            </a:pPr>
            <a:endParaRPr lang="sr-Latn-RS" dirty="0"/>
          </a:p>
        </p:txBody>
      </p:sp>
      <p:sp>
        <p:nvSpPr>
          <p:cNvPr id="5" name="Right Arrow 4"/>
          <p:cNvSpPr/>
          <p:nvPr/>
        </p:nvSpPr>
        <p:spPr>
          <a:xfrm>
            <a:off x="3949700" y="692150"/>
            <a:ext cx="5508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6" name="Curved Down Arrow 5"/>
          <p:cNvSpPr/>
          <p:nvPr/>
        </p:nvSpPr>
        <p:spPr>
          <a:xfrm>
            <a:off x="1258888" y="1341438"/>
            <a:ext cx="1009650" cy="5746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973637" y="924271"/>
            <a:ext cx="863600" cy="647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18F1F-2F57-47EC-9B75-78DA77474CC2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1" presetClass="entr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26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8" grpId="0"/>
      <p:bldP spid="4" grpId="0"/>
      <p:bldP spid="4" grpId="1"/>
      <p:bldP spid="4" grpId="2"/>
      <p:bldP spid="4" grpId="3"/>
      <p:bldP spid="4" grpId="4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57250" y="1965325"/>
            <a:ext cx="3570288" cy="41306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b="1" smtClean="0">
                <a:solidFill>
                  <a:srgbClr val="FFFF00"/>
                </a:solidFill>
              </a:rPr>
              <a:t>  </a:t>
            </a:r>
            <a:endParaRPr lang="sr-Cyrl-BA" altLang="sr-Latn-RS" sz="4800" b="1" smtClean="0">
              <a:solidFill>
                <a:srgbClr val="00B0F0"/>
              </a:solidFill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857250" y="2420938"/>
            <a:ext cx="34274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400" b="1" dirty="0">
                <a:solidFill>
                  <a:srgbClr val="FFFF00"/>
                </a:solidFill>
              </a:rPr>
              <a:t>Назвати телефоном</a:t>
            </a:r>
            <a:endParaRPr lang="sr-Latn-RS" altLang="sr-Latn-RS" sz="4400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4859338" y="2420938"/>
            <a:ext cx="3405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400" b="1" dirty="0">
                <a:solidFill>
                  <a:srgbClr val="00B0F0"/>
                </a:solidFill>
              </a:rPr>
              <a:t>позвати телефоном</a:t>
            </a:r>
            <a:endParaRPr lang="sr-Latn-RS" altLang="sr-Latn-RS" sz="4400" dirty="0"/>
          </a:p>
        </p:txBody>
      </p:sp>
      <p:sp>
        <p:nvSpPr>
          <p:cNvPr id="5" name="Right Arrow 4"/>
          <p:cNvSpPr/>
          <p:nvPr/>
        </p:nvSpPr>
        <p:spPr>
          <a:xfrm>
            <a:off x="4284663" y="1196975"/>
            <a:ext cx="6477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6" name="Curved Down Arrow 5"/>
          <p:cNvSpPr/>
          <p:nvPr/>
        </p:nvSpPr>
        <p:spPr>
          <a:xfrm>
            <a:off x="1619250" y="1555750"/>
            <a:ext cx="865188" cy="6492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580063" y="1555750"/>
            <a:ext cx="863600" cy="8651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0CE76-8B61-4082-887A-007ABCAF8AB8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7412" grpId="0"/>
      <p:bldP spid="17413" grpId="0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407275" cy="1355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356100" y="1760538"/>
            <a:ext cx="3905250" cy="43354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mtClean="0"/>
              <a:t> </a:t>
            </a:r>
            <a:endParaRPr lang="bs-Latn-BA" altLang="sr-Latn-RS" sz="4800" b="1" smtClean="0">
              <a:solidFill>
                <a:srgbClr val="00B0F0"/>
              </a:solidFill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4559300" y="1916113"/>
            <a:ext cx="3541713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све вријеме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sr-Latn-RS" sz="36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i="1" dirty="0">
                <a:solidFill>
                  <a:srgbClr val="00B0F0"/>
                </a:solidFill>
              </a:rPr>
              <a:t>сав, сва, све </a:t>
            </a:r>
            <a:r>
              <a:rPr lang="sr-Cyrl-BA" altLang="sr-Latn-RS" sz="3600" b="1" dirty="0">
                <a:solidFill>
                  <a:srgbClr val="00B0F0"/>
                </a:solidFill>
              </a:rPr>
              <a:t>– општа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замјеница, придјев</a:t>
            </a:r>
            <a:endParaRPr lang="bs-Latn-BA" altLang="sr-Latn-RS" sz="36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611188" y="1916113"/>
            <a:ext cx="32400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400" b="1" dirty="0">
                <a:solidFill>
                  <a:srgbClr val="FFFF00"/>
                </a:solidFill>
              </a:rPr>
              <a:t>сво вријеме</a:t>
            </a:r>
            <a:endParaRPr lang="sr-Latn-RS" altLang="sr-Latn-RS" sz="4400" dirty="0"/>
          </a:p>
        </p:txBody>
      </p:sp>
      <p:sp>
        <p:nvSpPr>
          <p:cNvPr id="4" name="Curved Down Arrow 3"/>
          <p:cNvSpPr/>
          <p:nvPr/>
        </p:nvSpPr>
        <p:spPr>
          <a:xfrm>
            <a:off x="1403350" y="1341438"/>
            <a:ext cx="865188" cy="5746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5137150" y="1341438"/>
            <a:ext cx="1216025" cy="730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139952" y="98072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ADA82-9755-47CD-8AF4-89607BA2674D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8436" grpId="0"/>
      <p:bldP spid="18437" grpId="0"/>
      <p:bldP spid="4" grpId="0" animBg="1"/>
      <p:bldP spid="5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b="1" dirty="0">
                <a:solidFill>
                  <a:srgbClr val="00B0F0"/>
                </a:solidFill>
              </a:rPr>
              <a:t> </a:t>
            </a:r>
            <a:r>
              <a:rPr lang="sr-Cyrl-RS" altLang="sr-Latn-RS" dirty="0">
                <a:solidFill>
                  <a:srgbClr val="00B0F0"/>
                </a:solidFill>
              </a:rPr>
              <a:t>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C00000"/>
                </a:solidFill>
              </a:rPr>
              <a:t> </a:t>
            </a:r>
            <a:endParaRPr lang="sr-Cyrl-BA" altLang="sr-Latn-RS" b="1" smtClean="0">
              <a:solidFill>
                <a:srgbClr val="C00000"/>
              </a:solidFill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857250" y="2057400"/>
            <a:ext cx="3209925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FF00"/>
                </a:solidFill>
              </a:rPr>
              <a:t>свијетло црвен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FF00"/>
                </a:solidFill>
              </a:rPr>
              <a:t>       загасито плав</a:t>
            </a:r>
            <a:endParaRPr lang="bs-Latn-BA" altLang="sr-Latn-RS" sz="40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4067175" y="2057400"/>
            <a:ext cx="3960813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свијетлоцрвен, </a:t>
            </a:r>
            <a:r>
              <a:rPr lang="sr-Cyrl-BA" altLang="sr-Latn-RS" sz="3600" b="1" dirty="0" err="1">
                <a:solidFill>
                  <a:srgbClr val="00B0F0"/>
                </a:solidFill>
              </a:rPr>
              <a:t>загаситоплав</a:t>
            </a:r>
            <a:endParaRPr lang="sr-Cyrl-BA" altLang="sr-Latn-RS" sz="36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sr-Latn-RS" sz="36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     1 боја (нијанса) = 1 ријеч    </a:t>
            </a:r>
            <a:endParaRPr lang="bs-Latn-BA" altLang="sr-Latn-RS" sz="36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4" name="Right Arrow 3"/>
          <p:cNvSpPr/>
          <p:nvPr/>
        </p:nvSpPr>
        <p:spPr>
          <a:xfrm>
            <a:off x="4356100" y="1196975"/>
            <a:ext cx="6477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547813" y="1557338"/>
            <a:ext cx="647700" cy="4079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003800" y="1557338"/>
            <a:ext cx="647700" cy="5000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FBFCE-6304-495E-AB38-7A6720847A53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9460" grpId="0"/>
      <p:bldP spid="19461" grpId="0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57250" y="2057400"/>
            <a:ext cx="3138488" cy="4038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b="1" smtClean="0">
                <a:solidFill>
                  <a:srgbClr val="C00000"/>
                </a:solidFill>
              </a:rPr>
              <a:t>            </a:t>
            </a:r>
            <a:endParaRPr lang="bs-Latn-BA" altLang="sr-Latn-RS" sz="4800" smtClean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50" y="1965325"/>
            <a:ext cx="3714750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Cyrl-BA" altLang="sr-Latn-RS" b="1" dirty="0">
                <a:solidFill>
                  <a:srgbClr val="FFFF00"/>
                </a:solidFill>
              </a:rPr>
              <a:t>     </a:t>
            </a:r>
            <a:r>
              <a:rPr lang="sr-Cyrl-BA" altLang="sr-Latn-RS" sz="3200" b="1" dirty="0" err="1">
                <a:solidFill>
                  <a:srgbClr val="FFFF00"/>
                </a:solidFill>
              </a:rPr>
              <a:t>компаратив</a:t>
            </a:r>
            <a:r>
              <a:rPr lang="sr-Cyrl-BA" altLang="sr-Latn-RS" sz="3200" b="1" dirty="0">
                <a:solidFill>
                  <a:srgbClr val="FFFF00"/>
                </a:solidFill>
              </a:rPr>
              <a:t>: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3200" b="1" dirty="0">
                <a:solidFill>
                  <a:srgbClr val="FFFF00"/>
                </a:solidFill>
              </a:rPr>
              <a:t>     бијесан – </a:t>
            </a:r>
            <a:r>
              <a:rPr lang="sr-Cyrl-BA" altLang="sr-Latn-RS" sz="3200" b="1" dirty="0" err="1">
                <a:solidFill>
                  <a:srgbClr val="FFFF00"/>
                </a:solidFill>
              </a:rPr>
              <a:t>бјеснији</a:t>
            </a:r>
            <a:endParaRPr lang="sr-Cyrl-BA" altLang="sr-Latn-RS" sz="3200" b="1" dirty="0">
              <a:solidFill>
                <a:srgbClr val="FFFF00"/>
              </a:solidFill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3200" b="1" dirty="0">
                <a:solidFill>
                  <a:srgbClr val="FFFF00"/>
                </a:solidFill>
              </a:rPr>
              <a:t>     тијесан – </a:t>
            </a:r>
            <a:r>
              <a:rPr lang="sr-Cyrl-BA" altLang="sr-Latn-RS" sz="3200" b="1" dirty="0" err="1">
                <a:solidFill>
                  <a:srgbClr val="FFFF00"/>
                </a:solidFill>
              </a:rPr>
              <a:t>тјеснији</a:t>
            </a:r>
            <a:r>
              <a:rPr lang="sr-Cyrl-BA" altLang="sr-Latn-RS" sz="3200" b="1" dirty="0">
                <a:solidFill>
                  <a:srgbClr val="FFFF00"/>
                </a:solidFill>
              </a:rPr>
              <a:t>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3200" b="1" dirty="0">
                <a:solidFill>
                  <a:srgbClr val="FFFF00"/>
                </a:solidFill>
              </a:rPr>
              <a:t>     строг – </a:t>
            </a:r>
            <a:r>
              <a:rPr lang="sr-Cyrl-BA" altLang="sr-Latn-RS" sz="3200" b="1" dirty="0" err="1">
                <a:solidFill>
                  <a:srgbClr val="FFFF00"/>
                </a:solidFill>
              </a:rPr>
              <a:t>строжији</a:t>
            </a:r>
            <a:r>
              <a:rPr lang="sr-Cyrl-BA" altLang="sr-Latn-RS" sz="3200" b="1" dirty="0">
                <a:solidFill>
                  <a:srgbClr val="FFFF00"/>
                </a:solidFill>
              </a:rPr>
              <a:t>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sz="3200" b="1" dirty="0">
                <a:solidFill>
                  <a:srgbClr val="FFFF00"/>
                </a:solidFill>
              </a:rPr>
              <a:t>     вриједан – </a:t>
            </a:r>
            <a:r>
              <a:rPr lang="sr-Cyrl-BA" altLang="sr-Latn-RS" sz="3200" b="1" dirty="0" err="1">
                <a:solidFill>
                  <a:srgbClr val="FFFF00"/>
                </a:solidFill>
              </a:rPr>
              <a:t>вриједнији</a:t>
            </a:r>
            <a:r>
              <a:rPr lang="sr-Cyrl-BA" altLang="sr-Latn-RS" sz="3200" b="1" dirty="0">
                <a:solidFill>
                  <a:srgbClr val="FFFF00"/>
                </a:solidFill>
              </a:rPr>
              <a:t> </a:t>
            </a:r>
            <a:endParaRPr lang="bs-Latn-BA" altLang="sr-Latn-RS" sz="32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sr-Latn-RS" dirty="0"/>
          </a:p>
        </p:txBody>
      </p:sp>
      <p:sp>
        <p:nvSpPr>
          <p:cNvPr id="20485" name="TextBox 2"/>
          <p:cNvSpPr txBox="1">
            <a:spLocks noChangeArrowheads="1"/>
          </p:cNvSpPr>
          <p:nvPr/>
        </p:nvSpPr>
        <p:spPr bwMode="auto">
          <a:xfrm>
            <a:off x="4859338" y="2057400"/>
            <a:ext cx="30972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бијесан – бјешњи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   тијесан – тјешњи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   строг – строжи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   вриједан –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вреднији</a:t>
            </a:r>
            <a:endParaRPr lang="sr-Latn-RS" altLang="sr-Latn-RS" sz="3200" dirty="0"/>
          </a:p>
        </p:txBody>
      </p:sp>
      <p:sp>
        <p:nvSpPr>
          <p:cNvPr id="4" name="Right Arrow 3"/>
          <p:cNvSpPr/>
          <p:nvPr/>
        </p:nvSpPr>
        <p:spPr>
          <a:xfrm>
            <a:off x="4284663" y="1125538"/>
            <a:ext cx="7191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908175" y="1484313"/>
            <a:ext cx="661988" cy="3714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508625" y="1484313"/>
            <a:ext cx="647700" cy="3714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6751F-B515-4F7E-8716-C6214B160D08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2" grpId="0"/>
      <p:bldP spid="20485" grpId="0" build="allAtOnce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dirty="0">
                <a:solidFill>
                  <a:srgbClr val="C00000"/>
                </a:solidFill>
              </a:rPr>
              <a:t>ПРАВИЛНО</a:t>
            </a:r>
            <a:endParaRPr lang="bs-Latn-BA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465138"/>
            <a:ext cx="8229600" cy="623887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r-Cyrl-BA" altLang="sr-Latn-RS" b="1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sr-Cyrl-BA" altLang="sr-Latn-RS" b="1" dirty="0" smtClean="0">
              <a:solidFill>
                <a:srgbClr val="C00000"/>
              </a:solidFill>
            </a:endParaRPr>
          </a:p>
        </p:txBody>
      </p: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755650" y="1412875"/>
            <a:ext cx="29527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 err="1">
                <a:solidFill>
                  <a:srgbClr val="FFFF00"/>
                </a:solidFill>
              </a:rPr>
              <a:t>масан</a:t>
            </a:r>
            <a:r>
              <a:rPr lang="sr-Cyrl-BA" altLang="sr-Latn-RS" sz="3600" b="1" dirty="0">
                <a:solidFill>
                  <a:srgbClr val="FFFF00"/>
                </a:solidFill>
              </a:rPr>
              <a:t> бурек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       </a:t>
            </a:r>
            <a:r>
              <a:rPr lang="sr-Cyrl-BA" altLang="sr-Latn-RS" sz="3600" b="1" dirty="0" err="1">
                <a:solidFill>
                  <a:srgbClr val="FFFF00"/>
                </a:solidFill>
              </a:rPr>
              <a:t>посан</a:t>
            </a:r>
            <a:r>
              <a:rPr lang="sr-Cyrl-BA" altLang="sr-Latn-RS" sz="3600" b="1" dirty="0">
                <a:solidFill>
                  <a:srgbClr val="FFFF00"/>
                </a:solidFill>
              </a:rPr>
              <a:t> пасуљ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       неумјесан разговор</a:t>
            </a:r>
            <a:endParaRPr lang="bs-Latn-BA" altLang="sr-Latn-RS" sz="36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4356100" y="1268413"/>
            <a:ext cx="3671888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00B0F0"/>
                </a:solidFill>
              </a:rPr>
              <a:t>болес</a:t>
            </a:r>
            <a:r>
              <a:rPr lang="sr-Cyrl-BA" altLang="sr-Latn-RS" sz="2800" b="1" dirty="0">
                <a:solidFill>
                  <a:srgbClr val="C00000"/>
                </a:solidFill>
              </a:rPr>
              <a:t>т</a:t>
            </a:r>
            <a:r>
              <a:rPr lang="sr-Cyrl-BA" altLang="sr-Latn-RS" sz="2800" b="1" dirty="0">
                <a:solidFill>
                  <a:srgbClr val="00B0F0"/>
                </a:solidFill>
              </a:rPr>
              <a:t>ан, болесна, болесно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00B0F0"/>
                </a:solidFill>
              </a:rPr>
              <a:t>мас</a:t>
            </a:r>
            <a:r>
              <a:rPr lang="sr-Cyrl-BA" altLang="sr-Latn-RS" sz="2800" b="1" dirty="0">
                <a:solidFill>
                  <a:srgbClr val="C00000"/>
                </a:solidFill>
              </a:rPr>
              <a:t>т</a:t>
            </a:r>
            <a:r>
              <a:rPr lang="sr-Cyrl-BA" altLang="sr-Latn-RS" sz="2800" b="1" dirty="0">
                <a:solidFill>
                  <a:srgbClr val="00B0F0"/>
                </a:solidFill>
              </a:rPr>
              <a:t>ан, масна, масно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00B0F0"/>
                </a:solidFill>
              </a:rPr>
              <a:t>пос</a:t>
            </a:r>
            <a:r>
              <a:rPr lang="sr-Cyrl-BA" altLang="sr-Latn-RS" sz="2800" b="1" dirty="0">
                <a:solidFill>
                  <a:srgbClr val="C00000"/>
                </a:solidFill>
              </a:rPr>
              <a:t>т</a:t>
            </a:r>
            <a:r>
              <a:rPr lang="sr-Cyrl-BA" altLang="sr-Latn-RS" sz="2800" b="1" dirty="0">
                <a:solidFill>
                  <a:srgbClr val="00B0F0"/>
                </a:solidFill>
              </a:rPr>
              <a:t>ан, посна, посно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00B0F0"/>
                </a:solidFill>
              </a:rPr>
              <a:t>умјес</a:t>
            </a:r>
            <a:r>
              <a:rPr lang="sr-Cyrl-BA" altLang="sr-Latn-RS" sz="2800" b="1" dirty="0">
                <a:solidFill>
                  <a:srgbClr val="C00000"/>
                </a:solidFill>
              </a:rPr>
              <a:t>т</a:t>
            </a:r>
            <a:r>
              <a:rPr lang="sr-Cyrl-BA" altLang="sr-Latn-RS" sz="2800" b="1" dirty="0">
                <a:solidFill>
                  <a:srgbClr val="00B0F0"/>
                </a:solidFill>
              </a:rPr>
              <a:t>ан, умјесна, умјесно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00B0F0"/>
                </a:solidFill>
              </a:rPr>
              <a:t>неумјес</a:t>
            </a:r>
            <a:r>
              <a:rPr lang="sr-Cyrl-BA" altLang="sr-Latn-RS" sz="2800" b="1" dirty="0">
                <a:solidFill>
                  <a:srgbClr val="C00000"/>
                </a:solidFill>
              </a:rPr>
              <a:t>т</a:t>
            </a:r>
            <a:r>
              <a:rPr lang="sr-Cyrl-BA" altLang="sr-Latn-RS" sz="2800" b="1" dirty="0">
                <a:solidFill>
                  <a:srgbClr val="00B0F0"/>
                </a:solidFill>
              </a:rPr>
              <a:t>ан, неумјесна, неумјесно</a:t>
            </a:r>
            <a:endParaRPr lang="bs-Latn-BA" altLang="sr-Latn-RS" sz="28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5" name="Right Arrow 4"/>
          <p:cNvSpPr/>
          <p:nvPr/>
        </p:nvSpPr>
        <p:spPr>
          <a:xfrm>
            <a:off x="3995738" y="692150"/>
            <a:ext cx="5762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6" name="Curved Down Arrow 5"/>
          <p:cNvSpPr/>
          <p:nvPr/>
        </p:nvSpPr>
        <p:spPr>
          <a:xfrm>
            <a:off x="1258888" y="1052513"/>
            <a:ext cx="649287" cy="504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076825" y="981075"/>
            <a:ext cx="647700" cy="3603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C633C-3B6B-4CB2-A855-B9683888524F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8" grpId="0"/>
      <p:bldP spid="21509" grpId="0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00B0F0"/>
                </a:solidFill>
              </a:rPr>
              <a:t> </a:t>
            </a:r>
            <a:endParaRPr lang="bs-Latn-BA" altLang="sr-Latn-RS" sz="4800" b="1" smtClean="0">
              <a:solidFill>
                <a:srgbClr val="00B0F0"/>
              </a:solidFill>
            </a:endParaRPr>
          </a:p>
        </p:txBody>
      </p: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625475" y="2062163"/>
            <a:ext cx="371475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 err="1">
                <a:solidFill>
                  <a:srgbClr val="FFFF00"/>
                </a:solidFill>
              </a:rPr>
              <a:t>Милицина</a:t>
            </a:r>
            <a:r>
              <a:rPr lang="sr-Cyrl-BA" altLang="sr-Latn-RS" sz="2800" b="1" dirty="0">
                <a:solidFill>
                  <a:srgbClr val="FFFF00"/>
                </a:solidFill>
              </a:rPr>
              <a:t> свеска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FFFF00"/>
                </a:solidFill>
              </a:rPr>
              <a:t>      </a:t>
            </a:r>
            <a:r>
              <a:rPr lang="sr-Cyrl-BA" altLang="sr-Latn-RS" sz="2800" b="1" dirty="0" err="1">
                <a:solidFill>
                  <a:srgbClr val="FFFF00"/>
                </a:solidFill>
              </a:rPr>
              <a:t>Драгицин</a:t>
            </a:r>
            <a:r>
              <a:rPr lang="sr-Cyrl-BA" altLang="sr-Latn-RS" sz="2800" b="1" dirty="0">
                <a:solidFill>
                  <a:srgbClr val="FFFF00"/>
                </a:solidFill>
              </a:rPr>
              <a:t> син,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FFFF00"/>
                </a:solidFill>
              </a:rPr>
              <a:t>      </a:t>
            </a:r>
            <a:r>
              <a:rPr lang="sr-Cyrl-BA" altLang="sr-Latn-RS" sz="2800" b="1" dirty="0" err="1">
                <a:solidFill>
                  <a:srgbClr val="FFFF00"/>
                </a:solidFill>
              </a:rPr>
              <a:t>професорицин</a:t>
            </a:r>
            <a:r>
              <a:rPr lang="sr-Cyrl-BA" altLang="sr-Latn-RS" sz="2800" b="1" dirty="0">
                <a:solidFill>
                  <a:srgbClr val="FFFF00"/>
                </a:solidFill>
              </a:rPr>
              <a:t>  ауто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FFFF00"/>
                </a:solidFill>
              </a:rPr>
              <a:t>      </a:t>
            </a:r>
            <a:r>
              <a:rPr lang="sr-Cyrl-BA" altLang="sr-Latn-RS" sz="2800" b="1" dirty="0" err="1">
                <a:solidFill>
                  <a:srgbClr val="FFFF00"/>
                </a:solidFill>
              </a:rPr>
              <a:t>педагогицин</a:t>
            </a:r>
            <a:r>
              <a:rPr lang="sr-Cyrl-BA" altLang="sr-Latn-RS" sz="2800" b="1" dirty="0">
                <a:solidFill>
                  <a:srgbClr val="FFFF00"/>
                </a:solidFill>
              </a:rPr>
              <a:t> дневник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FFFF00"/>
                </a:solidFill>
              </a:rPr>
              <a:t>      </a:t>
            </a:r>
            <a:r>
              <a:rPr lang="sr-Cyrl-BA" altLang="sr-Latn-RS" sz="2800" b="1" dirty="0" err="1">
                <a:solidFill>
                  <a:srgbClr val="FFFF00"/>
                </a:solidFill>
              </a:rPr>
              <a:t>учитељицин</a:t>
            </a:r>
            <a:r>
              <a:rPr lang="sr-Cyrl-BA" altLang="sr-Latn-RS" sz="2800" b="1" dirty="0">
                <a:solidFill>
                  <a:srgbClr val="FFFF00"/>
                </a:solidFill>
              </a:rPr>
              <a:t> поклон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2800" b="1" dirty="0">
                <a:solidFill>
                  <a:srgbClr val="FFFF00"/>
                </a:solidFill>
              </a:rPr>
              <a:t>      другарицин  момак</a:t>
            </a:r>
            <a:endParaRPr lang="bs-Latn-BA" altLang="sr-Latn-RS" sz="28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4041775" y="1965325"/>
            <a:ext cx="47529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Миличина свеска,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Драгичин</a:t>
            </a:r>
            <a:r>
              <a:rPr lang="sr-Cyrl-BA" altLang="sr-Latn-RS" sz="3200" b="1" dirty="0">
                <a:solidFill>
                  <a:srgbClr val="00B0F0"/>
                </a:solidFill>
              </a:rPr>
              <a:t> син,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 err="1">
                <a:solidFill>
                  <a:srgbClr val="00B0F0"/>
                </a:solidFill>
              </a:rPr>
              <a:t>професоричин</a:t>
            </a:r>
            <a:r>
              <a:rPr lang="sr-Cyrl-BA" altLang="sr-Latn-RS" sz="3200" b="1" dirty="0">
                <a:solidFill>
                  <a:srgbClr val="00B0F0"/>
                </a:solidFill>
              </a:rPr>
              <a:t>  ауто,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педагогичин</a:t>
            </a:r>
            <a:endParaRPr lang="sr-Cyrl-BA" altLang="sr-Latn-RS" sz="32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дневник, учитељичин поклон,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 err="1">
                <a:solidFill>
                  <a:srgbClr val="00B0F0"/>
                </a:solidFill>
              </a:rPr>
              <a:t>другаричин</a:t>
            </a:r>
            <a:r>
              <a:rPr lang="sr-Cyrl-BA" altLang="sr-Latn-RS" sz="3200" b="1" dirty="0">
                <a:solidFill>
                  <a:srgbClr val="00B0F0"/>
                </a:solidFill>
              </a:rPr>
              <a:t>  момак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именице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ж.р</a:t>
            </a:r>
            <a:r>
              <a:rPr lang="sr-Cyrl-BA" altLang="sr-Latn-RS" sz="3200" b="1" dirty="0">
                <a:solidFill>
                  <a:srgbClr val="00B0F0"/>
                </a:solidFill>
              </a:rPr>
              <a:t>. на –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ица</a:t>
            </a:r>
            <a:r>
              <a:rPr lang="sr-Cyrl-BA" altLang="sr-Latn-RS" sz="3200" b="1" dirty="0">
                <a:solidFill>
                  <a:srgbClr val="00B0F0"/>
                </a:solidFill>
              </a:rPr>
              <a:t> </a:t>
            </a:r>
            <a:endParaRPr lang="bs-Latn-BA" altLang="sr-Latn-RS" sz="32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sz="3200" dirty="0"/>
          </a:p>
        </p:txBody>
      </p:sp>
      <p:sp>
        <p:nvSpPr>
          <p:cNvPr id="4" name="Right Arrow 3"/>
          <p:cNvSpPr/>
          <p:nvPr/>
        </p:nvSpPr>
        <p:spPr>
          <a:xfrm>
            <a:off x="4340225" y="1196975"/>
            <a:ext cx="66357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476375" y="1628775"/>
            <a:ext cx="719138" cy="4286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003800" y="1484313"/>
            <a:ext cx="576263" cy="4810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A95DAD-F174-46EC-A4B0-6017818CD741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2532" grpId="0"/>
      <p:bldP spid="22533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 smtClean="0">
                <a:solidFill>
                  <a:schemeClr val="accent1">
                    <a:lumMod val="75000"/>
                  </a:schemeClr>
                </a:solidFill>
              </a:rPr>
              <a:t>НЕПРАВИЛНО </a:t>
            </a:r>
            <a:r>
              <a:rPr lang="sr-Cyrl-RS" altLang="sr-Latn-RS" b="1" dirty="0" smtClean="0">
                <a:solidFill>
                  <a:srgbClr val="0070C0"/>
                </a:solidFill>
              </a:rPr>
              <a:t>        </a:t>
            </a:r>
            <a:r>
              <a:rPr lang="sr-Cyrl-RS" altLang="sr-Latn-RS" b="1" dirty="0" smtClean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>
              <a:solidFill>
                <a:srgbClr val="C0000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57250" y="2060575"/>
            <a:ext cx="3498850" cy="4035425"/>
          </a:xfrm>
        </p:spPr>
        <p:txBody>
          <a:bodyPr/>
          <a:lstStyle/>
          <a:p>
            <a:pPr marL="33338" indent="0">
              <a:buFont typeface="Corbel" panose="020B0503020204020204" pitchFamily="34" charset="0"/>
              <a:buNone/>
            </a:pPr>
            <a:r>
              <a:rPr lang="sr-Cyrl-RS" altLang="sr-Latn-RS" sz="4800" b="1" dirty="0" smtClean="0"/>
              <a:t>С обзиром</a:t>
            </a:r>
          </a:p>
          <a:p>
            <a:pPr marL="33338" indent="0">
              <a:buFont typeface="Corbel" panose="020B0503020204020204" pitchFamily="34" charset="0"/>
              <a:buNone/>
            </a:pPr>
            <a:r>
              <a:rPr lang="sr-Cyrl-RS" altLang="sr-Latn-RS" sz="4800" b="1" dirty="0" smtClean="0"/>
              <a:t>да је…</a:t>
            </a:r>
            <a:endParaRPr lang="bs-Latn-BA" altLang="sr-Latn-RS" sz="4800" b="1" dirty="0" smtClean="0"/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4356100" y="2060575"/>
            <a:ext cx="4103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RS" altLang="sr-Latn-RS" sz="4800" dirty="0">
                <a:solidFill>
                  <a:srgbClr val="C00000"/>
                </a:solidFill>
              </a:rPr>
              <a:t>С обзиром </a:t>
            </a:r>
            <a:r>
              <a:rPr lang="sr-Cyrl-RS" altLang="sr-Latn-RS" sz="4800" u="sng" dirty="0">
                <a:solidFill>
                  <a:srgbClr val="C00000"/>
                </a:solidFill>
              </a:rPr>
              <a:t>на то</a:t>
            </a:r>
            <a:r>
              <a:rPr lang="sr-Cyrl-RS" altLang="sr-Latn-RS" sz="4800" dirty="0">
                <a:solidFill>
                  <a:srgbClr val="C00000"/>
                </a:solidFill>
              </a:rPr>
              <a:t> да је…</a:t>
            </a:r>
            <a:endParaRPr lang="sr-Latn-RS" altLang="sr-Latn-RS" sz="4800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356100" y="1196975"/>
            <a:ext cx="64770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2" name="Curved Down Arrow 1"/>
          <p:cNvSpPr/>
          <p:nvPr/>
        </p:nvSpPr>
        <p:spPr>
          <a:xfrm>
            <a:off x="1763688" y="1700808"/>
            <a:ext cx="72008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5436096" y="1556792"/>
            <a:ext cx="792088" cy="5037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D1CC6-8D2B-40D2-9CBF-F79F9FBCA8AF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123" grpId="0" uiExpand="1" build="p"/>
      <p:bldP spid="5124" grpId="0"/>
      <p:bldP spid="4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FFFF00"/>
                </a:solidFill>
              </a:rPr>
              <a:t> </a:t>
            </a:r>
            <a:endParaRPr lang="bs-Latn-BA" altLang="sr-Latn-RS" sz="4800" b="1" smtClean="0">
              <a:solidFill>
                <a:srgbClr val="FFFF00"/>
              </a:solidFill>
            </a:endParaRPr>
          </a:p>
        </p:txBody>
      </p:sp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857250" y="2205038"/>
            <a:ext cx="378618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Рођена сам у Бања луци.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       Рођена сам у Бања Луци.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       Ја сам </a:t>
            </a:r>
            <a:r>
              <a:rPr lang="sr-Cyrl-BA" altLang="sr-Latn-RS" sz="3600" b="1" dirty="0" err="1">
                <a:solidFill>
                  <a:srgbClr val="FFFF00"/>
                </a:solidFill>
              </a:rPr>
              <a:t>Бањалучанка</a:t>
            </a:r>
            <a:r>
              <a:rPr lang="sr-Cyrl-BA" altLang="sr-Latn-RS" sz="3600" b="1" dirty="0">
                <a:solidFill>
                  <a:srgbClr val="FFFF00"/>
                </a:solidFill>
              </a:rPr>
              <a:t>.</a:t>
            </a:r>
            <a:endParaRPr lang="bs-Latn-BA" altLang="sr-Latn-RS" sz="36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23557" name="TextBox 2"/>
          <p:cNvSpPr txBox="1">
            <a:spLocks noChangeArrowheads="1"/>
          </p:cNvSpPr>
          <p:nvPr/>
        </p:nvSpPr>
        <p:spPr bwMode="auto">
          <a:xfrm>
            <a:off x="4643438" y="2057400"/>
            <a:ext cx="361791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Рођена сам у Бањалуци па сам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Бањалучанка</a:t>
            </a:r>
            <a:r>
              <a:rPr lang="sr-Cyrl-BA" altLang="sr-Latn-RS" sz="3200" b="1" dirty="0">
                <a:solidFill>
                  <a:srgbClr val="00B0F0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sr-Latn-RS" sz="32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Рођена сам у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Бањој</a:t>
            </a:r>
            <a:r>
              <a:rPr lang="sr-Cyrl-BA" altLang="sr-Latn-RS" sz="3200" b="1" dirty="0">
                <a:solidFill>
                  <a:srgbClr val="00B0F0"/>
                </a:solidFill>
              </a:rPr>
              <a:t> Луци па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сам </a:t>
            </a:r>
            <a:r>
              <a:rPr lang="sr-Cyrl-BA" altLang="sr-Latn-RS" sz="3200" b="1" dirty="0" err="1">
                <a:solidFill>
                  <a:srgbClr val="00B0F0"/>
                </a:solidFill>
              </a:rPr>
              <a:t>Бањолучанка</a:t>
            </a:r>
            <a:r>
              <a:rPr lang="sr-Cyrl-BA" altLang="sr-Latn-RS" sz="3200" b="1" dirty="0">
                <a:solidFill>
                  <a:srgbClr val="00B0F0"/>
                </a:solidFill>
              </a:rPr>
              <a:t>.</a:t>
            </a:r>
            <a:endParaRPr lang="bs-Latn-BA" altLang="sr-Latn-RS" sz="32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sz="3200" dirty="0"/>
          </a:p>
        </p:txBody>
      </p:sp>
      <p:sp>
        <p:nvSpPr>
          <p:cNvPr id="4" name="Right Arrow 3"/>
          <p:cNvSpPr/>
          <p:nvPr/>
        </p:nvSpPr>
        <p:spPr>
          <a:xfrm>
            <a:off x="4284663" y="1196975"/>
            <a:ext cx="6477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547813" y="1557338"/>
            <a:ext cx="720725" cy="5000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508625" y="1557338"/>
            <a:ext cx="647700" cy="4492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8D016-8BFD-448A-9B10-A2EA66835BDD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3556" grpId="0"/>
      <p:bldP spid="23557" grpId="0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dirty="0">
                <a:solidFill>
                  <a:srgbClr val="C00000"/>
                </a:solidFill>
              </a:rPr>
              <a:t>ПРАВИЛНО</a:t>
            </a:r>
            <a:endParaRPr lang="bs-Latn-BA" altLang="sr-Latn-R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41300" y="-3781425"/>
            <a:ext cx="8229600" cy="53403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mtClean="0"/>
              <a:t> </a:t>
            </a:r>
            <a:endParaRPr lang="bs-Latn-BA" altLang="sr-Latn-RS" sz="4800" b="1" smtClean="0">
              <a:solidFill>
                <a:srgbClr val="00B0F0"/>
              </a:solidFill>
            </a:endParaRP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857250" y="2205038"/>
            <a:ext cx="34988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400" b="1" dirty="0">
                <a:solidFill>
                  <a:srgbClr val="FFFF00"/>
                </a:solidFill>
              </a:rPr>
              <a:t>Била сам </a:t>
            </a:r>
            <a:r>
              <a:rPr lang="sr-Cyrl-BA" altLang="sr-Latn-RS" sz="4400" b="1" dirty="0" err="1">
                <a:solidFill>
                  <a:srgbClr val="FFFF00"/>
                </a:solidFill>
              </a:rPr>
              <a:t>разредница</a:t>
            </a:r>
            <a:r>
              <a:rPr lang="sr-Cyrl-BA" altLang="sr-Latn-RS" sz="4400" b="1" dirty="0">
                <a:solidFill>
                  <a:srgbClr val="FFFF00"/>
                </a:solidFill>
              </a:rPr>
              <a:t> </a:t>
            </a:r>
            <a:r>
              <a:rPr lang="sr-Cyrl-BA" altLang="sr-Latn-RS" sz="4400" b="1" dirty="0" err="1">
                <a:solidFill>
                  <a:srgbClr val="FFFF00"/>
                </a:solidFill>
              </a:rPr>
              <a:t>Др.Миљану</a:t>
            </a:r>
            <a:endParaRPr lang="sr-Cyrl-BA" altLang="sr-Latn-RS" sz="4400" b="1" dirty="0">
              <a:solidFill>
                <a:srgbClr val="FFFF00"/>
              </a:solidFill>
            </a:endParaRPr>
          </a:p>
          <a:p>
            <a:pPr eaLnBrk="1" hangingPunct="1"/>
            <a:r>
              <a:rPr lang="sr-Cyrl-BA" altLang="sr-Latn-RS" sz="4400" b="1" dirty="0">
                <a:solidFill>
                  <a:srgbClr val="FFFF00"/>
                </a:solidFill>
              </a:rPr>
              <a:t>Тешићу.</a:t>
            </a:r>
            <a:endParaRPr lang="bs-Latn-BA" altLang="sr-Latn-RS" sz="44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sz="4400" dirty="0"/>
          </a:p>
        </p:txBody>
      </p:sp>
      <p:sp>
        <p:nvSpPr>
          <p:cNvPr id="24581" name="TextBox 2"/>
          <p:cNvSpPr txBox="1">
            <a:spLocks noChangeArrowheads="1"/>
          </p:cNvSpPr>
          <p:nvPr/>
        </p:nvSpPr>
        <p:spPr bwMode="auto">
          <a:xfrm>
            <a:off x="4211638" y="2205038"/>
            <a:ext cx="381635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Била сам </a:t>
            </a:r>
            <a:r>
              <a:rPr lang="sr-Cyrl-BA" altLang="sr-Latn-RS" sz="4000" b="1" dirty="0" err="1">
                <a:solidFill>
                  <a:srgbClr val="00B0F0"/>
                </a:solidFill>
              </a:rPr>
              <a:t>разредница</a:t>
            </a:r>
            <a:r>
              <a:rPr lang="sr-Cyrl-BA" altLang="sr-Latn-RS" sz="4000" b="1" dirty="0">
                <a:solidFill>
                  <a:srgbClr val="00B0F0"/>
                </a:solidFill>
              </a:rPr>
              <a:t> др Миљану Тешићу.</a:t>
            </a:r>
            <a:endParaRPr lang="bs-Latn-BA" altLang="sr-Latn-RS" sz="4000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4" name="Right Arrow 3"/>
          <p:cNvSpPr/>
          <p:nvPr/>
        </p:nvSpPr>
        <p:spPr>
          <a:xfrm>
            <a:off x="4356100" y="1203325"/>
            <a:ext cx="576263" cy="13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763713" y="1628775"/>
            <a:ext cx="720725" cy="5762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4932363" y="1628775"/>
            <a:ext cx="719137" cy="646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77FC3A-F3DC-4059-8C2E-D063EC67AF22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/>
      <p:bldP spid="24581" grpId="0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57250" y="1965325"/>
            <a:ext cx="3643313" cy="41608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mtClean="0"/>
              <a:t> </a:t>
            </a:r>
            <a:endParaRPr lang="bs-Latn-BA" altLang="sr-Latn-RS" sz="4800" b="1" smtClean="0">
              <a:solidFill>
                <a:srgbClr val="FFFF00"/>
              </a:solidFill>
            </a:endParaRP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857250" y="2276475"/>
            <a:ext cx="3643313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000" b="1" dirty="0">
                <a:solidFill>
                  <a:srgbClr val="FFFF00"/>
                </a:solidFill>
              </a:rPr>
              <a:t>Слупао је Голфа, његово ново ауто.</a:t>
            </a:r>
            <a:endParaRPr lang="bs-Latn-BA" altLang="sr-Latn-RS" sz="40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sz="4000" dirty="0"/>
          </a:p>
        </p:txBody>
      </p: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4716463" y="2060575"/>
            <a:ext cx="354806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Слупао је голф, свој нови ауто.</a:t>
            </a:r>
            <a:endParaRPr lang="bs-Latn-BA" altLang="sr-Latn-RS" sz="36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sr-Latn-RS" sz="3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dirty="0"/>
              <a:t>аутомобил, ауто – </a:t>
            </a:r>
            <a:r>
              <a:rPr lang="sr-Cyrl-BA" altLang="sr-Latn-RS" sz="3600" dirty="0" err="1"/>
              <a:t>м.род</a:t>
            </a:r>
            <a:endParaRPr lang="bs-Latn-BA" altLang="sr-Latn-RS" sz="3600" dirty="0"/>
          </a:p>
          <a:p>
            <a:pPr eaLnBrk="1" hangingPunct="1"/>
            <a:endParaRPr lang="sr-Latn-RS" altLang="sr-Latn-RS" sz="3600" dirty="0"/>
          </a:p>
        </p:txBody>
      </p:sp>
      <p:sp>
        <p:nvSpPr>
          <p:cNvPr id="4" name="Right Arrow 3"/>
          <p:cNvSpPr/>
          <p:nvPr/>
        </p:nvSpPr>
        <p:spPr>
          <a:xfrm>
            <a:off x="4356100" y="1196975"/>
            <a:ext cx="6477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547813" y="1628775"/>
            <a:ext cx="936625" cy="792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508625" y="1628775"/>
            <a:ext cx="719138" cy="647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EF3C8-5B8A-4E69-AC93-6205392DE585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5604" grpId="0"/>
      <p:bldP spid="25605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>
              <a:solidFill>
                <a:srgbClr val="C0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57250" y="2060575"/>
            <a:ext cx="2994025" cy="27368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r-Cyrl-BA" altLang="sr-Latn-RS" sz="4800" b="1" smtClean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bs-Latn-BA" altLang="sr-Latn-RS" smtClean="0"/>
          </a:p>
        </p:txBody>
      </p:sp>
      <p:sp>
        <p:nvSpPr>
          <p:cNvPr id="3" name="Right Arrow 2"/>
          <p:cNvSpPr/>
          <p:nvPr/>
        </p:nvSpPr>
        <p:spPr>
          <a:xfrm>
            <a:off x="4427538" y="1196975"/>
            <a:ext cx="50482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857250" y="2276475"/>
            <a:ext cx="31686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Cyrl-RS" sz="4800" dirty="0">
                <a:solidFill>
                  <a:schemeClr val="accent1">
                    <a:lumMod val="50000"/>
                  </a:schemeClr>
                </a:solidFill>
              </a:rPr>
              <a:t>У вези тога…</a:t>
            </a:r>
            <a:endParaRPr lang="sr-Latn-R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4932363" y="2276475"/>
            <a:ext cx="28797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RS" altLang="sr-Latn-RS" sz="4800" dirty="0">
                <a:solidFill>
                  <a:srgbClr val="C00000"/>
                </a:solidFill>
              </a:rPr>
              <a:t>У вези </a:t>
            </a:r>
            <a:r>
              <a:rPr lang="sr-Cyrl-RS" altLang="sr-Latn-RS" sz="4800" u="sng" dirty="0">
                <a:solidFill>
                  <a:srgbClr val="C00000"/>
                </a:solidFill>
              </a:rPr>
              <a:t>с</a:t>
            </a:r>
            <a:r>
              <a:rPr lang="sr-Cyrl-RS" altLang="sr-Latn-RS" sz="4800" dirty="0">
                <a:solidFill>
                  <a:srgbClr val="C00000"/>
                </a:solidFill>
              </a:rPr>
              <a:t> тим…</a:t>
            </a:r>
            <a:endParaRPr lang="sr-Latn-RS" altLang="sr-Latn-RS" sz="4800" dirty="0">
              <a:solidFill>
                <a:srgbClr val="C00000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547813" y="1557338"/>
            <a:ext cx="1295400" cy="7191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795963" y="1700213"/>
            <a:ext cx="936625" cy="4794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887B44-AACB-4CE0-B66D-E940B82758DC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animBg="1"/>
      <p:bldP spid="4" grpId="0"/>
      <p:bldP spid="6150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r-Cyrl-BA" altLang="sr-Latn-RS" sz="4800" b="1" smtClean="0">
              <a:solidFill>
                <a:srgbClr val="FFFF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bs-Latn-BA" altLang="sr-Latn-RS" sz="3600" smtClean="0"/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611188" y="2324100"/>
            <a:ext cx="367347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b="1" dirty="0">
                <a:solidFill>
                  <a:srgbClr val="C00000"/>
                </a:solidFill>
              </a:rPr>
              <a:t> </a:t>
            </a:r>
            <a:r>
              <a:rPr lang="sr-Cyrl-BA" altLang="sr-Latn-RS" sz="3600" b="1" dirty="0">
                <a:solidFill>
                  <a:srgbClr val="FFFF00"/>
                </a:solidFill>
              </a:rPr>
              <a:t>Бити (не)задовољан са тобом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FFFF00"/>
                </a:solidFill>
              </a:rPr>
              <a:t>   Бити (не)задовољан са мном</a:t>
            </a:r>
            <a:endParaRPr lang="bs-Latn-BA" altLang="sr-Latn-RS" sz="3600" b="1" dirty="0">
              <a:solidFill>
                <a:srgbClr val="FFFF0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3" name="Right Arrow 2"/>
          <p:cNvSpPr/>
          <p:nvPr/>
        </p:nvSpPr>
        <p:spPr>
          <a:xfrm>
            <a:off x="4284663" y="1196975"/>
            <a:ext cx="64770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7174" name="TextBox 4"/>
          <p:cNvSpPr txBox="1">
            <a:spLocks noChangeArrowheads="1"/>
          </p:cNvSpPr>
          <p:nvPr/>
        </p:nvSpPr>
        <p:spPr bwMode="auto">
          <a:xfrm>
            <a:off x="4716463" y="2154238"/>
            <a:ext cx="35448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Бити (не)задовољан тобом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Cyrl-BA" altLang="sr-Latn-RS" sz="3200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 Бити (не)задовољан мноме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200" b="1" dirty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1274763" y="1703388"/>
            <a:ext cx="1223962" cy="5254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292725" y="1651000"/>
            <a:ext cx="1196975" cy="4810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8C12B-0C53-4087-A5A6-9F857C40A7C1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7172" grpId="0"/>
      <p:bldP spid="3" grpId="0" animBg="1"/>
      <p:bldP spid="7174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57250" y="2060575"/>
            <a:ext cx="3282950" cy="4035425"/>
          </a:xfrm>
        </p:spPr>
        <p:txBody>
          <a:bodyPr/>
          <a:lstStyle/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донешен</a:t>
            </a:r>
            <a:endParaRPr lang="sr-Cyrl-BA" altLang="sr-Latn-RS" sz="4800" b="1" dirty="0" smtClean="0">
              <a:solidFill>
                <a:srgbClr val="FFFF00"/>
              </a:solidFill>
            </a:endParaRPr>
          </a:p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 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довежен</a:t>
            </a:r>
            <a:endParaRPr lang="sr-Cyrl-BA" altLang="sr-Latn-RS" sz="4800" b="1" dirty="0" smtClean="0">
              <a:solidFill>
                <a:srgbClr val="FFFF00"/>
              </a:solidFill>
            </a:endParaRPr>
          </a:p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 </a:t>
            </a:r>
            <a:r>
              <a:rPr lang="sr-Cyrl-BA" altLang="sr-Latn-RS" sz="4800" b="1" dirty="0" err="1" smtClean="0">
                <a:solidFill>
                  <a:srgbClr val="FFFF00"/>
                </a:solidFill>
              </a:rPr>
              <a:t>пренешен</a:t>
            </a:r>
            <a:endParaRPr lang="bs-Latn-BA" altLang="sr-Latn-RS" sz="4800" b="1" dirty="0" smtClean="0">
              <a:solidFill>
                <a:srgbClr val="FFFF00"/>
              </a:solidFill>
            </a:endParaRP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4630353" y="2060575"/>
            <a:ext cx="31067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800" b="1" dirty="0" smtClean="0">
                <a:solidFill>
                  <a:srgbClr val="00B0F0"/>
                </a:solidFill>
              </a:rPr>
              <a:t>донесен довезен пренесен</a:t>
            </a:r>
            <a:endParaRPr lang="sr-Latn-RS" altLang="sr-Latn-RS" sz="4800" dirty="0"/>
          </a:p>
        </p:txBody>
      </p:sp>
      <p:sp>
        <p:nvSpPr>
          <p:cNvPr id="3" name="Right Arrow 2"/>
          <p:cNvSpPr/>
          <p:nvPr/>
        </p:nvSpPr>
        <p:spPr>
          <a:xfrm>
            <a:off x="4284663" y="1196975"/>
            <a:ext cx="64770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4" name="Curved Down Arrow 3"/>
          <p:cNvSpPr/>
          <p:nvPr/>
        </p:nvSpPr>
        <p:spPr>
          <a:xfrm>
            <a:off x="1778000" y="1609725"/>
            <a:ext cx="1008063" cy="5064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5192713" y="1606550"/>
            <a:ext cx="792162" cy="431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B535A-411C-40A0-B9EC-904290B0340F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8195" grpId="0" build="p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57250" y="1965325"/>
            <a:ext cx="3643313" cy="3263900"/>
          </a:xfrm>
        </p:spPr>
        <p:txBody>
          <a:bodyPr rtlCol="0">
            <a:normAutofit lnSpcReduction="10000"/>
          </a:bodyPr>
          <a:lstStyle/>
          <a:p>
            <a:pPr indent="-13716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sr-Cyrl-BA" altLang="sr-Latn-RS" sz="4800" b="1" dirty="0">
                <a:solidFill>
                  <a:srgbClr val="FFFF00"/>
                </a:solidFill>
              </a:rPr>
              <a:t>Он се извинуо брату што га је ударио.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4500563" y="1965325"/>
            <a:ext cx="33845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Он се извин</a:t>
            </a:r>
            <a:r>
              <a:rPr lang="sr-Cyrl-BA" altLang="sr-Latn-RS" sz="4000" b="1" dirty="0">
                <a:solidFill>
                  <a:srgbClr val="C00000"/>
                </a:solidFill>
              </a:rPr>
              <a:t>и</a:t>
            </a:r>
            <a:r>
              <a:rPr lang="sr-Cyrl-BA" altLang="sr-Latn-RS" sz="4000" b="1" dirty="0">
                <a:solidFill>
                  <a:srgbClr val="00B0F0"/>
                </a:solidFill>
              </a:rPr>
              <a:t>о брату што га је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ударио.</a:t>
            </a:r>
          </a:p>
          <a:p>
            <a:pPr eaLnBrk="1" hangingPunct="1"/>
            <a:endParaRPr lang="sr-Latn-RS" altLang="sr-Latn-RS" sz="4000" dirty="0"/>
          </a:p>
        </p:txBody>
      </p:sp>
      <p:sp>
        <p:nvSpPr>
          <p:cNvPr id="4" name="Right Arrow 3"/>
          <p:cNvSpPr/>
          <p:nvPr/>
        </p:nvSpPr>
        <p:spPr>
          <a:xfrm>
            <a:off x="4284663" y="1125538"/>
            <a:ext cx="6477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755650" y="5373688"/>
            <a:ext cx="66960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Cyrl-BA" altLang="sr-Latn-RS" b="1" dirty="0">
                <a:solidFill>
                  <a:srgbClr val="00B0F0"/>
                </a:solidFill>
              </a:rPr>
              <a:t>извин</a:t>
            </a:r>
            <a:r>
              <a:rPr lang="sr-Cyrl-BA" altLang="sr-Latn-RS" b="1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sr-Cyrl-BA" altLang="sr-Latn-RS" b="1" dirty="0">
                <a:solidFill>
                  <a:srgbClr val="00B0F0"/>
                </a:solidFill>
              </a:rPr>
              <a:t>ти у вис,</a:t>
            </a:r>
          </a:p>
          <a:p>
            <a:pPr eaLnBrk="1" hangingPunct="1">
              <a:defRPr/>
            </a:pPr>
            <a:r>
              <a:rPr lang="sr-Cyrl-BA" altLang="sr-Latn-RS" b="1" dirty="0">
                <a:solidFill>
                  <a:srgbClr val="00B0F0"/>
                </a:solidFill>
              </a:rPr>
              <a:t>извин</a:t>
            </a:r>
            <a:r>
              <a:rPr lang="sr-Cyrl-BA" altLang="sr-Latn-RS" b="1" dirty="0">
                <a:solidFill>
                  <a:srgbClr val="C00000"/>
                </a:solidFill>
              </a:rPr>
              <a:t>у</a:t>
            </a:r>
            <a:r>
              <a:rPr lang="sr-Cyrl-BA" altLang="sr-Latn-RS" b="1" dirty="0">
                <a:solidFill>
                  <a:srgbClr val="00B0F0"/>
                </a:solidFill>
              </a:rPr>
              <a:t>ти скочни зглоб;</a:t>
            </a:r>
            <a:endParaRPr lang="sr-Latn-RS" altLang="sr-Latn-RS" b="1" dirty="0">
              <a:solidFill>
                <a:srgbClr val="00B0F0"/>
              </a:solidFill>
            </a:endParaRPr>
          </a:p>
          <a:p>
            <a:pPr eaLnBrk="1" hangingPunct="1">
              <a:defRPr/>
            </a:pPr>
            <a:r>
              <a:rPr lang="sr-Cyrl-BA" altLang="sr-Latn-RS" b="1" dirty="0">
                <a:solidFill>
                  <a:srgbClr val="00B0F0"/>
                </a:solidFill>
              </a:rPr>
              <a:t>извин</a:t>
            </a:r>
            <a:r>
              <a:rPr lang="sr-Cyrl-BA" altLang="sr-Latn-RS" b="1" dirty="0">
                <a:solidFill>
                  <a:srgbClr val="C00000"/>
                </a:solidFill>
              </a:rPr>
              <a:t>и</a:t>
            </a:r>
            <a:r>
              <a:rPr lang="sr-Cyrl-BA" altLang="sr-Latn-RS" b="1" dirty="0">
                <a:solidFill>
                  <a:srgbClr val="00B0F0"/>
                </a:solidFill>
              </a:rPr>
              <a:t>ти  кад погријешимо.</a:t>
            </a:r>
            <a:endParaRPr lang="bs-Latn-BA" altLang="sr-Latn-RS" b="1" dirty="0">
              <a:solidFill>
                <a:srgbClr val="00B0F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sr-Latn-RS" altLang="sr-Latn-RS" b="1" dirty="0">
                <a:solidFill>
                  <a:srgbClr val="00B0F0"/>
                </a:solidFill>
              </a:rPr>
              <a:t>           </a:t>
            </a:r>
            <a:r>
              <a:rPr lang="sr-Cyrl-RS" altLang="sr-Latn-RS" b="1" dirty="0" smtClean="0">
                <a:solidFill>
                  <a:srgbClr val="00B0F0"/>
                </a:solidFill>
              </a:rPr>
              <a:t>  </a:t>
            </a:r>
            <a:r>
              <a:rPr lang="sr-Latn-RS" altLang="sr-Latn-RS" b="1" dirty="0" smtClean="0">
                <a:solidFill>
                  <a:srgbClr val="00B0F0"/>
                </a:solidFill>
              </a:rPr>
              <a:t>  </a:t>
            </a:r>
            <a:endParaRPr lang="sr-Latn-R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5650" y="6224588"/>
            <a:ext cx="1746250" cy="365125"/>
          </a:xfrm>
        </p:spPr>
        <p:txBody>
          <a:bodyPr/>
          <a:lstStyle/>
          <a:p>
            <a:pPr>
              <a:defRPr/>
            </a:pPr>
            <a:fld id="{39A54894-0110-41C6-8512-74F1C066A3E8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9220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FFFF00"/>
                </a:solidFill>
              </a:rPr>
              <a:t>   </a:t>
            </a:r>
            <a:r>
              <a:rPr lang="sr-Cyrl-BA" altLang="sr-Latn-RS" sz="4800" b="1" smtClean="0">
                <a:solidFill>
                  <a:srgbClr val="00B0F0"/>
                </a:solidFill>
              </a:rPr>
              <a:t>  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857250" y="2349500"/>
            <a:ext cx="31384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800" b="1" dirty="0">
                <a:solidFill>
                  <a:srgbClr val="FFFF00"/>
                </a:solidFill>
              </a:rPr>
              <a:t>Чим легнем, заспем.</a:t>
            </a:r>
          </a:p>
          <a:p>
            <a:pPr eaLnBrk="1" hangingPunct="1"/>
            <a:endParaRPr lang="sr-Latn-RS" altLang="sr-Latn-RS" dirty="0"/>
          </a:p>
        </p:txBody>
      </p:sp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4356100" y="2349500"/>
            <a:ext cx="31686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4800" b="1" dirty="0">
                <a:solidFill>
                  <a:srgbClr val="00B0F0"/>
                </a:solidFill>
              </a:rPr>
              <a:t>Чим легнем, заспим.</a:t>
            </a:r>
          </a:p>
          <a:p>
            <a:pPr eaLnBrk="1" hangingPunct="1"/>
            <a:endParaRPr lang="sr-Latn-RS" altLang="sr-Latn-RS" dirty="0"/>
          </a:p>
        </p:txBody>
      </p:sp>
      <p:sp>
        <p:nvSpPr>
          <p:cNvPr id="5" name="Right Arrow 4"/>
          <p:cNvSpPr/>
          <p:nvPr/>
        </p:nvSpPr>
        <p:spPr>
          <a:xfrm>
            <a:off x="4356100" y="1196975"/>
            <a:ext cx="6477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6" name="Curved Down Arrow 5"/>
          <p:cNvSpPr/>
          <p:nvPr/>
        </p:nvSpPr>
        <p:spPr>
          <a:xfrm>
            <a:off x="1619250" y="1700213"/>
            <a:ext cx="860425" cy="6492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783138" y="1851025"/>
            <a:ext cx="865187" cy="504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10249" name="TextBox 7"/>
          <p:cNvSpPr txBox="1">
            <a:spLocks noChangeArrowheads="1"/>
          </p:cNvSpPr>
          <p:nvPr/>
        </p:nvSpPr>
        <p:spPr bwMode="auto">
          <a:xfrm>
            <a:off x="755650" y="4933950"/>
            <a:ext cx="71294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Заспем земљом.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3600" b="1" dirty="0">
                <a:solidFill>
                  <a:srgbClr val="00B0F0"/>
                </a:solidFill>
              </a:rPr>
              <a:t> Заспим рано.</a:t>
            </a:r>
            <a:endParaRPr lang="bs-Latn-BA" altLang="sr-Latn-RS" sz="36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88AD9-8AC4-4DBF-8340-A4C38644E9BF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10244" grpId="0"/>
      <p:bldP spid="10245" grpId="0"/>
      <p:bldP spid="5" grpId="0" animBg="1"/>
      <p:bldP spid="6" grpId="0" animBg="1"/>
      <p:bldP spid="7" grpId="0" animBg="1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57250" y="1965325"/>
            <a:ext cx="3354388" cy="4130675"/>
          </a:xfrm>
        </p:spPr>
        <p:txBody>
          <a:bodyPr/>
          <a:lstStyle/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Corbel" panose="020B0503020204020204" pitchFamily="34" charset="0"/>
              <a:buNone/>
            </a:pPr>
            <a:r>
              <a:rPr lang="sr-Cyrl-BA" altLang="sr-Latn-RS" sz="4800" b="1" dirty="0" smtClean="0">
                <a:solidFill>
                  <a:srgbClr val="FFFF00"/>
                </a:solidFill>
              </a:rPr>
              <a:t>Спашавати</a:t>
            </a:r>
            <a:endParaRPr lang="sr-Cyrl-BA" altLang="sr-Latn-RS" sz="4800" b="1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bs-Latn-BA" altLang="sr-Latn-RS" sz="4800" b="1" dirty="0" smtClean="0">
              <a:solidFill>
                <a:srgbClr val="FFFF00"/>
              </a:solidFill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4787900" y="2205038"/>
            <a:ext cx="34766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спасавати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              </a:t>
            </a:r>
            <a:r>
              <a:rPr lang="sr-Cyrl-BA" altLang="sr-Latn-RS" sz="4000" b="1" dirty="0"/>
              <a:t>али: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        спашен и спасен</a:t>
            </a:r>
          </a:p>
          <a:p>
            <a:pPr eaLnBrk="1" hangingPunct="1"/>
            <a:endParaRPr lang="sr-Latn-RS" altLang="sr-Latn-RS" sz="4000" dirty="0"/>
          </a:p>
        </p:txBody>
      </p:sp>
      <p:sp>
        <p:nvSpPr>
          <p:cNvPr id="3" name="Right Arrow 2"/>
          <p:cNvSpPr/>
          <p:nvPr/>
        </p:nvSpPr>
        <p:spPr>
          <a:xfrm>
            <a:off x="4331494" y="1117599"/>
            <a:ext cx="800100" cy="33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4" name="Curved Down Arrow 3"/>
          <p:cNvSpPr/>
          <p:nvPr/>
        </p:nvSpPr>
        <p:spPr>
          <a:xfrm>
            <a:off x="1692275" y="1965325"/>
            <a:ext cx="1150938" cy="603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5435600" y="1557338"/>
            <a:ext cx="936625" cy="7096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380D8-F4F7-444E-BC68-C226F39BAC5A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1267" grpId="0" build="p"/>
      <p:bldP spid="11268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altLang="sr-Latn-RS" b="1" dirty="0">
                <a:solidFill>
                  <a:schemeClr val="accent1">
                    <a:lumMod val="75000"/>
                  </a:schemeClr>
                </a:solidFill>
              </a:rPr>
              <a:t>НЕПРАВИЛНО</a:t>
            </a:r>
            <a:r>
              <a:rPr lang="sr-Cyrl-RS" altLang="sr-Latn-RS" b="1" dirty="0">
                <a:solidFill>
                  <a:srgbClr val="00B0F0"/>
                </a:solidFill>
              </a:rPr>
              <a:t>         </a:t>
            </a:r>
            <a:r>
              <a:rPr lang="sr-Cyrl-RS" altLang="sr-Latn-RS" b="1" dirty="0">
                <a:solidFill>
                  <a:srgbClr val="C00000"/>
                </a:solidFill>
              </a:rPr>
              <a:t>ПРАВИЛНО</a:t>
            </a:r>
            <a:endParaRPr lang="bs-Latn-BA" altLang="sr-Latn-RS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FFFF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BA" altLang="sr-Latn-RS" sz="4800" b="1" smtClean="0">
                <a:solidFill>
                  <a:srgbClr val="00B0F0"/>
                </a:solidFill>
              </a:rPr>
              <a:t> </a:t>
            </a:r>
            <a:endParaRPr lang="bs-Latn-BA" altLang="sr-Latn-RS" sz="4800" b="1" smtClean="0">
              <a:solidFill>
                <a:srgbClr val="00B0F0"/>
              </a:solidFill>
            </a:endParaRP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857250" y="2276475"/>
            <a:ext cx="335438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C000"/>
                </a:solidFill>
              </a:rPr>
              <a:t>За похвалити,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FFC000"/>
                </a:solidFill>
              </a:rPr>
              <a:t>     (бурек) за понијети</a:t>
            </a:r>
            <a:endParaRPr lang="bs-Latn-BA" altLang="sr-Latn-RS" sz="4000" b="1" dirty="0">
              <a:solidFill>
                <a:srgbClr val="FFC000"/>
              </a:solidFill>
            </a:endParaRPr>
          </a:p>
          <a:p>
            <a:pPr eaLnBrk="1" hangingPunct="1"/>
            <a:endParaRPr lang="sr-Latn-RS" altLang="sr-Latn-RS" sz="4000" dirty="0">
              <a:solidFill>
                <a:srgbClr val="FFC000"/>
              </a:solidFill>
            </a:endParaRPr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4716463" y="2276475"/>
            <a:ext cx="33115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за похвалу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(бурек) за вас, замотати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Cyrl-BA" altLang="sr-Latn-RS" sz="4000" b="1" dirty="0">
                <a:solidFill>
                  <a:srgbClr val="00B0F0"/>
                </a:solidFill>
              </a:rPr>
              <a:t>(да замотате) </a:t>
            </a:r>
            <a:endParaRPr lang="bs-Latn-BA" altLang="sr-Latn-RS" sz="4000" b="1" dirty="0">
              <a:solidFill>
                <a:srgbClr val="00B0F0"/>
              </a:solidFill>
            </a:endParaRPr>
          </a:p>
          <a:p>
            <a:pPr eaLnBrk="1" hangingPunct="1"/>
            <a:endParaRPr lang="sr-Latn-RS" altLang="sr-Latn-RS" sz="4000" dirty="0"/>
          </a:p>
        </p:txBody>
      </p:sp>
      <p:sp>
        <p:nvSpPr>
          <p:cNvPr id="4" name="Right Arrow 3"/>
          <p:cNvSpPr/>
          <p:nvPr/>
        </p:nvSpPr>
        <p:spPr>
          <a:xfrm flipV="1">
            <a:off x="4211638" y="1196975"/>
            <a:ext cx="72072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Curved Down Arrow 4"/>
          <p:cNvSpPr/>
          <p:nvPr/>
        </p:nvSpPr>
        <p:spPr>
          <a:xfrm>
            <a:off x="1331913" y="1627188"/>
            <a:ext cx="719137" cy="6492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219700" y="1627188"/>
            <a:ext cx="585788" cy="4302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52C2B6-3371-411B-BBA3-D9EDA2135EF8}" type="datetime1">
              <a:rPr lang="sr-Latn-CS" smtClean="0"/>
              <a:t>28.3.2020.</a:t>
            </a:fld>
            <a:r>
              <a:rPr lang="sr-Cyrl-RS" dirty="0" smtClean="0"/>
              <a:t> год.</a:t>
            </a:r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2292" grpId="0"/>
      <p:bldP spid="12293" grpId="0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1302</TotalTime>
  <Words>753</Words>
  <Application>Microsoft Office PowerPoint</Application>
  <PresentationFormat>On-screen Show (4:3)</PresentationFormat>
  <Paragraphs>197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Corbel</vt:lpstr>
      <vt:lpstr>Calibri</vt:lpstr>
      <vt:lpstr>Basis</vt:lpstr>
      <vt:lpstr>правопис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  <vt:lpstr>НЕПРАВИЛНО         ПРАВИЛНО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</dc:title>
  <dc:creator>sanja</dc:creator>
  <cp:lastModifiedBy>Dragan</cp:lastModifiedBy>
  <cp:revision>69</cp:revision>
  <dcterms:created xsi:type="dcterms:W3CDTF">2009-04-05T14:38:54Z</dcterms:created>
  <dcterms:modified xsi:type="dcterms:W3CDTF">2020-03-29T11:49:28Z</dcterms:modified>
</cp:coreProperties>
</file>