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B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53A0-0B8B-4295-9F21-1D3867C66B33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E262-974B-4090-884B-F374DBEB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E262-974B-4090-884B-F374DBEB7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6E9C6-5817-4258-B3C4-A2644500746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227C-61AA-4BAE-A5A3-8275BDC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9190"/>
            <a:ext cx="9144000" cy="1527858"/>
          </a:xfrm>
          <a:solidFill>
            <a:schemeClr val="lt1">
              <a:alpha val="67000"/>
            </a:schemeClr>
          </a:solidFill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4400" i="1" dirty="0" smtClean="0"/>
              <a:t>Мотив страдалаштва у Дисовој поезији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1028" y="5926238"/>
            <a:ext cx="4687748" cy="532435"/>
          </a:xfrm>
          <a:solidFill>
            <a:schemeClr val="lt1">
              <a:alpha val="77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sr-Cyrl-BA" i="1" dirty="0" smtClean="0"/>
              <a:t>Радила : Љиљана Лазаревић </a:t>
            </a:r>
            <a:r>
              <a:rPr lang="de-AT" i="1" dirty="0" smtClean="0"/>
              <a:t>III </a:t>
            </a:r>
            <a:r>
              <a:rPr lang="sr-Cyrl-BA" i="1" dirty="0" smtClean="0"/>
              <a:t>1</a:t>
            </a:r>
            <a:endParaRPr lang="sr-Latn-RS" i="1" dirty="0" smtClean="0"/>
          </a:p>
          <a:p>
            <a:r>
              <a:rPr lang="sr-Cyrl-RS" i="1" dirty="0" smtClean="0"/>
              <a:t>Ментор: мр Сања Ђурић, проф.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79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213" y="365126"/>
            <a:ext cx="7048982" cy="873366"/>
          </a:xfr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3600" dirty="0" smtClean="0">
                <a:latin typeface="Georgia" panose="02040502050405020303" pitchFamily="18" charset="0"/>
              </a:rPr>
              <a:t>       - </a:t>
            </a:r>
            <a:r>
              <a:rPr lang="sr-Cyrl-B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Трећа тематска цјелина </a:t>
            </a:r>
            <a:r>
              <a:rPr lang="sr-Cyrl-BA" sz="3600" dirty="0" smtClean="0">
                <a:latin typeface="Georgia" panose="02040502050405020303" pitchFamily="18" charset="0"/>
              </a:rPr>
              <a:t>- 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4238"/>
            <a:ext cx="10515600" cy="4822725"/>
          </a:xfrm>
          <a:solidFill>
            <a:schemeClr val="lt1"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r-Cyrl-BA" sz="2400" dirty="0" smtClean="0">
                <a:latin typeface="Georgia" panose="02040502050405020303" pitchFamily="18" charset="0"/>
              </a:rPr>
              <a:t>Обухвата осму, девету и десету строфу.</a:t>
            </a:r>
          </a:p>
          <a:p>
            <a:r>
              <a:rPr lang="sr-Cyrl-BA" sz="2400" dirty="0" smtClean="0">
                <a:latin typeface="Georgia" panose="02040502050405020303" pitchFamily="18" charset="0"/>
              </a:rPr>
              <a:t>Говори о трећем стадијуму </a:t>
            </a:r>
            <a:r>
              <a:rPr lang="sr-Cyrl-BA" sz="2400" b="1" dirty="0" smtClean="0">
                <a:latin typeface="Georgia" panose="02040502050405020303" pitchFamily="18" charset="0"/>
              </a:rPr>
              <a:t>развоја особе</a:t>
            </a:r>
            <a:r>
              <a:rPr lang="sr-Cyrl-BA" sz="2400" dirty="0" smtClean="0">
                <a:latin typeface="Georgia" panose="02040502050405020303" pitchFamily="18" charset="0"/>
              </a:rPr>
              <a:t>, буђењем свијести о себи. Осма строфа започиње стихом: </a:t>
            </a:r>
          </a:p>
          <a:p>
            <a:pPr marL="0" indent="0">
              <a:buNone/>
            </a:pPr>
            <a:endParaRPr lang="sr-Cyrl-BA" dirty="0">
              <a:latin typeface="Georgia" panose="02040502050405020303" pitchFamily="18" charset="0"/>
            </a:endParaRPr>
          </a:p>
          <a:p>
            <a:endParaRPr lang="sr-Cyrl-BA" dirty="0" smtClean="0">
              <a:latin typeface="Georgia" panose="02040502050405020303" pitchFamily="18" charset="0"/>
            </a:endParaRPr>
          </a:p>
          <a:p>
            <a:r>
              <a:rPr lang="sr-Cyrl-BA" sz="2400" dirty="0" smtClean="0">
                <a:latin typeface="Georgia" panose="02040502050405020303" pitchFamily="18" charset="0"/>
              </a:rPr>
              <a:t>Помало, овај стих има </a:t>
            </a:r>
            <a:r>
              <a:rPr lang="sr-Cyrl-BA" sz="2400" b="1" dirty="0" smtClean="0">
                <a:latin typeface="Georgia" panose="02040502050405020303" pitchFamily="18" charset="0"/>
              </a:rPr>
              <a:t>безнадан</a:t>
            </a:r>
            <a:r>
              <a:rPr lang="sr-Cyrl-BA" sz="2400" dirty="0" smtClean="0">
                <a:latin typeface="Georgia" panose="02040502050405020303" pitchFamily="18" charset="0"/>
              </a:rPr>
              <a:t> мотив ,, (стара) тајна’’, заправо не означава крај живота већ његов почетак.</a:t>
            </a:r>
          </a:p>
          <a:p>
            <a:r>
              <a:rPr lang="sr-Cyrl-BA" sz="2400" dirty="0" smtClean="0">
                <a:latin typeface="Georgia" panose="02040502050405020303" pitchFamily="18" charset="0"/>
              </a:rPr>
              <a:t>Тај почетак се не чини нешто блистав већ је баш супротан – </a:t>
            </a:r>
            <a:r>
              <a:rPr lang="sr-Cyrl-BA" sz="2400" b="1" dirty="0" smtClean="0">
                <a:latin typeface="Georgia" panose="02040502050405020303" pitchFamily="18" charset="0"/>
              </a:rPr>
              <a:t>већ виђен </a:t>
            </a:r>
            <a:r>
              <a:rPr lang="sr-Cyrl-BA" sz="2400" dirty="0" smtClean="0">
                <a:latin typeface="Georgia" panose="02040502050405020303" pitchFamily="18" charset="0"/>
              </a:rPr>
              <a:t>и </a:t>
            </a:r>
            <a:r>
              <a:rPr lang="sr-Cyrl-BA" sz="2400" b="1" dirty="0" smtClean="0">
                <a:latin typeface="Georgia" panose="02040502050405020303" pitchFamily="18" charset="0"/>
              </a:rPr>
              <a:t>тривијалан</a:t>
            </a:r>
            <a:r>
              <a:rPr lang="sr-Cyrl-BA" sz="2400" dirty="0" smtClean="0">
                <a:latin typeface="Georgia" panose="02040502050405020303" pitchFamily="18" charset="0"/>
              </a:rPr>
              <a:t>, јер почетак живота за пјесника не испуњава сав жељени потенцијал.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1815" y="2871788"/>
            <a:ext cx="5903118" cy="46166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,,Као стара тајна ја почех да живим’’.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088"/>
          </a:xfrm>
        </p:spPr>
        <p:txBody>
          <a:bodyPr>
            <a:noAutofit/>
          </a:bodyPr>
          <a:lstStyle/>
          <a:p>
            <a:r>
              <a:rPr lang="sr-Cyrl-BA" sz="3600" dirty="0"/>
              <a:t> </a:t>
            </a:r>
            <a:r>
              <a:rPr lang="sr-Cyrl-BA" sz="3600" dirty="0" smtClean="0"/>
              <a:t>               </a:t>
            </a:r>
            <a:r>
              <a:rPr lang="sr-Latn-RS" sz="3600" dirty="0" smtClean="0"/>
              <a:t>     </a:t>
            </a:r>
            <a:r>
              <a:rPr lang="sr-Cyrl-BA" sz="3600" dirty="0" smtClean="0"/>
              <a:t> </a:t>
            </a:r>
            <a:r>
              <a:rPr lang="sr-Cyrl-BA" sz="3600" u="sng" dirty="0" smtClean="0">
                <a:latin typeface="Georgia" panose="02040502050405020303" pitchFamily="18" charset="0"/>
              </a:rPr>
              <a:t>- Трећа тематска цјелина - </a:t>
            </a:r>
            <a:r>
              <a:rPr lang="sr-Cyrl-BA" sz="3600" dirty="0" smtClean="0">
                <a:latin typeface="Georgia" panose="02040502050405020303" pitchFamily="18" charset="0"/>
              </a:rPr>
              <a:t/>
            </a:r>
            <a:br>
              <a:rPr lang="sr-Cyrl-BA" sz="3600" dirty="0" smtClean="0">
                <a:latin typeface="Georgia" panose="02040502050405020303" pitchFamily="18" charset="0"/>
              </a:rPr>
            </a:br>
            <a:r>
              <a:rPr lang="sr-Cyrl-BA" sz="3600" dirty="0" smtClean="0">
                <a:latin typeface="Georgia" panose="02040502050405020303" pitchFamily="18" charset="0"/>
              </a:rPr>
              <a:t>                                      </a:t>
            </a:r>
            <a:r>
              <a:rPr lang="sr-Cyrl-BA" sz="3600" u="sng" dirty="0" smtClean="0">
                <a:latin typeface="Georgia" panose="02040502050405020303" pitchFamily="18" charset="0"/>
              </a:rPr>
              <a:t>(наставак)</a:t>
            </a:r>
            <a:endParaRPr lang="en-US" sz="36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" y="1404213"/>
            <a:ext cx="4050507" cy="5082311"/>
          </a:xfrm>
          <a:solidFill>
            <a:schemeClr val="lt1">
              <a:alpha val="61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Сљедећа строфа каже да је у овом (новом) животу, он ,,закован за земљу што животу служи’’. Земља и земаљско је пјеснику компромис. Без ње не би могао уопште да живи, али на њој не живи онако како би желио.</a:t>
            </a:r>
          </a:p>
          <a:p>
            <a:r>
              <a:rPr lang="sr-Cyrl-B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Једино што му преостаје је сањарити, што потврђују стихови: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2613" y="1757362"/>
            <a:ext cx="5353050" cy="769441"/>
          </a:xfrm>
          <a:prstGeom prst="rect">
            <a:avLst/>
          </a:prstGeom>
          <a:solidFill>
            <a:srgbClr val="7030A0">
              <a:alpha val="67000"/>
            </a:srgbClr>
          </a:solidFill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,,… </a:t>
            </a:r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 окрећем очи дивљинама сивим.</a:t>
            </a:r>
          </a:p>
          <a:p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Док ми венац снова моју главу кружи</a:t>
            </a:r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’’.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9963" y="3347203"/>
            <a:ext cx="3695700" cy="3139321"/>
          </a:xfrm>
          <a:prstGeom prst="rect">
            <a:avLst/>
          </a:prstGeom>
          <a:solidFill>
            <a:schemeClr val="lt1">
              <a:alpha val="77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 smtClean="0">
                <a:latin typeface="Georgia" panose="02040502050405020303" pitchFamily="18" charset="0"/>
              </a:rPr>
              <a:t>Ово је још једна слика која </a:t>
            </a:r>
            <a:r>
              <a:rPr lang="sr-Cyrl-BA" sz="2200" dirty="0" smtClean="0">
                <a:latin typeface="Georgia" panose="02040502050405020303" pitchFamily="18" charset="0"/>
              </a:rPr>
              <a:t>потврђује </a:t>
            </a:r>
            <a:r>
              <a:rPr lang="sr-Cyrl-BA" sz="2200" dirty="0" smtClean="0">
                <a:latin typeface="Georgia" panose="02040502050405020303" pitchFamily="18" charset="0"/>
              </a:rPr>
              <a:t>пјесников подвојени живот, на </a:t>
            </a:r>
            <a:r>
              <a:rPr lang="sr-Cyrl-BA" sz="2200" dirty="0" smtClean="0">
                <a:latin typeface="Georgia" panose="02040502050405020303" pitchFamily="18" charset="0"/>
              </a:rPr>
              <a:t>раскршћу </a:t>
            </a:r>
            <a:r>
              <a:rPr lang="sr-Cyrl-BA" sz="2200" dirty="0" smtClean="0">
                <a:latin typeface="Georgia" panose="02040502050405020303" pitchFamily="18" charset="0"/>
              </a:rPr>
              <a:t>између </a:t>
            </a:r>
            <a:r>
              <a:rPr lang="sr-Cyrl-BA" sz="2200" b="1" dirty="0" smtClean="0">
                <a:latin typeface="Georgia" panose="02040502050405020303" pitchFamily="18" charset="0"/>
              </a:rPr>
              <a:t>сна </a:t>
            </a:r>
            <a:r>
              <a:rPr lang="sr-Cyrl-BA" sz="2200" dirty="0" smtClean="0">
                <a:latin typeface="Georgia" panose="02040502050405020303" pitchFamily="18" charset="0"/>
              </a:rPr>
              <a:t>и </a:t>
            </a:r>
            <a:r>
              <a:rPr lang="sr-Cyrl-BA" sz="2200" b="1" dirty="0" smtClean="0">
                <a:latin typeface="Georgia" panose="02040502050405020303" pitchFamily="18" charset="0"/>
              </a:rPr>
              <a:t>јаве</a:t>
            </a:r>
            <a:r>
              <a:rPr lang="sr-Cyrl-BA" sz="2200" dirty="0" smtClean="0">
                <a:latin typeface="Georgia" panose="02040502050405020303" pitchFamily="18" charset="0"/>
              </a:rPr>
              <a:t> – док ногама </a:t>
            </a:r>
            <a:r>
              <a:rPr lang="sr-Cyrl-BA" sz="2200" dirty="0" smtClean="0">
                <a:latin typeface="Georgia" panose="02040502050405020303" pitchFamily="18" charset="0"/>
              </a:rPr>
              <a:t>стоји </a:t>
            </a:r>
            <a:r>
              <a:rPr lang="sr-Cyrl-BA" sz="2200" dirty="0" smtClean="0">
                <a:latin typeface="Georgia" panose="02040502050405020303" pitchFamily="18" charset="0"/>
              </a:rPr>
              <a:t>на земљи, он не мора да одустане од својих маштарија.</a:t>
            </a:r>
            <a:endParaRPr lang="en-US" sz="2200" dirty="0">
              <a:latin typeface="Georgia" panose="02040502050405020303" pitchFamily="18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4707731" y="3007520"/>
            <a:ext cx="1885950" cy="1443037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263" y="247045"/>
            <a:ext cx="7355681" cy="1325563"/>
          </a:xfr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2800" dirty="0" smtClean="0"/>
              <a:t>            </a:t>
            </a:r>
            <a:r>
              <a:rPr lang="sr-Cyrl-BA" sz="3200" u="sng" dirty="0">
                <a:latin typeface="Georgia" panose="02040502050405020303" pitchFamily="18" charset="0"/>
              </a:rPr>
              <a:t>- Трећа тематска цјелина - </a:t>
            </a:r>
            <a:r>
              <a:rPr lang="sr-Cyrl-BA" sz="3200" dirty="0">
                <a:latin typeface="Georgia" panose="02040502050405020303" pitchFamily="18" charset="0"/>
              </a:rPr>
              <a:t/>
            </a:r>
            <a:br>
              <a:rPr lang="sr-Cyrl-BA" sz="3200" dirty="0">
                <a:latin typeface="Georgia" panose="02040502050405020303" pitchFamily="18" charset="0"/>
              </a:rPr>
            </a:br>
            <a:r>
              <a:rPr lang="sr-Cyrl-BA" sz="3200" dirty="0">
                <a:latin typeface="Georgia" panose="02040502050405020303" pitchFamily="18" charset="0"/>
              </a:rPr>
              <a:t>                         </a:t>
            </a:r>
            <a:r>
              <a:rPr lang="sr-Cyrl-BA" sz="3200" dirty="0" smtClean="0">
                <a:latin typeface="Georgia" panose="02040502050405020303" pitchFamily="18" charset="0"/>
              </a:rPr>
              <a:t> </a:t>
            </a:r>
            <a:r>
              <a:rPr lang="sr-Cyrl-BA" sz="3200" u="sng" dirty="0">
                <a:latin typeface="Georgia" panose="02040502050405020303" pitchFamily="18" charset="0"/>
              </a:rPr>
              <a:t>(наставак)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636"/>
            <a:ext cx="4276725" cy="1546227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 деветој строфи наводи да, иако је почео да живи као стара тајна, он још увијек: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>
            <a:off x="5114925" y="2514600"/>
            <a:ext cx="1985962" cy="1414463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0887" y="3471863"/>
            <a:ext cx="4710113" cy="2123658"/>
          </a:xfrm>
          <a:prstGeom prst="rect">
            <a:avLst/>
          </a:prstGeom>
          <a:solidFill>
            <a:schemeClr val="lt1"/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sr-Latn-R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just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,,</a:t>
            </a:r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Да осећам себе у погледу трава</a:t>
            </a:r>
          </a:p>
          <a:p>
            <a:pPr algn="just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ноћи, и вода; и да слушам биће</a:t>
            </a:r>
          </a:p>
          <a:p>
            <a:pPr algn="just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дух мој у свему, како моћно 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</a:t>
            </a:r>
            <a:r>
              <a:rPr lang="sr-Cyrl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спава...’’</a:t>
            </a:r>
            <a:endParaRPr lang="sr-Latn-R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just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" y="3706811"/>
            <a:ext cx="600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Кључни стих је 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овај, 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који потврђује да пјесников дух </a:t>
            </a:r>
            <a:r>
              <a:rPr lang="sr-Cyrl-B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није умро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да није уништен, већ </a:t>
            </a:r>
            <a:r>
              <a:rPr lang="sr-Cyrl-B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спава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и чека своје </a:t>
            </a:r>
            <a:r>
              <a:rPr lang="sr-Cyrl-B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буђење 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које ће се десити кад пјесник заврши са земљом, с овим животом.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Десета строфа наставља ову мисао.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32" y="162194"/>
            <a:ext cx="2072468" cy="323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79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</a:rPr>
              <a:t>                        </a:t>
            </a:r>
            <a:r>
              <a:rPr lang="sr-Cyrl-BA" sz="3200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- </a:t>
            </a:r>
            <a:r>
              <a:rPr lang="sr-Cyrl-BA" sz="3200" u="sng" dirty="0">
                <a:solidFill>
                  <a:schemeClr val="bg1"/>
                </a:solidFill>
                <a:latin typeface="Georgia" panose="02040502050405020303" pitchFamily="18" charset="0"/>
              </a:rPr>
              <a:t>Трећа тематска цјелина - </a:t>
            </a:r>
            <a:r>
              <a:rPr lang="sr-Cyrl-BA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sr-Cyrl-BA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r-Cyrl-BA" sz="3200" dirty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</a:t>
            </a:r>
            <a:r>
              <a:rPr lang="sr-Cyrl-B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</a:t>
            </a:r>
            <a:r>
              <a:rPr lang="sr-Cyrl-BA" sz="3200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(крај пјесме)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4" y="1957387"/>
            <a:ext cx="3543300" cy="1569660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Georgia" panose="02040502050405020303" pitchFamily="18" charset="0"/>
              </a:rPr>
              <a:t>Посљедњом строфом он се идејно враћа на прво, што заокружује ову пјесму. 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2191331"/>
            <a:ext cx="4786313" cy="2671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753" y="5091943"/>
            <a:ext cx="7715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  <a:latin typeface="Georgia" panose="02040502050405020303" pitchFamily="18" charset="0"/>
              </a:rPr>
              <a:t>Пјесник види оно што </a:t>
            </a:r>
            <a:r>
              <a:rPr lang="sr-Cyrl-BA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очима није видљиво </a:t>
            </a:r>
            <a:r>
              <a:rPr lang="sr-Cyrl-BA" sz="2800" dirty="0">
                <a:solidFill>
                  <a:schemeClr val="bg1"/>
                </a:solidFill>
                <a:latin typeface="Georgia" panose="02040502050405020303" pitchFamily="18" charset="0"/>
              </a:rPr>
              <a:t>и у томе лежи његова </a:t>
            </a:r>
            <a:r>
              <a:rPr lang="sr-Cyrl-B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јединственост</a:t>
            </a:r>
            <a:r>
              <a:rPr lang="sr-Cyrl-BA" sz="2800" dirty="0">
                <a:solidFill>
                  <a:schemeClr val="bg1"/>
                </a:solidFill>
                <a:latin typeface="Georgia" panose="02040502050405020303" pitchFamily="18" charset="0"/>
              </a:rPr>
              <a:t> и </a:t>
            </a:r>
            <a:r>
              <a:rPr lang="sr-Cyrl-B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снага</a:t>
            </a:r>
            <a:r>
              <a:rPr lang="sr-Cyrl-BA" sz="2800" b="1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562" y="4406143"/>
            <a:ext cx="3395662" cy="1611332"/>
          </a:xfrm>
          <a:prstGeom prst="rect">
            <a:avLst/>
          </a:prstGeom>
          <a:solidFill>
            <a:schemeClr val="lt1">
              <a:alpha val="71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Georgia" panose="02040502050405020303" pitchFamily="18" charset="0"/>
              </a:rPr>
              <a:t>Атмосфера пјесме варира од тмурне, до оне прожете надом.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85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600075"/>
            <a:ext cx="10515600" cy="1755399"/>
          </a:xfrm>
          <a:solidFill>
            <a:schemeClr val="lt1">
              <a:alpha val="86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2400" dirty="0" smtClean="0">
                <a:latin typeface="Georgia" panose="02040502050405020303" pitchFamily="18" charset="0"/>
              </a:rPr>
              <a:t>Ова пјесма је стављена као пролог збирке. Тиме закључујемо да је она представник теме.</a:t>
            </a:r>
          </a:p>
          <a:p>
            <a:r>
              <a:rPr lang="sr-Cyrl-BA" sz="2400" dirty="0" smtClean="0">
                <a:latin typeface="Georgia" panose="02040502050405020303" pitchFamily="18" charset="0"/>
              </a:rPr>
              <a:t>Она стварно задржава све карактеристике његове </a:t>
            </a:r>
            <a:r>
              <a:rPr lang="sr-Cyrl-BA" sz="2400" dirty="0" smtClean="0">
                <a:latin typeface="Georgia" panose="02040502050405020303" pitchFamily="18" charset="0"/>
              </a:rPr>
              <a:t>поезије, </a:t>
            </a:r>
            <a:r>
              <a:rPr lang="sr-Cyrl-BA" sz="2400" dirty="0" smtClean="0">
                <a:latin typeface="Georgia" panose="02040502050405020303" pitchFamily="18" charset="0"/>
              </a:rPr>
              <a:t>чији је чест елемент подвојеност и испрекидан ритам стихова.</a:t>
            </a:r>
          </a:p>
          <a:p>
            <a:endParaRPr lang="sr-Cyrl-BA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662" y="2628901"/>
            <a:ext cx="6905625" cy="1569660"/>
          </a:xfrm>
          <a:prstGeom prst="rect">
            <a:avLst/>
          </a:prstGeom>
          <a:solidFill>
            <a:srgbClr val="7030A0">
              <a:alpha val="65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Georgia" panose="02040502050405020303" pitchFamily="18" charset="0"/>
              </a:rPr>
              <a:t>Тај ритам готово све Дисове пјесме извлачи из меланхолије, у коју их баца њихов садржај, мрачне песимистичне слике и помало гротескни мотиви</a:t>
            </a:r>
            <a:r>
              <a:rPr lang="sr-Cyrl-BA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09662" y="49720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400" dirty="0" smtClean="0">
                <a:latin typeface="Georgia" panose="02040502050405020303" pitchFamily="18" charset="0"/>
              </a:rPr>
              <a:t>Он, </a:t>
            </a:r>
            <a:r>
              <a:rPr lang="sr-Cyrl-BA" sz="2400" dirty="0">
                <a:latin typeface="Georgia" panose="02040502050405020303" pitchFamily="18" charset="0"/>
              </a:rPr>
              <a:t>уз позитивне </a:t>
            </a:r>
            <a:r>
              <a:rPr lang="sr-Cyrl-BA" sz="2400" dirty="0" smtClean="0">
                <a:latin typeface="Georgia" panose="02040502050405020303" pitchFamily="18" charset="0"/>
              </a:rPr>
              <a:t>мотиве, </a:t>
            </a:r>
            <a:r>
              <a:rPr lang="sr-Cyrl-BA" sz="2400" dirty="0">
                <a:latin typeface="Georgia" panose="02040502050405020303" pitchFamily="18" charset="0"/>
              </a:rPr>
              <a:t>ставља негативне епитете (стара тајна) те се непрестано бори са животом и </a:t>
            </a:r>
            <a:r>
              <a:rPr lang="sr-Cyrl-BA" sz="2400" dirty="0" smtClean="0">
                <a:latin typeface="Georgia" panose="02040502050405020303" pitchFamily="18" charset="0"/>
              </a:rPr>
              <a:t>сном.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287" y="4029075"/>
            <a:ext cx="3529013" cy="2308324"/>
          </a:xfrm>
          <a:prstGeom prst="rect">
            <a:avLst/>
          </a:prstGeom>
          <a:solidFill>
            <a:schemeClr val="lt1">
              <a:alpha val="9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Georgia" panose="02040502050405020303" pitchFamily="18" charset="0"/>
              </a:rPr>
              <a:t>Ове карактеристике честе су код пјесника, али је Дис од њих створио јединствени израз по којем је постао препознатљив.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73" y="4640312"/>
            <a:ext cx="5472113" cy="830997"/>
          </a:xfrm>
          <a:prstGeom prst="rect">
            <a:avLst/>
          </a:prstGeom>
          <a:solidFill>
            <a:schemeClr val="lt1">
              <a:alpha val="48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4800" dirty="0" smtClean="0">
                <a:latin typeface="Georgia" panose="02040502050405020303" pitchFamily="18" charset="0"/>
              </a:rPr>
              <a:t>Хвала на пажњи !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2761" y="18233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400" dirty="0">
                <a:latin typeface="Georgia" panose="02040502050405020303" pitchFamily="18" charset="0"/>
              </a:rPr>
              <a:t>,,И мрак има своје светле стране,</a:t>
            </a:r>
          </a:p>
          <a:p>
            <a:r>
              <a:rPr lang="sr-Cyrl-BA" sz="2400" dirty="0">
                <a:latin typeface="Georgia" panose="02040502050405020303" pitchFamily="18" charset="0"/>
              </a:rPr>
              <a:t>Мис’о се рађа кад је срећа </a:t>
            </a:r>
            <a:r>
              <a:rPr lang="sr-Cyrl-BA" sz="2400" smtClean="0">
                <a:latin typeface="Georgia" panose="02040502050405020303" pitchFamily="18" charset="0"/>
              </a:rPr>
              <a:t>пуста’’.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0" y="249137"/>
            <a:ext cx="6415088" cy="36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65125"/>
            <a:ext cx="10639425" cy="1325563"/>
          </a:xfrm>
        </p:spPr>
        <p:txBody>
          <a:bodyPr>
            <a:normAutofit/>
          </a:bodyPr>
          <a:lstStyle/>
          <a:p>
            <a:r>
              <a:rPr lang="sr-Cyrl-BA" sz="36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Владислав Петковић Дис - ,,Тамница’’</a:t>
            </a:r>
            <a:endParaRPr lang="en-US" sz="36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306"/>
            <a:ext cx="5354256" cy="4699322"/>
          </a:xfrm>
          <a:solidFill>
            <a:schemeClr val="lt1">
              <a:alpha val="78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r-Cyrl-BA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200" dirty="0" smtClean="0">
                <a:solidFill>
                  <a:schemeClr val="tx1"/>
                </a:solidFill>
              </a:rPr>
              <a:t>  </a:t>
            </a:r>
            <a:r>
              <a:rPr lang="sr-Latn-RS" sz="2200" dirty="0" smtClean="0">
                <a:solidFill>
                  <a:schemeClr val="tx1"/>
                </a:solidFill>
              </a:rPr>
              <a:t>,,</a:t>
            </a:r>
            <a:r>
              <a:rPr lang="en-US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To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онај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живот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где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сам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пао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и </a:t>
            </a:r>
            <a:r>
              <a:rPr lang="en-US" sz="2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ја</a:t>
            </a:r>
            <a:r>
              <a:rPr lang="sr-Cyrl-BA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sr-Cyrl-BA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невиних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даљина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са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очима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звезда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sr-Cyrl-BA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са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сузом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мојом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што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несвесно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сија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sr-Cyrl-BA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жали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к’о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тица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оборена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гнезда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b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sr-Cyrl-BA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To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онај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живот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где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сам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пао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en-US" sz="2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ја</a:t>
            </a:r>
            <a:r>
              <a:rPr lang="sr-Cyrl-BA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sr-Cyrl-BA" sz="2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Са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</a:rPr>
              <a:t>нимало знања и без моје воље,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Непознат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</a:rPr>
              <a:t>говору и невољи ружној.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И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</a:rPr>
              <a:t>ја плаках тада. He беше ми боље.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И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</a:rPr>
              <a:t>остадох тако у колевци тужној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Са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</a:rPr>
              <a:t>нимало знања и без моје воље.</a:t>
            </a:r>
          </a:p>
          <a:p>
            <a:endParaRPr lang="en-US" sz="2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59" y="1644765"/>
            <a:ext cx="2707752" cy="4697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2559" y="5958074"/>
            <a:ext cx="2707752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10. март 1880 - 30. мај 1917.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lt1">
              <a:alpha val="56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Ал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’ 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бегају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звезде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остављају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боје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Места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даљине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визију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јаве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сад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тако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живе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као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биће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моје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Невино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везане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сан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моје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главе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Ал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’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бегају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звезде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остављају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боје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При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бегању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звезда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земља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је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остала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ход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мојих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ногу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живот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речи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:</a:t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тако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је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снага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мени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постала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Снага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која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боли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снага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која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лечи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b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При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бегању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звезда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земља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је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остала</a:t>
            </a:r>
            <a:r>
              <a:rPr lang="en-US" sz="26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7711" y="1825625"/>
            <a:ext cx="5522089" cy="4351338"/>
          </a:xfrm>
          <a:solidFill>
            <a:schemeClr val="lt1">
              <a:alpha val="39000"/>
            </a:schemeClr>
          </a:solidFill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знадох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крв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струји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тече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носим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облик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што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мирно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мења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носим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облик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сан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лепоте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вече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тишину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благу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к’о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дах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откровења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знадох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крв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струји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тече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беже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звезде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из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мојих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очију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ствара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небо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свод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овај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простор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трајање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ред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ствари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свију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глава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рађа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сав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свет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јада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беже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звезде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из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мојих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очију</a:t>
            </a: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Georgia" panose="020405020504050203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5583" y="914400"/>
            <a:ext cx="44099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06591" y="1031459"/>
            <a:ext cx="146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Georgia" panose="02040502050405020303" pitchFamily="18" charset="0"/>
              </a:rPr>
              <a:t>потпис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83" y="520860"/>
            <a:ext cx="6086353" cy="3879689"/>
          </a:xfrm>
          <a:solidFill>
            <a:schemeClr val="lt1">
              <a:alpha val="6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земљу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данас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познао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ја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невиним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срцем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ал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’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без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мојих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звезда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сузом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мојом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што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сад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сија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жали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к’о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тица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оборена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гнезда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земљу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данас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познао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ја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стара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тајна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ја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почех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живим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Закован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земљу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што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животу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служи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окрећем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очи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даљинама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сивим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Док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венац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снова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главу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кружи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стара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тајна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ја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почех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живим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037" y="2371725"/>
            <a:ext cx="5078394" cy="4214269"/>
          </a:xfrm>
          <a:solidFill>
            <a:schemeClr val="lt1">
              <a:alpha val="57000"/>
            </a:schemeClr>
          </a:solidFill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осећам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себе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погледу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трава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ноћи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 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слушам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биће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дух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свему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како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моћно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спава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K’o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једина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песма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једино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откриће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осећам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себе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погледу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трава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очију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што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види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снага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Очију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што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зову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глас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тишина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говор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шума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дивна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драга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Изгубљених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снова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заспалих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висина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b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очију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што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их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види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моја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снага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81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634" y="573470"/>
            <a:ext cx="5822067" cy="942814"/>
          </a:xfr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dirty="0" smtClean="0"/>
              <a:t>        </a:t>
            </a:r>
            <a:r>
              <a:rPr lang="sr-Cyrl-B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Анализа дјела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1516284"/>
            <a:ext cx="11295927" cy="5081285"/>
          </a:xfrm>
          <a:solidFill>
            <a:schemeClr val="dk1">
              <a:alpha val="2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r-Cyrl-B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,,Тамница’’ 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је једна од познатијих Дисових пјесама која се налази у његовој збирци </a:t>
            </a:r>
            <a:r>
              <a:rPr lang="sr-Cyrl-B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,,Утопљене душе’’.</a:t>
            </a:r>
          </a:p>
          <a:p>
            <a:pPr marL="0" indent="0">
              <a:buNone/>
            </a:pPr>
            <a:endParaRPr lang="sr-Cyrl-B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Дис је познат </a:t>
            </a:r>
            <a:r>
              <a:rPr lang="sr-Cyrl-R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 томе 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да 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своје пјесме дијели у цјелине, које су најчешће тематске и мотивне, па тако ова пјесма има три тематске цјелине:</a:t>
            </a:r>
          </a:p>
          <a:p>
            <a:pPr marL="0" indent="0">
              <a:buNone/>
            </a:pPr>
            <a:endParaRPr lang="sr-Cyrl-BA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665304" y="3476264"/>
            <a:ext cx="3264060" cy="215289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Рођење пјесничког</a:t>
            </a:r>
          </a:p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субјекта</a:t>
            </a:r>
          </a:p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(прве двије строфе)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470119" y="4444678"/>
            <a:ext cx="3310359" cy="2152891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Буђење чула </a:t>
            </a:r>
          </a:p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(од треће до седме строфе)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8321233" y="3476263"/>
            <a:ext cx="3310359" cy="2152891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Буђење свијести о себи и другима</a:t>
            </a:r>
          </a:p>
          <a:p>
            <a:pPr algn="ctr"/>
            <a:r>
              <a:rPr lang="sr-Cyrl-BA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(осма, девета и десета строфа)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00" y="0"/>
            <a:ext cx="49014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535" y="422999"/>
            <a:ext cx="7616142" cy="1093284"/>
          </a:xfr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dirty="0" smtClean="0">
                <a:latin typeface="Georgia" panose="02040502050405020303" pitchFamily="18" charset="0"/>
              </a:rPr>
              <a:t>        - </a:t>
            </a:r>
            <a:r>
              <a:rPr lang="sr-Cyrl-BA" sz="4000" u="sng" dirty="0" smtClean="0">
                <a:latin typeface="Georgia" panose="02040502050405020303" pitchFamily="18" charset="0"/>
              </a:rPr>
              <a:t>Прва тематска цјелина </a:t>
            </a:r>
            <a:r>
              <a:rPr lang="sr-Cyrl-BA" sz="4000" dirty="0" smtClean="0">
                <a:latin typeface="Georgia" panose="02040502050405020303" pitchFamily="18" charset="0"/>
              </a:rPr>
              <a:t>-</a:t>
            </a:r>
            <a:endParaRPr lang="en-US" sz="40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61" y="1686647"/>
            <a:ext cx="9224541" cy="4814166"/>
          </a:xfr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dirty="0" smtClean="0">
                <a:latin typeface="Georgia" panose="02040502050405020303" pitchFamily="18" charset="0"/>
              </a:rPr>
              <a:t>О</a:t>
            </a:r>
            <a:r>
              <a:rPr lang="sr-Cyrl-BA" sz="2400" dirty="0" smtClean="0">
                <a:latin typeface="Georgia" panose="02040502050405020303" pitchFamily="18" charset="0"/>
              </a:rPr>
              <a:t>бухвата прве двије строфе, а представља </a:t>
            </a:r>
            <a:r>
              <a:rPr lang="sr-Cyrl-BA" sz="2400" b="1" dirty="0" smtClean="0">
                <a:latin typeface="Georgia" panose="02040502050405020303" pitchFamily="18" charset="0"/>
              </a:rPr>
              <a:t>рођење</a:t>
            </a:r>
            <a:r>
              <a:rPr lang="sr-Cyrl-BA" sz="2400" dirty="0" smtClean="0">
                <a:latin typeface="Georgia" panose="02040502050405020303" pitchFamily="18" charset="0"/>
              </a:rPr>
              <a:t> пјесничког субјекта, које можемо схватати дословним, али се више односи на његово рођење као пјесника и мислиоца. </a:t>
            </a:r>
          </a:p>
          <a:p>
            <a:r>
              <a:rPr lang="sr-Cyrl-BA" sz="2400" dirty="0" smtClean="0">
                <a:latin typeface="Georgia" panose="02040502050405020303" pitchFamily="18" charset="0"/>
              </a:rPr>
              <a:t>Први стих строфе </a:t>
            </a:r>
            <a:r>
              <a:rPr lang="sr-Cyrl-BA" sz="2400" dirty="0" smtClean="0">
                <a:latin typeface="Georgia" panose="02040502050405020303" pitchFamily="18" charset="0"/>
              </a:rPr>
              <a:t>у вези </a:t>
            </a:r>
            <a:r>
              <a:rPr lang="sr-Cyrl-BA" sz="2400" dirty="0" smtClean="0">
                <a:latin typeface="Georgia" panose="02040502050405020303" pitchFamily="18" charset="0"/>
              </a:rPr>
              <a:t> </a:t>
            </a:r>
            <a:r>
              <a:rPr lang="sr-Cyrl-BA" sz="2400" dirty="0" smtClean="0">
                <a:latin typeface="Georgia" panose="02040502050405020303" pitchFamily="18" charset="0"/>
              </a:rPr>
              <a:t>је </a:t>
            </a:r>
            <a:r>
              <a:rPr lang="sr-Cyrl-BA" sz="2400" dirty="0" smtClean="0">
                <a:latin typeface="Georgia" panose="02040502050405020303" pitchFamily="18" charset="0"/>
              </a:rPr>
              <a:t>са</a:t>
            </a:r>
            <a:r>
              <a:rPr lang="sr-Cyrl-BA" sz="2400" dirty="0" smtClean="0">
                <a:latin typeface="Georgia" panose="02040502050405020303" pitchFamily="18" charset="0"/>
              </a:rPr>
              <a:t> насловом </a:t>
            </a:r>
            <a:r>
              <a:rPr lang="sr-Cyrl-BA" sz="2400" dirty="0" smtClean="0">
                <a:latin typeface="Georgia" panose="02040502050405020303" pitchFamily="18" charset="0"/>
              </a:rPr>
              <a:t>,, Тамница ’’.</a:t>
            </a:r>
          </a:p>
          <a:p>
            <a:r>
              <a:rPr lang="sr-Cyrl-BA" sz="2400" dirty="0" smtClean="0">
                <a:latin typeface="Georgia" panose="02040502050405020303" pitchFamily="18" charset="0"/>
              </a:rPr>
              <a:t> Почиње стихом: </a:t>
            </a:r>
            <a:r>
              <a:rPr lang="sr-Cyrl-BA" sz="2400" i="1" dirty="0" smtClean="0">
                <a:latin typeface="Georgia" panose="02040502050405020303" pitchFamily="18" charset="0"/>
              </a:rPr>
              <a:t>,, То је онај живот </a:t>
            </a:r>
            <a:r>
              <a:rPr lang="sr-Cyrl-BA" sz="2400" i="1" dirty="0" err="1" smtClean="0">
                <a:latin typeface="Georgia" panose="02040502050405020303" pitchFamily="18" charset="0"/>
              </a:rPr>
              <a:t>где</a:t>
            </a:r>
            <a:r>
              <a:rPr lang="sr-Cyrl-BA" sz="2400" i="1" dirty="0" smtClean="0">
                <a:latin typeface="Georgia" panose="02040502050405020303" pitchFamily="18" charset="0"/>
              </a:rPr>
              <a:t> </a:t>
            </a:r>
            <a:r>
              <a:rPr lang="sr-Cyrl-BA" sz="2400" i="1" dirty="0" smtClean="0">
                <a:latin typeface="Georgia" panose="02040502050405020303" pitchFamily="18" charset="0"/>
              </a:rPr>
              <a:t>сам пао и</a:t>
            </a:r>
            <a:r>
              <a:rPr lang="sr-Cyrl-BA" sz="2400" i="1" dirty="0" smtClean="0">
                <a:latin typeface="Georgia" panose="02040502050405020303" pitchFamily="18" charset="0"/>
              </a:rPr>
              <a:t> </a:t>
            </a:r>
            <a:r>
              <a:rPr lang="sr-Cyrl-BA" sz="2400" i="1" dirty="0" smtClean="0">
                <a:latin typeface="Georgia" panose="02040502050405020303" pitchFamily="18" charset="0"/>
              </a:rPr>
              <a:t>ја</a:t>
            </a:r>
            <a:r>
              <a:rPr lang="sr-Cyrl-BA" sz="2400" dirty="0" smtClean="0">
                <a:latin typeface="Georgia" panose="02040502050405020303" pitchFamily="18" charset="0"/>
              </a:rPr>
              <a:t>’’ , инсинуирајући да је пао у овај живот равно у </a:t>
            </a:r>
            <a:r>
              <a:rPr lang="sr-Cyrl-BA" sz="2400" dirty="0" smtClean="0">
                <a:latin typeface="Georgia" panose="02040502050405020303" pitchFamily="18" charset="0"/>
              </a:rPr>
              <a:t>тамницу, </a:t>
            </a:r>
            <a:r>
              <a:rPr lang="sr-Cyrl-BA" sz="2400" dirty="0" smtClean="0">
                <a:latin typeface="Georgia" panose="02040502050405020303" pitchFamily="18" charset="0"/>
              </a:rPr>
              <a:t>тј. родио се у тамници. </a:t>
            </a:r>
          </a:p>
          <a:p>
            <a:r>
              <a:rPr lang="sr-Cyrl-BA" sz="2400" dirty="0" smtClean="0">
                <a:latin typeface="Georgia" panose="02040502050405020303" pitchFamily="18" charset="0"/>
              </a:rPr>
              <a:t>У другој строфи с много носталгије имамо метафору о рођењу и раном дјетињству, жељи за прошлим животом и плач, који тумачимо као дјечији, плач очаја.</a:t>
            </a:r>
          </a:p>
          <a:p>
            <a:r>
              <a:rPr lang="sr-Cyrl-BA" sz="2400" dirty="0" smtClean="0">
                <a:latin typeface="Georgia" panose="02040502050405020303" pitchFamily="18" charset="0"/>
              </a:rPr>
              <a:t>Он је </a:t>
            </a:r>
            <a:r>
              <a:rPr lang="sr-Cyrl-BA" sz="2400" dirty="0" smtClean="0">
                <a:latin typeface="Georgia" panose="02040502050405020303" pitchFamily="18" charset="0"/>
              </a:rPr>
              <a:t>плач, </a:t>
            </a:r>
            <a:r>
              <a:rPr lang="sr-Cyrl-BA" sz="2400" dirty="0" smtClean="0">
                <a:latin typeface="Georgia" panose="02040502050405020303" pitchFamily="18" charset="0"/>
              </a:rPr>
              <a:t>који говори о невољи тужној, тј. </a:t>
            </a:r>
            <a:r>
              <a:rPr lang="sr-Cyrl-BA" sz="2400" dirty="0">
                <a:latin typeface="Georgia" panose="02040502050405020303" pitchFamily="18" charset="0"/>
              </a:rPr>
              <a:t>о</a:t>
            </a:r>
            <a:r>
              <a:rPr lang="sr-Cyrl-BA" sz="2400" dirty="0" smtClean="0">
                <a:latin typeface="Georgia" panose="02040502050405020303" pitchFamily="18" charset="0"/>
              </a:rPr>
              <a:t> рођењу или сазријевању.</a:t>
            </a:r>
          </a:p>
        </p:txBody>
      </p:sp>
    </p:spTree>
    <p:extLst>
      <p:ext uri="{BB962C8B-B14F-4D97-AF65-F5344CB8AC3E}">
        <p14:creationId xmlns:p14="http://schemas.microsoft.com/office/powerpoint/2010/main" val="30591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820" y="318826"/>
            <a:ext cx="6331352" cy="1116435"/>
          </a:xfr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BA" sz="3200" dirty="0" smtClean="0">
                <a:latin typeface="Georgia" panose="02040502050405020303" pitchFamily="18" charset="0"/>
              </a:rPr>
              <a:t>    </a:t>
            </a:r>
            <a:r>
              <a:rPr lang="sr-Cyrl-BA" sz="3600" dirty="0" smtClean="0">
                <a:latin typeface="Georgia" panose="02040502050405020303" pitchFamily="18" charset="0"/>
              </a:rPr>
              <a:t>- </a:t>
            </a:r>
            <a:r>
              <a:rPr lang="sr-Cyrl-BA" sz="3600" u="sng" dirty="0" smtClean="0">
                <a:latin typeface="Georgia" panose="02040502050405020303" pitchFamily="18" charset="0"/>
              </a:rPr>
              <a:t>Друга тематска цјелина </a:t>
            </a:r>
            <a:r>
              <a:rPr lang="sr-Cyrl-BA" sz="3600" dirty="0" smtClean="0">
                <a:latin typeface="Georgia" panose="02040502050405020303" pitchFamily="18" charset="0"/>
              </a:rPr>
              <a:t>-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732"/>
            <a:ext cx="10515600" cy="4591231"/>
          </a:xfr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Друга тематска цјелина (која обухвата строфе од треће до седме) говори о буђењу чула, почетак могућности перцепције свијета и сазнања о свијету уопште.</a:t>
            </a:r>
          </a:p>
          <a:p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Ово 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буђење, такође, 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значи и откровење сурове истине о свијету, а то је да је сачињен од з</a:t>
            </a:r>
            <a:r>
              <a:rPr lang="sr-Cyrl-BA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емље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, а не од </a:t>
            </a:r>
            <a:r>
              <a:rPr lang="sr-Cyrl-BA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звијезда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, дакле од </a:t>
            </a:r>
            <a:r>
              <a:rPr lang="sr-Cyrl-BA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приземности</a:t>
            </a:r>
            <a:r>
              <a:rPr lang="sr-Cyrl-BA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,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а не од </a:t>
            </a:r>
            <a:r>
              <a:rPr lang="sr-Cyrl-BA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снова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endParaRPr lang="sr-Cyrl-BA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Борба између илузија и стварности чест је мотив Дисових пјесама.</a:t>
            </a: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847372" y="4984770"/>
            <a:ext cx="2291788" cy="1192193"/>
          </a:xfrm>
          <a:prstGeom prst="cloudCallou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ИЛУЗИЈА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148332" y="4984770"/>
            <a:ext cx="2291788" cy="1192193"/>
          </a:xfrm>
          <a:prstGeom prst="cloudCallou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СТВАРНОСТ</a:t>
            </a:r>
            <a:endParaRPr lang="en-US" sz="17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1043" y="5396200"/>
            <a:ext cx="109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ИЛИ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657" y="371651"/>
            <a:ext cx="7572375" cy="1033816"/>
          </a:xfrm>
          <a:solidFill>
            <a:srgbClr val="002060"/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</a:t>
            </a:r>
            <a:r>
              <a:rPr lang="sr-Cyrl-BA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</a:t>
            </a:r>
            <a:r>
              <a:rPr lang="sr-Cyrl-BA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Друга тематска цјелина </a:t>
            </a:r>
            <a:r>
              <a:rPr lang="sr-Latn-R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</a:t>
            </a:r>
            <a:r>
              <a:rPr lang="sr-Cyrl-BA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sr-Cyrl-BA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sr-Latn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</a:t>
            </a:r>
            <a:r>
              <a:rPr lang="sr-Cyrl-BA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(наставак) 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289" y="1687866"/>
            <a:ext cx="5904088" cy="172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Незнање о себи, карактеристично за почетак живота описује трећа строфа пјесме. Говори да није знао да му крв тече жилама, нити да </a:t>
            </a:r>
            <a:r>
              <a:rPr lang="sr-Cyrl-BA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,,носим облик што се мирно мења’’, 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што је </a:t>
            </a:r>
            <a:r>
              <a:rPr lang="sr-Cyrl-BA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метафора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 за одрастање.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6615289" y="2531181"/>
            <a:ext cx="1840089" cy="1411111"/>
          </a:xfrm>
          <a:prstGeom prst="bent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47290" y="3149602"/>
            <a:ext cx="3341511" cy="13095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Пјесник није знао да се у њему крију </a:t>
            </a:r>
            <a:r>
              <a:rPr lang="sr-Cyrl-BA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љепота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 и </a:t>
            </a:r>
            <a:r>
              <a:rPr lang="sr-Cyrl-BA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тишина,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sr-Cyrl-BA" dirty="0" smtClean="0">
                <a:solidFill>
                  <a:schemeClr val="tx1"/>
                </a:solidFill>
                <a:latin typeface="Georgia" panose="02040502050405020303" pitchFamily="18" charset="0"/>
              </a:rPr>
              <a:t>јер заправо није знао ништа о себи.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111" y="4498624"/>
            <a:ext cx="11311468" cy="184665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r-Cyrl-BA" sz="19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1900" dirty="0" smtClean="0">
                <a:latin typeface="Georgia" panose="02040502050405020303" pitchFamily="18" charset="0"/>
              </a:rPr>
              <a:t>Уз све љепоте, он све око себе може да гледа као </a:t>
            </a:r>
            <a:r>
              <a:rPr lang="sr-Cyrl-BA" sz="1900" b="1" dirty="0" smtClean="0">
                <a:latin typeface="Georgia" panose="02040502050405020303" pitchFamily="18" charset="0"/>
              </a:rPr>
              <a:t>јад</a:t>
            </a:r>
            <a:r>
              <a:rPr lang="sr-Cyrl-BA" sz="1900" dirty="0" smtClean="0">
                <a:latin typeface="Georgia" panose="02040502050405020303" pitchFamily="18" charset="0"/>
              </a:rPr>
              <a:t> и </a:t>
            </a:r>
            <a:r>
              <a:rPr lang="sr-Cyrl-BA" sz="1900" b="1" dirty="0" smtClean="0">
                <a:latin typeface="Georgia" panose="02040502050405020303" pitchFamily="18" charset="0"/>
              </a:rPr>
              <a:t>биједу</a:t>
            </a:r>
            <a:r>
              <a:rPr lang="sr-Cyrl-BA" sz="1900" dirty="0" smtClean="0">
                <a:latin typeface="Georgia" panose="02040502050405020303" pitchFamily="18" charset="0"/>
              </a:rPr>
              <a:t>. Управо је то оно што ће касније учинити. Ипак, звијезде које види </a:t>
            </a:r>
            <a:r>
              <a:rPr lang="sr-Cyrl-BA" sz="1900" i="1" dirty="0" smtClean="0">
                <a:latin typeface="Georgia" panose="02040502050405020303" pitchFamily="18" charset="0"/>
              </a:rPr>
              <a:t>,,остављају боје (...) и визију јаве’’</a:t>
            </a:r>
            <a:r>
              <a:rPr lang="sr-Cyrl-BA" sz="1900" dirty="0" smtClean="0">
                <a:latin typeface="Georgia" panose="02040502050405020303" pitchFamily="18" charset="0"/>
              </a:rPr>
              <a:t>. Иако пјесниково наивно вјеровање да ће </a:t>
            </a:r>
            <a:r>
              <a:rPr lang="sr-Cyrl-BA" sz="1900" dirty="0" smtClean="0">
                <a:latin typeface="Georgia" panose="02040502050405020303" pitchFamily="18" charset="0"/>
              </a:rPr>
              <a:t>досегнути </a:t>
            </a:r>
            <a:r>
              <a:rPr lang="sr-Cyrl-BA" sz="1900" dirty="0" smtClean="0">
                <a:latin typeface="Georgia" panose="02040502050405020303" pitchFamily="18" charset="0"/>
              </a:rPr>
              <a:t>величине звијезда јењава, разочарање за собом ипак оставља неки вриједан траг. Зато поручује да </a:t>
            </a:r>
            <a:r>
              <a:rPr lang="sr-Cyrl-BA" sz="1900" b="1" dirty="0" smtClean="0">
                <a:latin typeface="Georgia" panose="02040502050405020303" pitchFamily="18" charset="0"/>
              </a:rPr>
              <a:t>није све узалудно</a:t>
            </a:r>
            <a:r>
              <a:rPr lang="sr-Cyrl-BA" sz="1900" dirty="0" smtClean="0">
                <a:latin typeface="Georgia" panose="02040502050405020303" pitchFamily="18" charset="0"/>
              </a:rPr>
              <a:t>. Шеста строфа управо говори о томе: </a:t>
            </a:r>
          </a:p>
          <a:p>
            <a:endParaRPr lang="en-US"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45" y="814388"/>
            <a:ext cx="4200524" cy="685800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Georgia" panose="02040502050405020303" pitchFamily="18" charset="0"/>
              </a:rPr>
              <a:t>   </a:t>
            </a:r>
            <a:r>
              <a:rPr lang="sr-Cyrl-B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ШЕСТА СТРОФА: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913" y="457200"/>
            <a:ext cx="6172200" cy="5411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,, При бегању звезда земља је остала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за ход мојих ногу и за живот речи: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И тако је снага у мени постала,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снага која боли, снага која лечи. ...’’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588" y="2577911"/>
            <a:ext cx="7004050" cy="2014538"/>
          </a:xfrm>
          <a:prstGeom prst="rect">
            <a:avLst/>
          </a:prstGeom>
          <a:solidFill>
            <a:schemeClr val="lt1">
              <a:alpha val="61000"/>
            </a:schemeClr>
          </a:soli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sr-Cyrl-BA" sz="2400" dirty="0" smtClean="0">
              <a:latin typeface="Georgia" panose="02040502050405020303" pitchFamily="18" charset="0"/>
            </a:endParaRPr>
          </a:p>
          <a:p>
            <a:r>
              <a:rPr lang="sr-Cyrl-BA" sz="2400" dirty="0" smtClean="0">
                <a:latin typeface="Georgia" panose="02040502050405020303" pitchFamily="18" charset="0"/>
              </a:rPr>
              <a:t>Овај стих говори да у боли </a:t>
            </a:r>
            <a:r>
              <a:rPr lang="sr-Cyrl-BA" sz="2400" b="1" dirty="0" smtClean="0">
                <a:latin typeface="Georgia" panose="02040502050405020303" pitchFamily="18" charset="0"/>
              </a:rPr>
              <a:t>рушења             илузија</a:t>
            </a:r>
            <a:r>
              <a:rPr lang="sr-Cyrl-BA" sz="2400" dirty="0" smtClean="0">
                <a:latin typeface="Georgia" panose="02040502050405020303" pitchFamily="18" charset="0"/>
              </a:rPr>
              <a:t>, нечег несвакидашњег и магичног за шта се надамо да ће постати живот човјеков, ипак остаје љепота стварног живота, који је важан.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7968" y="2743200"/>
            <a:ext cx="3554413" cy="1569660"/>
          </a:xfrm>
          <a:prstGeom prst="rect">
            <a:avLst/>
          </a:prstGeom>
          <a:solidFill>
            <a:schemeClr val="lt1">
              <a:alpha val="65000"/>
            </a:schemeClr>
          </a:solidFill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Та снага излијечила је бол од разочарања што </a:t>
            </a:r>
            <a:r>
              <a:rPr lang="sr-Cyrl-B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магија</a:t>
            </a:r>
            <a:r>
              <a:rPr lang="sr-Cyrl-B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више није дио његовог живота.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7" y="4872038"/>
            <a:ext cx="10601326" cy="1569660"/>
          </a:xfrm>
          <a:prstGeom prst="rect">
            <a:avLst/>
          </a:prstGeom>
          <a:solidFill>
            <a:schemeClr val="dk1">
              <a:alpha val="67000"/>
            </a:schemeClr>
          </a:solidFill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Georgia" panose="02040502050405020303" pitchFamily="18" charset="0"/>
              </a:rPr>
              <a:t>Седма строфа каже да је одрастањем спознао ,,земљу’’ односно реалност. Иако је то учинио ,,невиним срцем’’, знао је да је тиме изгубио звијезде, тј. </a:t>
            </a:r>
            <a:r>
              <a:rPr lang="sr-Cyrl-BA" sz="2400" dirty="0">
                <a:latin typeface="Georgia" panose="02040502050405020303" pitchFamily="18" charset="0"/>
              </a:rPr>
              <a:t>и</a:t>
            </a:r>
            <a:r>
              <a:rPr lang="sr-Cyrl-BA" sz="2400" dirty="0" smtClean="0">
                <a:latin typeface="Georgia" panose="02040502050405020303" pitchFamily="18" charset="0"/>
              </a:rPr>
              <a:t>лузију о недостижном и дубоком. Тај губитак и даље у пјеснику изазива бол, </a:t>
            </a:r>
            <a:r>
              <a:rPr lang="sr-Cyrl-BA" sz="2400" dirty="0" smtClean="0">
                <a:latin typeface="Georgia" panose="02040502050405020303" pitchFamily="18" charset="0"/>
              </a:rPr>
              <a:t>упркос </a:t>
            </a:r>
            <a:r>
              <a:rPr lang="sr-Cyrl-BA" sz="2400" dirty="0" smtClean="0">
                <a:latin typeface="Georgia" panose="02040502050405020303" pitchFamily="18" charset="0"/>
              </a:rPr>
              <a:t>животу који, као и сваки други, иде даље.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1124</Words>
  <Application>Microsoft Office PowerPoint</Application>
  <PresentationFormat>Widescreen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Office Theme</vt:lpstr>
      <vt:lpstr>Мотив страдалаштва у Дисовој поезији</vt:lpstr>
      <vt:lpstr>Владислав Петковић Дис - ,,Тамница’’</vt:lpstr>
      <vt:lpstr>PowerPoint Presentation</vt:lpstr>
      <vt:lpstr>PowerPoint Presentation</vt:lpstr>
      <vt:lpstr>        Анализа дјела</vt:lpstr>
      <vt:lpstr>        - Прва тематска цјелина -</vt:lpstr>
      <vt:lpstr>    - Друга тематска цјелина -</vt:lpstr>
      <vt:lpstr>            - Друга тематска цјелина -                            (наставак) </vt:lpstr>
      <vt:lpstr>   ШЕСТА СТРОФА:</vt:lpstr>
      <vt:lpstr>       - Трећа тематска цјелина - </vt:lpstr>
      <vt:lpstr>                      - Трећа тематска цјелина -                                        (наставак)</vt:lpstr>
      <vt:lpstr>            - Трећа тематска цјелина -                            (наставак)</vt:lpstr>
      <vt:lpstr>                         - Трећа тематска цјелина -                                     (крај пјесме)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 страдалаштва у Дисовој поезији</dc:title>
  <dc:creator>WIN10</dc:creator>
  <cp:lastModifiedBy>Dragan</cp:lastModifiedBy>
  <cp:revision>22</cp:revision>
  <dcterms:created xsi:type="dcterms:W3CDTF">2020-06-01T12:35:40Z</dcterms:created>
  <dcterms:modified xsi:type="dcterms:W3CDTF">2020-06-11T18:51:33Z</dcterms:modified>
</cp:coreProperties>
</file>