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82" r:id="rId4"/>
    <p:sldMasterId id="2147483794" r:id="rId5"/>
    <p:sldMasterId id="2147483806" r:id="rId6"/>
    <p:sldMasterId id="2147483818" r:id="rId7"/>
    <p:sldMasterId id="2147483830" r:id="rId8"/>
    <p:sldMasterId id="2147483926" r:id="rId9"/>
  </p:sldMasterIdLst>
  <p:notesMasterIdLst>
    <p:notesMasterId r:id="rId24"/>
  </p:notesMasterIdLst>
  <p:sldIdLst>
    <p:sldId id="256" r:id="rId10"/>
    <p:sldId id="257" r:id="rId11"/>
    <p:sldId id="258" r:id="rId12"/>
    <p:sldId id="260" r:id="rId13"/>
    <p:sldId id="259" r:id="rId14"/>
    <p:sldId id="261" r:id="rId15"/>
    <p:sldId id="262" r:id="rId16"/>
    <p:sldId id="263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D6004-224B-4D0F-8517-9BFD33AD15FF}" type="datetimeFigureOut">
              <a:rPr lang="sr-Latn-RS" smtClean="0"/>
              <a:t>22.4.2020.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E338F-D6B0-4A80-A141-33B84F9A6CA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21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338F-D6B0-4A80-A141-33B84F9A6CAB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217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16E35-2DDF-4843-B73D-26EFA5788C3B}" type="datetime1">
              <a:rPr lang="sr-Cyrl-RS" smtClean="0"/>
              <a:t>22.04.2020.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1F0EE-0290-4C9E-AC7E-D04B37E619F1}" type="datetime1">
              <a:rPr lang="sr-Cyrl-RS" smtClean="0"/>
              <a:t>22.04.2020.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0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F2467-2B6D-459D-A961-B034D0594F1C}" type="datetime1">
              <a:rPr lang="sr-Cyrl-RS" smtClean="0"/>
              <a:t>22.04.2020.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2A5C2-A679-472A-8143-3DBF129C11A0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BA02F-5492-4A44-BED1-34F0F0B057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538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189C-DED1-44BB-9982-CC0FCC74ED23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21872-AC2E-4B0D-8913-B0F3C521F8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905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003C3-82F0-4F60-9C94-981D052D956D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FAED8-4A7A-4132-A0D0-87348D9286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591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25653-4C38-451B-8109-65DD1926D3EA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024E5-26B8-46AD-BC59-BF569D12C8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528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4F7A-6BF4-43DC-BE44-39A9AD11E8A2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2C22B-FC21-4912-B663-35B3CF021F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2447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64CC-FA09-4BF1-B83A-3C962FDD3FD7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0AF4A-309E-45B4-BE5C-25F947130D5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562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6F66-49BC-4A75-A9A4-C0132701093A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75621-B25A-49D0-B76D-4FC3A82E7D5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7703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970E-8E53-4749-80EF-950D5C12A222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7D8C-FA2E-4D56-9406-87F556778F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340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106AC-5230-446A-BD09-C9B227B82661}" type="datetime1">
              <a:rPr lang="sr-Cyrl-RS" smtClean="0"/>
              <a:t>22.04.2020.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6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76AF4-33C4-4127-B51E-751445881393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88AF9-59B6-492E-BCCD-958272C74B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943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F84C-D57B-4DA8-A7D8-FADE2C3F901C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A900C-EF7C-4662-8C80-3F1C2F5F2AD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1236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B3C24-BB92-483D-878F-62BB147670E0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5FE3-856E-4AC3-9952-691E332918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8723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2B83-3384-44BD-BC85-4ED9B83E9606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4EA-C4AF-439F-9B0D-08688B1F14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3211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4D61-12B7-475D-B0AB-33812CE3A7D9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F806E-BBF0-43E2-A525-DD60F6C6E1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617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78F3-AED4-4253-BEF0-D263E573751C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C40CF-672D-4BD9-93B0-302A5F0909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5080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1680-43E5-463E-BD8B-B7F2431CD96C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C5CCF-65D6-4D26-910A-89D4AF52D45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5538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9A84D-E37F-4E56-A28F-DFBFC10C28D8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25C02-2164-4636-B59E-E55CD0B673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2948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02EA-F7CE-486F-86A6-9039C0596A5E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05E63-A286-4D0F-AFAD-188453472E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3533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2F78-1DB0-4D6C-AAB3-948FACBEBAEB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61226-3DA8-4606-937F-54F420F692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841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E1ED0-F39E-4DF9-A9C1-C4C54A438C15}" type="datetime1">
              <a:rPr lang="sr-Cyrl-RS" smtClean="0"/>
              <a:t>22.04.2020.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3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A3D98-863B-416B-8634-EE848224C6B7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614D3-931D-4DC1-ACEC-5766A89032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34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2FCF-51FC-4D63-96A9-3180645854F4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347F9-4750-4893-B035-8EE85A95F9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253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68A8D-5E46-4633-9820-F88D390C9027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C4604-DC61-47AC-8A21-A48BAD141E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5135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9D6CD-8B0C-4674-BB86-8C020E34B1E2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460EA-3513-47D3-86CB-3AEA361A1C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0867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0E23-53A4-4E62-8883-5E9D244E06C2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CE0AD-DE91-400E-91F4-1A38AF6291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8075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8DBE7-82D1-49D3-AF53-32D69350464D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98A44-42F8-4A5E-93F9-F3799DE729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8618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04650-0482-4090-B46C-0C9590B7061F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3C2F6-FAFE-4BE6-8E24-0A64788BE9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1448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C5B06-86F8-4658-97B6-08B14530724F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E88B1-B95A-4E6C-9165-7E5D62661FB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7793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28795-3B70-4D00-B083-A2DACC86D953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47422-DD3C-4CD1-9B37-340D7681DA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2832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AF62-256B-4AC0-8E6A-365F3ECB1E40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42BFF-366E-4EC9-B18A-FB7B373F66E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768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885F9-3F0C-4384-A2A9-A67D6B17FE03}" type="datetime1">
              <a:rPr lang="sr-Cyrl-RS" smtClean="0"/>
              <a:t>22.04.2020.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8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79E0-63B5-4A00-A3A0-8FF3E0201436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7C94C-5BED-481E-8ACE-3E13CFC771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230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8A4A8-A314-4E7F-9D9F-AF075D618065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385AC-6136-49B7-9B53-D7AC3F9DAC1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1939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845C5-E898-46F6-BB71-7DF0B25FCA22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2B06A-756B-4C41-B610-93F9954B1E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6986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A4419-FA04-426E-9279-66C8858ABA6F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BF3B3-184E-4509-810F-D82C178F83E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6887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BD2CE-8E6C-4AE6-B09C-C1E64E4D211C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FBFC6-20A0-46F5-82C0-5349564C35A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344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02A5-779F-4274-99ED-ED9EB811F875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48A5E-3344-4EDC-9DEB-1117BA5C61D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6388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4730-95BC-4210-AE6E-7628B3640762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35EBC-B7BB-4508-B6D4-C6723B56A2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586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09A09-39BF-460E-847F-A0D480F43756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51FC9-158C-4B61-AD6F-9976C5E64C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4944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ED61-5AD8-45F7-A0E9-F7E7D7648FA4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20C8A-7379-43AE-A97A-8EA61DA4CF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279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72EC0-1650-4F5F-94C8-F719D3FA89E3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96777-D583-4D98-BA10-396ED0E54B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902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B15BA-4B80-4B2C-9B05-BC064886ECB6}" type="datetime1">
              <a:rPr lang="sr-Cyrl-RS" smtClean="0"/>
              <a:t>22.04.2020.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0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FA16-234E-4E04-ACDD-D38C2375816B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26139-1562-4333-9A8F-8A6EC3BA4BA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192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BDC25-03D5-4050-B985-4D83883ED303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C8528-4C1A-47C7-A595-3F096460E8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7153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5D950-D261-459A-83D0-D12414A73220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EB123-C657-419D-ACFD-8BE21AB9D1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8762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40A5-5C8F-4006-994B-FFAC7714F292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7769F-8ABC-4411-AC35-0D91D1C471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788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E4E7-1236-45A7-8A13-AFFC53F16343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CA76E-BD96-46D8-866E-4B27521FD4E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7983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D6AAF-D0E6-4DC7-9115-2D29E04A0448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FD144-D2B2-46E9-BC4C-CF76FA5601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368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6ECA3-DA5E-413C-965D-EA9D5143B037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7214C-CFE0-4F85-9DE6-5532D5721B3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2822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6329D-FA60-4E7A-924A-058FF0AB41CE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E68C4-4531-4B61-9886-1A0F1C6062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6086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B6C3-5F95-4FB0-9FD0-EB1002BD5B7C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80E67-30AC-4B63-AC0B-B0D9EA8B893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4451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FFC9-58D5-451E-BA7B-F1809FB47B66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DA177-2BFB-4E5A-A15D-E81011BDC73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433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A110F-4DEA-4533-BC2C-D56D85D9AE5D}" type="datetime1">
              <a:rPr lang="sr-Cyrl-RS" smtClean="0"/>
              <a:t>22.04.2020.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1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DCE0E-E1B0-4E4F-95E0-80E75CDDF7C1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7489A-CDDE-45BF-8748-0F418992D0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8684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7004-FDF2-4CA6-9A71-BAE849BC91FD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159B9-8665-49D7-A652-AEE02518FA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94001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2AEA0-E97E-4D33-B074-0FC39B6A147D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6861-966F-47B0-A586-6AF5D3B17E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0524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F35C-1BAF-47D2-99A0-C4FA5BB0FC92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8505E-45C9-480B-B06E-C213E0CFC8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44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82AF6-D589-4592-8423-CB4FAD2D63B9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D6784-F51C-4C3C-ABCA-A75014D418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9869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E38E-D36E-4D70-B3D0-F78C198DA88E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E8B01-38E7-40D2-AC4D-E261690A15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5958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6F24-6587-46F7-8338-F4E7876B0EFD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C3B7C-EBD8-4D44-8262-CEE1F941B2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4268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26AF-5EB8-43D7-AF76-801A4A0D6F1A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5756B-2D78-4203-9020-CA3EACCFB1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4612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DB1A-5CE1-4C22-84DD-B1FED348A9DA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7B84-6667-4218-BC34-703451BDA8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16546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29F96-7897-40B7-8739-11668C53CA34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AE313-8420-47C4-8976-5D6FA7D987C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700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5B6C9-3731-4079-BE53-B1197C3B8919}" type="datetime1">
              <a:rPr lang="sr-Cyrl-RS" smtClean="0"/>
              <a:t>22.04.2020.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62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B9AB-4582-4AF6-9EB1-F37BFBB402EB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E02B2-0CD7-448A-8022-91BFCDC665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93414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A9469-967B-409A-A176-8A94A166A479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5EB31-DFC3-4008-AAB0-F18B241738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7517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F16E7-8B29-4D2B-9F17-01BD6073F666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EB5-68FA-4F3C-9444-3FC294439D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02116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CE70-6EC4-49FB-8119-ED7B63398956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60FF2-8BDC-40CD-992A-8B74F13E28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4384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CC4DC-17F3-4E86-B281-517433381847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4D3A8-4803-4715-A326-0FB0E10CA8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1324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0526-803D-4312-9C11-979A2BA333D5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69519-CF56-4571-9366-9C5B395629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24353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3FE3-1644-4F14-AA34-EC7779B709C3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88412-2F4E-4F1A-B54E-AE152EC32E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2449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E10C-3317-4508-9CFE-277062D22B6D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452FF-4780-4851-B823-6F86BF74AF1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0638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131F6-E725-427F-A264-533B99C3BF69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1A6DC-AFBD-464D-8DAA-C9C8DF5887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38202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9783-813E-4337-B170-7A52474302E6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01485-0195-4D06-9FCA-5D03D373A9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266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CB73C-47DD-4DE6-907C-1BF977DC8E2C}" type="datetime1">
              <a:rPr lang="sr-Cyrl-RS" smtClean="0"/>
              <a:t>22.04.2020.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93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CD452-6698-49E6-9AEB-20364EA4BFEB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1FDBF-9BA2-4CDB-A567-7605B24154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89244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4390-D5F0-4DCA-8CD5-283CB067A233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2BBE0-7F20-4C71-95BB-C7EC96D88E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27569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2F3FA-2131-465C-B86E-8084AA4C2023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0DF64-2B8E-4B58-97FA-9DB164151E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1856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8639-B500-463A-9A7B-8DE15097481A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E52D9-9C07-4515-85B9-8209D32529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143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CE51-E3B0-4727-8BA2-1A6E993FD57F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B24EF-31C2-48DD-8C23-E5DBBD0429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6797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D025B-2968-4B55-BA5A-E3F318F9A41C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A823A-EF49-42D3-AC35-0E1DEA1972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43403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EC50-080D-4537-BEA5-9A84C75E4743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7678C-E417-4398-A5C8-A44F66F9216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7695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227C0-09BE-4691-BB08-47737FCD22F7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C867A-12B3-41AE-9D51-016728E3A3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29688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9ED4E-1A7C-415B-BD58-5F55C8F98B6A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F9ADC-0688-4479-A59E-28F5B51F86E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19080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700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6BE90-D1D8-412F-89CF-CC3E02D60B03}" type="datetime1">
              <a:rPr lang="sr-Cyrl-RS" smtClean="0"/>
              <a:t>22.04.2020.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999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18832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6665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9670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78163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11717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411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783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8025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21929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066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fld id="{BABF3679-3B7B-4579-997E-7A3F6472013D}" type="datetime1">
              <a:rPr lang="sr-Cyrl-RS" smtClean="0"/>
              <a:t>22.04.2020.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6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D5F2360-D83A-4E03-BF8E-7F48490D414A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DF57F22B-DE03-4E0B-B26B-BF270ACF3B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609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11AB6B1-C508-4C82-BB9D-218A8A1FBD74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71F1E8CD-5756-4542-BCA4-56D96B7FDA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665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fld id="{70444F65-9FEA-45A2-91EC-383BAF4F89F5}" type="datetime1">
              <a:rPr lang="sr-Cyrl-RS" smtClean="0"/>
              <a:t>22.04.2020.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7E68689-127B-4CC4-864E-D816D3A11029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D0E5292A-BD43-457E-905C-67A99DADA6C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09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B4C8D62-1485-49BB-8D6F-B462C6EB1A8E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6FD1001C-A532-458B-9C4B-E54EF11569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379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8479860-0E93-4AE1-95C5-DF5A0CBDF1FE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A4957851-A7D2-431C-95C2-94724482192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188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33903F9-21C0-40F7-889A-DA62C6920F58}" type="datetime1">
              <a:rPr lang="sr-Cyrl-RS" altLang="zh-CN" smtClean="0"/>
              <a:t>22.04.2020.</a:t>
            </a:fld>
            <a:endParaRPr lang="en-US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AED84786-36D5-4FA6-9756-D903F5B756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20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sr-Latn-RS">
                <a:hlinkClick r:id="rId13"/>
              </a:rPr>
              <a:t>Powerpoint Templates</a:t>
            </a:r>
            <a:endParaRPr lang="fr-FR" altLang="sr-Latn-RS"/>
          </a:p>
        </p:txBody>
      </p:sp>
      <p:pic>
        <p:nvPicPr>
          <p:cNvPr id="1059" name="Picture 35" descr="jhfg hfg zt 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sr-Latn-RS" b="1">
                <a:solidFill>
                  <a:schemeClr val="bg1"/>
                </a:solidFill>
              </a:rPr>
              <a:t>Page </a:t>
            </a:r>
            <a:fld id="{3F36A9BD-FB1C-47CB-A0D1-D1987D463428}" type="slidenum">
              <a:rPr lang="fr-FR" altLang="sr-Latn-RS" b="1">
                <a:solidFill>
                  <a:schemeClr val="bg1"/>
                </a:solidFill>
              </a:rPr>
              <a:pPr/>
              <a:t>‹#›</a:t>
            </a:fld>
            <a:endParaRPr lang="fr-FR" altLang="sr-Latn-R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1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391400" cy="3149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 smtClean="0"/>
              <a:t>МОЛБА</a:t>
            </a:r>
            <a:br>
              <a:rPr lang="sr-Cyrl-RS" dirty="0" smtClean="0"/>
            </a:br>
            <a:r>
              <a:rPr lang="sr-Cyrl-RS" dirty="0" smtClean="0"/>
              <a:t> </a:t>
            </a:r>
            <a:r>
              <a:rPr lang="sr-Cyrl-RS" sz="4400" dirty="0" smtClean="0"/>
              <a:t>КАО КОМУНИКАЦИЈСКА ФОРМА</a:t>
            </a:r>
            <a:endParaRPr lang="en-US" sz="4400" dirty="0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ОБРАЗАЦ</a:t>
            </a:r>
          </a:p>
          <a:p>
            <a:r>
              <a:rPr lang="sr-Cyrl-RS" dirty="0" smtClean="0"/>
              <a:t>СВРХА ПИСАЊА</a:t>
            </a:r>
          </a:p>
          <a:p>
            <a:r>
              <a:rPr lang="sr-Cyrl-RS" dirty="0" smtClean="0"/>
              <a:t>НАЧИН ПИСАЊА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6488668"/>
            <a:ext cx="26670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RS" sz="1400" b="1" i="1" dirty="0" smtClean="0"/>
              <a:t>МР САЊА ЂУРИЋ, ПРОФ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238750" cy="3810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4800600" y="228600"/>
            <a:ext cx="3810000" cy="2117035"/>
          </a:xfrm>
          <a:prstGeom prst="wedgeEllipseCallout">
            <a:avLst>
              <a:gd name="adj1" fmla="val -27442"/>
              <a:gd name="adj2" fmla="val 68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И, наравно, опет нису тражили помоћ од мене.</a:t>
            </a:r>
          </a:p>
          <a:p>
            <a:pPr algn="ctr"/>
            <a:r>
              <a:rPr lang="sr-Cyrl-RS" dirty="0" smtClean="0">
                <a:solidFill>
                  <a:srgbClr val="FF0000"/>
                </a:solidFill>
              </a:rPr>
              <a:t>Нема везе….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01000" y="6248400"/>
            <a:ext cx="9906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58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6245" y="2967335"/>
            <a:ext cx="811151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ПОНОВИМО ЗАЈЕДНО</a:t>
            </a:r>
            <a:r>
              <a:rPr lang="sr-Cyrl-R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0" y="632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71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399" y="381000"/>
            <a:ext cx="445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ШТА СМО ДАНАС НАУЧИЛИ?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219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1.НАУЧИЛИ СМО КАКО ДА РАЗЛИКУЈЕМО МОЛБУ ОД ДРУГИХ ОБРАЗАЦА.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438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2.НАУЧИЛИ СМО ДА ПОСТОЈЕ НАЧИНИ ИЗЛАГАЊА У МОЛБИ.</a:t>
            </a:r>
          </a:p>
          <a:p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038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3. НАУЧИЛИ СМО КАКО ДА ПИШЕМО МОЛБУ.</a:t>
            </a:r>
            <a:endParaRPr lang="sr-Latn-RS" dirty="0"/>
          </a:p>
        </p:txBody>
      </p:sp>
      <p:sp>
        <p:nvSpPr>
          <p:cNvPr id="6" name="Rounded Rectangle 5"/>
          <p:cNvSpPr/>
          <p:nvPr/>
        </p:nvSpPr>
        <p:spPr>
          <a:xfrm>
            <a:off x="8001000" y="64008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5718312" y="304056"/>
            <a:ext cx="533400" cy="52322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r-Latn-RS" sz="2800" dirty="0"/>
              <a:t>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1442" y="1371600"/>
            <a:ext cx="50027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r-Latn-RS" sz="2800" b="1" dirty="0"/>
              <a:t>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1442" y="2536567"/>
            <a:ext cx="50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/>
              <a:t>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5012" y="4038600"/>
            <a:ext cx="41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2271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9799" y="868017"/>
            <a:ext cx="655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 ЗАБОРАВИМО!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855800"/>
            <a:ext cx="7031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ПРАВОПИСНА ПРАВИЛА СУ, </a:t>
            </a:r>
          </a:p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ТАКОЂЕ, ВЕОМА ВАЖНА!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050403"/>
            <a:ext cx="5638800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СРЕЋНО!</a:t>
            </a:r>
          </a:p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НАРАВНО,</a:t>
            </a:r>
          </a:p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УСПЈЕШНО СТЕ НАУЧИЛИ! 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45952" y="6400800"/>
            <a:ext cx="1045648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3352800" y="5562600"/>
            <a:ext cx="36576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sp>
        <p:nvSpPr>
          <p:cNvPr id="11" name="Rectangle 10"/>
          <p:cNvSpPr/>
          <p:nvPr/>
        </p:nvSpPr>
        <p:spPr>
          <a:xfrm>
            <a:off x="2853158" y="5601157"/>
            <a:ext cx="4764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ЧЕСТИТАМО!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28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5" presetClass="entr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305800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ЗАДАТАК: </a:t>
            </a:r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 заборавите да </a:t>
            </a:r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напишете </a:t>
            </a:r>
            <a:r>
              <a:rPr lang="sr-Cyrl-R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своју </a:t>
            </a:r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молбу и предате вашем професору на увид</a:t>
            </a:r>
            <a:r>
              <a:rPr lang="sr-Cyrl-R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sr-Cyrl-RS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Треба да </a:t>
            </a:r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научимо да, понекад</a:t>
            </a:r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нешто и замолимо.</a:t>
            </a:r>
          </a:p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Уживајте!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3733800"/>
            <a:ext cx="3181350" cy="259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01000" y="6324600"/>
            <a:ext cx="9906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06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47758"/>
            <a:ext cx="623763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dirty="0" smtClean="0"/>
              <a:t>МОЛБА (физичко или правно лице)</a:t>
            </a:r>
            <a:endParaRPr lang="sr-Latn-R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0" y="1371600"/>
            <a:ext cx="1981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р</a:t>
            </a:r>
            <a:r>
              <a:rPr lang="sr-Cyrl-RS" b="1" dirty="0" smtClean="0">
                <a:solidFill>
                  <a:schemeClr val="tx1"/>
                </a:solidFill>
              </a:rPr>
              <a:t>ади информације 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7919" y="1371600"/>
            <a:ext cx="1447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err="1" smtClean="0">
                <a:solidFill>
                  <a:schemeClr val="tx1"/>
                </a:solidFill>
              </a:rPr>
              <a:t>рјешења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42683" y="1084818"/>
            <a:ext cx="213931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р</a:t>
            </a:r>
            <a:r>
              <a:rPr lang="sr-Cyrl-RS" b="1" dirty="0" smtClean="0">
                <a:solidFill>
                  <a:schemeClr val="tx1"/>
                </a:solidFill>
              </a:rPr>
              <a:t>азних докумената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1630017"/>
            <a:ext cx="45719" cy="4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3878164" y="1339263"/>
            <a:ext cx="2446435" cy="970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м</a:t>
            </a:r>
            <a:r>
              <a:rPr lang="sr-Cyrl-RS" b="1" dirty="0" smtClean="0">
                <a:solidFill>
                  <a:schemeClr val="tx1"/>
                </a:solidFill>
              </a:rPr>
              <a:t>атеријалне надокнаде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51224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ОБАВЕЗНИ ПОДАЦИ</a:t>
            </a:r>
            <a:endParaRPr lang="sr-Latn-RS" b="1" dirty="0"/>
          </a:p>
        </p:txBody>
      </p:sp>
      <p:sp>
        <p:nvSpPr>
          <p:cNvPr id="12" name="Oval 11"/>
          <p:cNvSpPr/>
          <p:nvPr/>
        </p:nvSpPr>
        <p:spPr>
          <a:xfrm>
            <a:off x="279293" y="3432553"/>
            <a:ext cx="1524000" cy="130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увод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7026" y="3432553"/>
            <a:ext cx="2077773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ј</a:t>
            </a:r>
            <a:r>
              <a:rPr lang="sr-Cyrl-RS" b="1" dirty="0" smtClean="0">
                <a:solidFill>
                  <a:schemeClr val="tx1"/>
                </a:solidFill>
              </a:rPr>
              <a:t>езгро (суштина)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9222" y="3353041"/>
            <a:ext cx="2496378" cy="136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з</a:t>
            </a:r>
            <a:r>
              <a:rPr lang="sr-Cyrl-RS" b="1" dirty="0" smtClean="0">
                <a:solidFill>
                  <a:schemeClr val="tx1"/>
                </a:solidFill>
              </a:rPr>
              <a:t>акључни </a:t>
            </a:r>
            <a:r>
              <a:rPr lang="sr-Cyrl-RS" b="1" dirty="0" err="1" smtClean="0">
                <a:solidFill>
                  <a:schemeClr val="tx1"/>
                </a:solidFill>
              </a:rPr>
              <a:t>дио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00023" y="3353040"/>
            <a:ext cx="2343977" cy="1361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к</a:t>
            </a:r>
            <a:r>
              <a:rPr lang="sr-Cyrl-RS" b="1" dirty="0" smtClean="0">
                <a:solidFill>
                  <a:schemeClr val="tx1"/>
                </a:solidFill>
              </a:rPr>
              <a:t>ратко и јасно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803293" y="814745"/>
            <a:ext cx="1016107" cy="50039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29000" y="834529"/>
            <a:ext cx="0" cy="537071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871906"/>
            <a:ext cx="304800" cy="48132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05400" y="885855"/>
            <a:ext cx="1241644" cy="429280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47800" y="2881580"/>
            <a:ext cx="1628112" cy="62362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429000" y="2822953"/>
            <a:ext cx="152400" cy="654207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4" idx="0"/>
          </p:cNvCxnSpPr>
          <p:nvPr/>
        </p:nvCxnSpPr>
        <p:spPr>
          <a:xfrm>
            <a:off x="4953000" y="2881580"/>
            <a:ext cx="504411" cy="471461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66911" y="2695401"/>
            <a:ext cx="2066511" cy="80979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001000" y="6324600"/>
            <a:ext cx="9906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60870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0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85883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sz="3600" b="1" dirty="0" smtClean="0"/>
              <a:t>НАЦРТ МОЛБЕ</a:t>
            </a:r>
            <a:endParaRPr lang="sr-Latn-R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409" y="1523908"/>
            <a:ext cx="2408583" cy="205417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 smtClean="0"/>
              <a:t>(МОЛИЛАЦ)</a:t>
            </a:r>
          </a:p>
          <a:p>
            <a:r>
              <a:rPr lang="sr-Cyrl-RS" dirty="0" smtClean="0"/>
              <a:t>________________________________________________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Latn-RS" dirty="0"/>
          </a:p>
        </p:txBody>
      </p:sp>
      <p:sp>
        <p:nvSpPr>
          <p:cNvPr id="6" name="Horizontal Scroll 5"/>
          <p:cNvSpPr/>
          <p:nvPr/>
        </p:nvSpPr>
        <p:spPr>
          <a:xfrm>
            <a:off x="4191000" y="1330199"/>
            <a:ext cx="4800600" cy="208476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(</a:t>
            </a:r>
            <a:r>
              <a:rPr lang="sr-Cyrl-RS" b="1" dirty="0" smtClean="0">
                <a:solidFill>
                  <a:schemeClr val="tx1"/>
                </a:solidFill>
              </a:rPr>
              <a:t>УСТАНОВА </a:t>
            </a:r>
            <a:r>
              <a:rPr lang="sr-Cyrl-RS" b="1" dirty="0" smtClean="0">
                <a:solidFill>
                  <a:schemeClr val="tx1"/>
                </a:solidFill>
              </a:rPr>
              <a:t>ИЛИ ПОЈЕДИНАЦ КОМЕ СЕ ПОДНОСИ </a:t>
            </a:r>
            <a:r>
              <a:rPr lang="sr-Cyrl-RS" b="1" dirty="0" smtClean="0">
                <a:solidFill>
                  <a:schemeClr val="tx1"/>
                </a:solidFill>
              </a:rPr>
              <a:t>МОЛБА)</a:t>
            </a:r>
            <a:endParaRPr lang="sr-Cyrl-RS" b="1" dirty="0" smtClean="0">
              <a:solidFill>
                <a:schemeClr val="tx1"/>
              </a:solidFill>
            </a:endParaRPr>
          </a:p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___________________________________________________________________________________________________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33600" y="1163637"/>
            <a:ext cx="152400" cy="3249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91419" y="1227413"/>
            <a:ext cx="0" cy="261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5408" y="3747288"/>
            <a:ext cx="6463747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/>
              <a:t>(ПРЕДМЕТ)_______________________________________</a:t>
            </a:r>
            <a:endParaRPr lang="sr-Latn-R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895600" y="1056003"/>
            <a:ext cx="1295404" cy="3287397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133601" y="1124037"/>
            <a:ext cx="1523999" cy="2895692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796208" y="1124037"/>
            <a:ext cx="1623392" cy="5218928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001000" y="6248400"/>
            <a:ext cx="9906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205408" y="4419600"/>
            <a:ext cx="829089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/>
              <a:t>(САДРЖАЈ)</a:t>
            </a:r>
            <a:r>
              <a:rPr lang="sr-Cyrl-R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sr-Latn-RS" dirty="0"/>
          </a:p>
        </p:txBody>
      </p:sp>
      <p:sp>
        <p:nvSpPr>
          <p:cNvPr id="26" name="TextBox 25"/>
          <p:cNvSpPr txBox="1"/>
          <p:nvPr/>
        </p:nvSpPr>
        <p:spPr>
          <a:xfrm>
            <a:off x="119268" y="5776941"/>
            <a:ext cx="268687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(МЈЕСТО И ДАТУМ)</a:t>
            </a:r>
          </a:p>
          <a:p>
            <a:r>
              <a:rPr lang="sr-Cyrl-RS" dirty="0" smtClean="0"/>
              <a:t>_____________________________________</a:t>
            </a:r>
            <a:endParaRPr lang="sr-Latn-RS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0" y="6019800"/>
            <a:ext cx="2133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(МОЛИЛАЦ)</a:t>
            </a:r>
          </a:p>
          <a:p>
            <a:r>
              <a:rPr lang="sr-Cyrl-RS" dirty="0" smtClean="0"/>
              <a:t>______________</a:t>
            </a:r>
            <a:endParaRPr lang="sr-Latn-R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823792" y="1056003"/>
            <a:ext cx="1272208" cy="5190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8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0" animBg="1"/>
      <p:bldP spid="14" grpId="0" animBg="1"/>
      <p:bldP spid="20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6565"/>
            <a:ext cx="57912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/>
              <a:t>ПРИМЈЕР ПИСАЊА МОЛБЕ!</a:t>
            </a:r>
            <a:endParaRPr lang="sr-Latn-R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94692"/>
            <a:ext cx="7696200" cy="67403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Давид </a:t>
            </a:r>
            <a:r>
              <a:rPr lang="sr-Cyrl-RS" dirty="0" err="1" smtClean="0"/>
              <a:t>Штрбац</a:t>
            </a:r>
            <a:r>
              <a:rPr lang="sr-Cyrl-RS" dirty="0" smtClean="0"/>
              <a:t>                                         </a:t>
            </a:r>
          </a:p>
          <a:p>
            <a:r>
              <a:rPr lang="sr-Cyrl-RS" dirty="0" err="1" smtClean="0"/>
              <a:t>Његошева</a:t>
            </a:r>
            <a:r>
              <a:rPr lang="sr-Cyrl-RS" dirty="0" smtClean="0"/>
              <a:t> 16</a:t>
            </a:r>
          </a:p>
          <a:p>
            <a:r>
              <a:rPr lang="sr-Cyrl-RS" dirty="0" smtClean="0"/>
              <a:t>Бања Лука                                                   Наставничко </a:t>
            </a:r>
            <a:r>
              <a:rPr lang="sr-Cyrl-RS" dirty="0" err="1" smtClean="0"/>
              <a:t>вијеће</a:t>
            </a:r>
            <a:endParaRPr lang="sr-Cyrl-RS" dirty="0" smtClean="0"/>
          </a:p>
          <a:p>
            <a:r>
              <a:rPr lang="sr-Cyrl-RS" dirty="0"/>
              <a:t> </a:t>
            </a:r>
            <a:r>
              <a:rPr lang="sr-Cyrl-RS" dirty="0" smtClean="0"/>
              <a:t>                                                                     Медицинске школе</a:t>
            </a:r>
          </a:p>
          <a:p>
            <a:r>
              <a:rPr lang="sr-Cyrl-RS" dirty="0" smtClean="0"/>
              <a:t>                                                                                    Бања Лука</a:t>
            </a:r>
          </a:p>
          <a:p>
            <a:endParaRPr lang="sr-Cyrl-RS" dirty="0"/>
          </a:p>
          <a:p>
            <a:r>
              <a:rPr lang="sr-Cyrl-RS" dirty="0" smtClean="0"/>
              <a:t>Предмет: Молба за полагање испита у ванредном испитном року</a:t>
            </a:r>
          </a:p>
          <a:p>
            <a:endParaRPr lang="sr-Cyrl-RS" dirty="0"/>
          </a:p>
          <a:p>
            <a:r>
              <a:rPr lang="sr-Cyrl-RS" dirty="0" smtClean="0"/>
              <a:t>      Ванредни  сам ученик 4. разреда Медицинске школе, </a:t>
            </a:r>
            <a:r>
              <a:rPr lang="sr-Cyrl-RS" dirty="0" err="1" smtClean="0"/>
              <a:t>смјер</a:t>
            </a:r>
            <a:r>
              <a:rPr lang="sr-Cyrl-RS" dirty="0"/>
              <a:t> </a:t>
            </a:r>
            <a:r>
              <a:rPr lang="sr-Cyrl-RS" dirty="0" smtClean="0"/>
              <a:t>– медицински техничар. До сада сам био одличан ученик. </a:t>
            </a:r>
          </a:p>
          <a:p>
            <a:r>
              <a:rPr lang="sr-Cyrl-RS" dirty="0"/>
              <a:t> </a:t>
            </a:r>
            <a:r>
              <a:rPr lang="sr-Cyrl-RS" dirty="0" smtClean="0"/>
              <a:t>    У јануарском испитном року, школске 2019/2020. године, пријавио сам полагање испита. Из одређених разлога, због болести, био сам </a:t>
            </a:r>
            <a:r>
              <a:rPr lang="sr-Cyrl-RS" dirty="0" err="1" smtClean="0"/>
              <a:t>спријечен</a:t>
            </a:r>
            <a:r>
              <a:rPr lang="sr-Cyrl-RS" dirty="0" smtClean="0"/>
              <a:t> да похађам редовну наставу, па вас молим да ми омогућите да полажем  у одређеном испитном року. То би ми омогућило и излазак на матурски испит, као и даљи наставак школовања.</a:t>
            </a:r>
          </a:p>
          <a:p>
            <a:r>
              <a:rPr lang="sr-Cyrl-RS" dirty="0"/>
              <a:t> </a:t>
            </a:r>
            <a:r>
              <a:rPr lang="sr-Cyrl-RS" dirty="0" smtClean="0"/>
              <a:t>    </a:t>
            </a:r>
            <a:r>
              <a:rPr lang="sr-Cyrl-RS" dirty="0" err="1" smtClean="0"/>
              <a:t>Вјерујем</a:t>
            </a:r>
            <a:r>
              <a:rPr lang="sr-Cyrl-RS" dirty="0" smtClean="0"/>
              <a:t> да ћете уважити разлоге мог изостајања и оправданост моје молбе.</a:t>
            </a:r>
          </a:p>
          <a:p>
            <a:endParaRPr lang="sr-Cyrl-RS" dirty="0"/>
          </a:p>
          <a:p>
            <a:r>
              <a:rPr lang="sr-Cyrl-RS" dirty="0" smtClean="0"/>
              <a:t>Бања Лука, 12. март 2020. године              Подносилац молбе</a:t>
            </a:r>
          </a:p>
          <a:p>
            <a:r>
              <a:rPr lang="sr-Cyrl-RS" dirty="0"/>
              <a:t> </a:t>
            </a:r>
            <a:r>
              <a:rPr lang="sr-Cyrl-RS" dirty="0" smtClean="0"/>
              <a:t>                                                           _______________________</a:t>
            </a:r>
          </a:p>
          <a:p>
            <a:r>
              <a:rPr lang="sr-Cyrl-RS" dirty="0"/>
              <a:t> </a:t>
            </a:r>
            <a:r>
              <a:rPr lang="sr-Cyrl-RS" dirty="0" smtClean="0"/>
              <a:t>                                                                          Давид </a:t>
            </a:r>
            <a:r>
              <a:rPr lang="sr-Cyrl-RS" dirty="0" err="1" smtClean="0"/>
              <a:t>Штрбац</a:t>
            </a:r>
            <a:endParaRPr lang="sr-Cyrl-RS" dirty="0" smtClean="0"/>
          </a:p>
          <a:p>
            <a:endParaRPr lang="sr-Cyrl-RS" dirty="0" smtClean="0"/>
          </a:p>
          <a:p>
            <a:endParaRPr lang="sr-Latn-RS" dirty="0"/>
          </a:p>
        </p:txBody>
      </p:sp>
      <p:sp>
        <p:nvSpPr>
          <p:cNvPr id="5" name="Rounded Rectangle 4"/>
          <p:cNvSpPr/>
          <p:nvPr/>
        </p:nvSpPr>
        <p:spPr>
          <a:xfrm>
            <a:off x="8001000" y="632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01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3886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/>
              <a:t>ГРУПНИ ЗАДАЦИ</a:t>
            </a:r>
            <a:r>
              <a:rPr lang="sr-Cyrl-RS" dirty="0" smtClean="0"/>
              <a:t>!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4572000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 smtClean="0"/>
              <a:t>I  </a:t>
            </a:r>
            <a:r>
              <a:rPr lang="sr-Cyrl-RS" dirty="0" smtClean="0"/>
              <a:t>ГРУПА – молба за накнадни пријем у средњу школу;</a:t>
            </a:r>
            <a:endParaRPr lang="sr-Latn-RS" dirty="0" smtClean="0"/>
          </a:p>
          <a:p>
            <a:r>
              <a:rPr lang="sr-Latn-RS" dirty="0" smtClean="0"/>
              <a:t>II  </a:t>
            </a:r>
            <a:r>
              <a:rPr lang="sr-Cyrl-RS" dirty="0" smtClean="0"/>
              <a:t>ГРУПА – молба за пријем на факултет послије уписног рока;</a:t>
            </a:r>
          </a:p>
          <a:p>
            <a:r>
              <a:rPr lang="sr-Latn-RS" dirty="0" smtClean="0"/>
              <a:t>III </a:t>
            </a:r>
            <a:r>
              <a:rPr lang="sr-Cyrl-RS" dirty="0" smtClean="0"/>
              <a:t>ГРУПА - молба за одсуствовање са наставе;</a:t>
            </a:r>
          </a:p>
          <a:p>
            <a:r>
              <a:rPr lang="sr-Latn-RS" dirty="0" smtClean="0"/>
              <a:t>IV </a:t>
            </a:r>
            <a:r>
              <a:rPr lang="sr-Cyrl-RS" dirty="0" smtClean="0"/>
              <a:t>ГРУПА - молба за </a:t>
            </a:r>
            <a:r>
              <a:rPr lang="sr-Cyrl-RS" dirty="0" err="1" smtClean="0"/>
              <a:t>додјелу</a:t>
            </a:r>
            <a:r>
              <a:rPr lang="sr-Cyrl-RS" dirty="0" smtClean="0"/>
              <a:t> стипендије.</a:t>
            </a:r>
          </a:p>
          <a:p>
            <a:pPr marL="342900" indent="-342900">
              <a:buAutoNum type="arabicPeriod"/>
            </a:pP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733800"/>
            <a:ext cx="5486400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/>
              <a:t>СМЈЕРНИЦЕ:</a:t>
            </a:r>
          </a:p>
          <a:p>
            <a:r>
              <a:rPr lang="sr-Cyrl-RS" b="1" dirty="0" smtClean="0"/>
              <a:t>А) дефинисати чланове групе са предметним професором;</a:t>
            </a:r>
          </a:p>
          <a:p>
            <a:r>
              <a:rPr lang="sr-Cyrl-RS" b="1" dirty="0" smtClean="0"/>
              <a:t>Б) према претходном обрасцу молбе написати молбу;</a:t>
            </a:r>
          </a:p>
          <a:p>
            <a:r>
              <a:rPr lang="sr-Cyrl-RS" b="1" dirty="0" smtClean="0"/>
              <a:t>В) </a:t>
            </a:r>
            <a:r>
              <a:rPr lang="sr-Cyrl-RS" b="1" dirty="0" err="1" smtClean="0"/>
              <a:t>прослиједити</a:t>
            </a:r>
            <a:r>
              <a:rPr lang="sr-Cyrl-RS" b="1" dirty="0" smtClean="0"/>
              <a:t> написане молбе, као </a:t>
            </a:r>
            <a:r>
              <a:rPr lang="sr-Cyrl-RS" b="1" dirty="0" err="1" smtClean="0"/>
              <a:t>дио</a:t>
            </a:r>
            <a:r>
              <a:rPr lang="sr-Cyrl-RS" b="1" dirty="0" smtClean="0"/>
              <a:t> </a:t>
            </a:r>
            <a:r>
              <a:rPr lang="sr-Cyrl-RS" b="1" dirty="0" err="1" smtClean="0"/>
              <a:t>вјежбе</a:t>
            </a:r>
            <a:r>
              <a:rPr lang="sr-Cyrl-RS" b="1" dirty="0" smtClean="0"/>
              <a:t> свом предметном професору.</a:t>
            </a:r>
            <a:endParaRPr lang="sr-Latn-R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001000" y="632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58212"/>
            <a:ext cx="1905000" cy="35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ШТА СМО ДАНАС НАУЧИЛИ?</a:t>
            </a:r>
          </a:p>
          <a:p>
            <a:pPr marL="285750" indent="-285750">
              <a:buFontTx/>
              <a:buChar char="-"/>
            </a:pPr>
            <a:r>
              <a:rPr lang="sr-Cyrl-RS" dirty="0" smtClean="0"/>
              <a:t>Шта је молба;</a:t>
            </a:r>
          </a:p>
          <a:p>
            <a:pPr marL="285750" indent="-285750">
              <a:buFontTx/>
              <a:buChar char="-"/>
            </a:pPr>
            <a:r>
              <a:rPr lang="sr-Cyrl-RS" dirty="0" smtClean="0"/>
              <a:t>Како се пише;</a:t>
            </a:r>
          </a:p>
          <a:p>
            <a:pPr marL="285750" indent="-285750">
              <a:buFontTx/>
              <a:buChar char="-"/>
            </a:pPr>
            <a:r>
              <a:rPr lang="sr-Cyrl-RS" dirty="0" smtClean="0"/>
              <a:t>Који су обавезни подаци;</a:t>
            </a:r>
          </a:p>
          <a:p>
            <a:pPr marL="285750" indent="-285750">
              <a:buFontTx/>
              <a:buChar char="-"/>
            </a:pPr>
            <a:r>
              <a:rPr lang="sr-Cyrl-RS" dirty="0" err="1" smtClean="0"/>
              <a:t>Примјером</a:t>
            </a:r>
            <a:r>
              <a:rPr lang="sr-Cyrl-RS" dirty="0" smtClean="0"/>
              <a:t> и моделом пишемо молбу.</a:t>
            </a:r>
            <a:endParaRPr lang="sr-Latn-RS" dirty="0"/>
          </a:p>
        </p:txBody>
      </p:sp>
      <p:sp>
        <p:nvSpPr>
          <p:cNvPr id="4" name="Rounded Rectangle 3"/>
          <p:cNvSpPr/>
          <p:nvPr/>
        </p:nvSpPr>
        <p:spPr>
          <a:xfrm>
            <a:off x="8001000" y="6400800"/>
            <a:ext cx="9906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219200"/>
            <a:ext cx="3048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45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732723"/>
            <a:ext cx="1990725" cy="2295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905000"/>
            <a:ext cx="1914525" cy="239077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981200" y="304800"/>
            <a:ext cx="2819400" cy="1457740"/>
          </a:xfrm>
          <a:prstGeom prst="wedgeEllipseCallout">
            <a:avLst>
              <a:gd name="adj1" fmla="val -26003"/>
              <a:gd name="adj2" fmla="val 6522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Очекујемо да сте усвојили данашњи образац!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3733800" y="1371599"/>
            <a:ext cx="2663687" cy="2924175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Да, наравно!</a:t>
            </a:r>
          </a:p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Није било тешко.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164764" y="3690314"/>
            <a:ext cx="2014538" cy="149583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Да </a:t>
            </a:r>
            <a:r>
              <a:rPr lang="sr-Cyrl-RS" b="1" dirty="0" smtClean="0">
                <a:solidFill>
                  <a:srgbClr val="FF0000"/>
                </a:solidFill>
              </a:rPr>
              <a:t>ли је </a:t>
            </a:r>
            <a:r>
              <a:rPr lang="sr-Cyrl-RS" b="1" dirty="0" smtClean="0">
                <a:solidFill>
                  <a:srgbClr val="FF0000"/>
                </a:solidFill>
              </a:rPr>
              <a:t>писање молбе неки проблем?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486400" y="3954120"/>
            <a:ext cx="3581400" cy="13343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Ма није никакав проблем, само замолимо.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01000" y="6248400"/>
            <a:ext cx="9144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9170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62200"/>
            <a:ext cx="1990725" cy="2295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57400"/>
            <a:ext cx="2095500" cy="20955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286000" y="381000"/>
            <a:ext cx="2514600" cy="1524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FF0000"/>
                </a:solidFill>
              </a:rPr>
              <a:t>Кажу: „Кога је молити, није га кудити!“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4343400" y="2057400"/>
            <a:ext cx="2057400" cy="19050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Чини се врло паметна, та изрека. Тако је.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24800" y="6324600"/>
            <a:ext cx="10668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24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762000"/>
            <a:ext cx="1847850" cy="2466975"/>
          </a:xfrm>
          <a:prstGeom prst="rect">
            <a:avLst/>
          </a:prstGeom>
        </p:spPr>
      </p:pic>
      <p:sp>
        <p:nvSpPr>
          <p:cNvPr id="4" name="Flowchart: Sequential Access Storage 3"/>
          <p:cNvSpPr/>
          <p:nvPr/>
        </p:nvSpPr>
        <p:spPr>
          <a:xfrm>
            <a:off x="4114800" y="762000"/>
            <a:ext cx="2554357" cy="23622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Браво, да није било оног обрасца питао бих се како треба.</a:t>
            </a:r>
            <a:endParaRPr lang="sr-Latn-R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43100"/>
            <a:ext cx="2133600" cy="253365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914400" y="0"/>
            <a:ext cx="3200400" cy="1828800"/>
          </a:xfrm>
          <a:prstGeom prst="wedgeEllipseCallout">
            <a:avLst>
              <a:gd name="adj1" fmla="val -32598"/>
              <a:gd name="adj2" fmla="val 58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Добро, и то смо савладали!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01000" y="6324600"/>
            <a:ext cx="10668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208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education-template-9</Template>
  <TotalTime>784</TotalTime>
  <Words>488</Words>
  <Application>Microsoft Office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宋体</vt:lpstr>
      <vt:lpstr>Arial</vt:lpstr>
      <vt:lpstr>Calibri</vt:lpstr>
      <vt:lpstr>master</vt:lpstr>
      <vt:lpstr>1_colormaster</vt:lpstr>
      <vt:lpstr>2_colormaster</vt:lpstr>
      <vt:lpstr>1_master</vt:lpstr>
      <vt:lpstr>3_colormaster</vt:lpstr>
      <vt:lpstr>4_colormaster</vt:lpstr>
      <vt:lpstr>5_colormaster</vt:lpstr>
      <vt:lpstr>6_colormaster</vt:lpstr>
      <vt:lpstr>Modèle par défaut</vt:lpstr>
      <vt:lpstr>МОЛБА  КАО КОМУНИКАЦИЈСКА ФОРМА</vt:lpstr>
      <vt:lpstr>PowerPoint Presentation</vt:lpstr>
      <vt:lpstr>НАЦРТ МОЛБЕ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MEDICIN</dc:creator>
  <cp:lastModifiedBy>Dragan</cp:lastModifiedBy>
  <cp:revision>109</cp:revision>
  <dcterms:created xsi:type="dcterms:W3CDTF">2012-11-19T22:33:02Z</dcterms:created>
  <dcterms:modified xsi:type="dcterms:W3CDTF">2020-04-22T20:04:30Z</dcterms:modified>
</cp:coreProperties>
</file>