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62" r:id="rId6"/>
    <p:sldId id="267" r:id="rId7"/>
    <p:sldId id="264" r:id="rId8"/>
    <p:sldId id="268" r:id="rId9"/>
    <p:sldId id="269" r:id="rId10"/>
    <p:sldId id="270" r:id="rId11"/>
    <p:sldId id="272" r:id="rId12"/>
    <p:sldId id="273" r:id="rId13"/>
    <p:sldId id="263" r:id="rId14"/>
    <p:sldId id="274" r:id="rId15"/>
    <p:sldId id="265" r:id="rId16"/>
    <p:sldId id="275" r:id="rId17"/>
    <p:sldId id="276" r:id="rId18"/>
    <p:sldId id="266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33A1F"/>
    <a:srgbClr val="9EFF29"/>
    <a:srgbClr val="003635"/>
    <a:srgbClr val="D6370C"/>
    <a:srgbClr val="1D3A00"/>
    <a:srgbClr val="FF856D"/>
    <a:srgbClr val="FF2549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66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3063" y="2794820"/>
            <a:ext cx="8067369" cy="159282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188" y="2131143"/>
            <a:ext cx="8082115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6" y="180091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98755"/>
            <a:ext cx="8246070" cy="3763567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447" y="443407"/>
            <a:ext cx="6658607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781" y="1177436"/>
            <a:ext cx="6681021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175783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803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043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803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043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279" y="2816942"/>
            <a:ext cx="7860890" cy="1489587"/>
          </a:xfrm>
        </p:spPr>
        <p:txBody>
          <a:bodyPr>
            <a:normAutofit/>
          </a:bodyPr>
          <a:lstStyle/>
          <a:p>
            <a:r>
              <a:rPr lang="sr-Cyrl-RS" dirty="0" smtClean="0"/>
              <a:t>МИЛУТИН</a:t>
            </a:r>
            <a:br>
              <a:rPr lang="sr-Cyrl-RS" dirty="0" smtClean="0"/>
            </a:br>
            <a:r>
              <a:rPr lang="sr-Cyrl-RS" dirty="0" smtClean="0"/>
              <a:t> МИЛАНКОВИЋ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6352" y="4306529"/>
            <a:ext cx="3667648" cy="11703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sr-Cyrl-RS" sz="1800" b="1" dirty="0" smtClean="0">
                <a:solidFill>
                  <a:srgbClr val="0070C0"/>
                </a:solidFill>
              </a:rPr>
              <a:t>ПРОЈЕКТНА СЕКЦИЈА</a:t>
            </a:r>
          </a:p>
          <a:p>
            <a:r>
              <a:rPr lang="sr-Cyrl-RS" sz="1800" b="1" dirty="0" smtClean="0">
                <a:solidFill>
                  <a:srgbClr val="0070C0"/>
                </a:solidFill>
              </a:rPr>
              <a:t>МЕДИЦИНСКА ШКОЛА</a:t>
            </a:r>
          </a:p>
          <a:p>
            <a:r>
              <a:rPr lang="sr-Cyrl-RS" sz="1400" b="1" dirty="0" smtClean="0">
                <a:solidFill>
                  <a:srgbClr val="0070C0"/>
                </a:solidFill>
              </a:rPr>
              <a:t>АПРИЛ 2019. </a:t>
            </a:r>
            <a:r>
              <a:rPr lang="sr-Cyrl-RS" sz="1400" b="1" dirty="0" smtClean="0">
                <a:solidFill>
                  <a:srgbClr val="0070C0"/>
                </a:solidFill>
              </a:rPr>
              <a:t>ГОД</a:t>
            </a:r>
            <a:r>
              <a:rPr lang="sr-Cyrl-RS" sz="1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sr-Cyrl-RS" sz="1800" b="1" dirty="0" smtClean="0">
                <a:solidFill>
                  <a:srgbClr val="0070C0"/>
                </a:solidFill>
              </a:rPr>
              <a:t>  БАЊА ЛУКА</a:t>
            </a:r>
          </a:p>
          <a:p>
            <a:pPr algn="l"/>
            <a:r>
              <a:rPr lang="sr-Cyrl-RS" sz="1800" b="1" dirty="0" smtClean="0">
                <a:solidFill>
                  <a:srgbClr val="0070C0"/>
                </a:solidFill>
              </a:rPr>
              <a:t>Ментор: мр Сања Ђурић, проф</a:t>
            </a:r>
            <a:r>
              <a:rPr lang="sr-Cyrl-RS" sz="1800" b="1" dirty="0">
                <a:solidFill>
                  <a:srgbClr val="0070C0"/>
                </a:solidFill>
              </a:rPr>
              <a:t>.</a:t>
            </a:r>
            <a:endParaRPr lang="sr-Cyrl-RS" sz="1800" b="1" dirty="0" smtClean="0">
              <a:solidFill>
                <a:srgbClr val="0070C0"/>
              </a:solidFill>
            </a:endParaRPr>
          </a:p>
          <a:p>
            <a:pPr algn="l"/>
            <a:endParaRPr lang="sr-Cyrl-RS" sz="1800" b="1" dirty="0" smtClean="0">
              <a:solidFill>
                <a:srgbClr val="0070C0"/>
              </a:solidFill>
            </a:endParaRPr>
          </a:p>
          <a:p>
            <a:endParaRPr lang="en-US" sz="1800" b="1" dirty="0">
              <a:solidFill>
                <a:srgbClr val="0070C0"/>
              </a:solidFill>
            </a:endParaRPr>
          </a:p>
        </p:txBody>
      </p:sp>
      <p:pic>
        <p:nvPicPr>
          <p:cNvPr id="13314" name="Picture 2" descr="Ð ÐµÐ·ÑÐ»ÑÐ°Ñ ÑÐ»Ð¸ÐºÐ° Ð·Ð° milutin milankoviÄ ÑÐ¾ÑÐ¾Ð³ÑÐ°ÑÐ¸Ñ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13" y="0"/>
            <a:ext cx="6362375" cy="28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ounded Rectangle 3"/>
          <p:cNvSpPr/>
          <p:nvPr/>
        </p:nvSpPr>
        <p:spPr>
          <a:xfrm>
            <a:off x="170329" y="192162"/>
            <a:ext cx="5710517" cy="4195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Након рата, Миланковић </a:t>
            </a:r>
            <a:r>
              <a:rPr lang="ru-RU" dirty="0" smtClean="0"/>
              <a:t>се, </a:t>
            </a:r>
            <a:r>
              <a:rPr lang="ru-RU" dirty="0"/>
              <a:t>са </a:t>
            </a:r>
            <a:r>
              <a:rPr lang="ru-RU" dirty="0" smtClean="0"/>
              <a:t>породицом, </a:t>
            </a:r>
            <a:r>
              <a:rPr lang="ru-RU" dirty="0"/>
              <a:t>вратио у Београд, 19. марта 1919. године. Наставио је каријеру на Универзитету; изабран је за редовног професора небеске механике на Филозофском факултету, а Указ о постављењу потписан је </a:t>
            </a:r>
            <a:r>
              <a:rPr lang="ru-RU" dirty="0" smtClean="0"/>
              <a:t>29.септембра</a:t>
            </a:r>
            <a:r>
              <a:rPr lang="ru-RU" dirty="0"/>
              <a:t> 1919. године. </a:t>
            </a:r>
            <a:endParaRPr lang="ru-RU" dirty="0" smtClean="0"/>
          </a:p>
          <a:p>
            <a:pPr algn="ctr"/>
            <a:r>
              <a:rPr lang="ru-RU" dirty="0"/>
              <a:t>Миланковић је завршио </a:t>
            </a:r>
            <a:r>
              <a:rPr lang="ru-RU" dirty="0" smtClean="0"/>
              <a:t>књигу, </a:t>
            </a:r>
            <a:r>
              <a:rPr lang="ru-RU" dirty="0"/>
              <a:t>која је 1920. године објављена у Паризу на француском језику, под називом </a:t>
            </a:r>
            <a:r>
              <a:rPr lang="ru-RU" i="1" dirty="0"/>
              <a:t>Математичка теорија топлотног феномена узрокована сунчевим </a:t>
            </a:r>
            <a:r>
              <a:rPr lang="ru-RU" i="1" dirty="0" smtClean="0"/>
              <a:t>зрачењем.</a:t>
            </a:r>
            <a:endParaRPr lang="sr-Latn-RS" dirty="0"/>
          </a:p>
        </p:txBody>
      </p:sp>
      <p:pic>
        <p:nvPicPr>
          <p:cNvPr id="9218" name="Picture 2" descr="https://upload.wikimedia.org/wikipedia/sr/thumb/1/10/%D0%9C%D0%B8%D0%BB%D0%B0%D0%BD%D0%BA%D0%BE%D0%B2%D0%B8%D1%9B-_%D0%A0%D0%B0%D0%B4%D0%B8%D0%BE_%D0%91%D0%B5%D0%BE%D0%B3%D1%80%D0%B0%D0%B4.jpg/300px-%D0%9C%D0%B8%D0%BB%D0%B0%D0%BD%D0%BA%D0%BE%D0%B2%D0%B8%D1%9B-_%D0%A0%D0%B0%D0%B4%D0%B8%D0%BE_%D0%91%D0%B5%D0%BE%D0%B3%D1%80%D0%B0%D0%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63" y="346802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3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ounded Rectangle 3"/>
          <p:cNvSpPr/>
          <p:nvPr/>
        </p:nvSpPr>
        <p:spPr>
          <a:xfrm>
            <a:off x="349623" y="0"/>
            <a:ext cx="5325035" cy="5068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 дописног члана </a:t>
            </a:r>
            <a:r>
              <a:rPr lang="ru-RU" dirty="0" smtClean="0"/>
              <a:t>Српске </a:t>
            </a:r>
            <a:r>
              <a:rPr lang="ru-RU" dirty="0"/>
              <a:t>краљевске академије Милутин Миланковић је изабран у 41. години живота, 7. марта 1920. године</a:t>
            </a:r>
            <a:r>
              <a:rPr lang="ru-RU" dirty="0" smtClean="0"/>
              <a:t>.</a:t>
            </a:r>
            <a:r>
              <a:rPr lang="ru-RU" dirty="0"/>
              <a:t> За </a:t>
            </a:r>
            <a:r>
              <a:rPr lang="ru-RU" dirty="0" smtClean="0"/>
              <a:t>просвјетитељски </a:t>
            </a:r>
            <a:r>
              <a:rPr lang="ru-RU" dirty="0"/>
              <a:t>допринос одликован је 25. јуна 1923. године Орденом </a:t>
            </a:r>
            <a:r>
              <a:rPr lang="ru-RU" dirty="0" smtClean="0"/>
              <a:t>Светог </a:t>
            </a:r>
            <a:r>
              <a:rPr lang="ru-RU" dirty="0"/>
              <a:t>Саве трећег реда од краља Александра I Карађорђевића</a:t>
            </a:r>
            <a:r>
              <a:rPr lang="ru-RU" dirty="0" smtClean="0"/>
              <a:t>.</a:t>
            </a:r>
            <a:r>
              <a:rPr lang="ru-RU" dirty="0"/>
              <a:t> Миланковић </a:t>
            </a:r>
            <a:r>
              <a:rPr lang="ru-RU" dirty="0" smtClean="0"/>
              <a:t>је, </a:t>
            </a:r>
            <a:r>
              <a:rPr lang="ru-RU" dirty="0"/>
              <a:t>за редовног члана </a:t>
            </a:r>
            <a:r>
              <a:rPr lang="ru-RU" dirty="0" smtClean="0"/>
              <a:t>СКА, </a:t>
            </a:r>
            <a:r>
              <a:rPr lang="ru-RU" dirty="0"/>
              <a:t>изабран у 46. години живота, 14. маја 1925. </a:t>
            </a:r>
            <a:r>
              <a:rPr lang="ru-RU" dirty="0" smtClean="0"/>
              <a:t>године.</a:t>
            </a:r>
          </a:p>
          <a:p>
            <a:pPr algn="ctr"/>
            <a:r>
              <a:rPr lang="ru-RU" dirty="0"/>
              <a:t>Између 1925. и 1928. Миланковић је написао научно-популарну књигу </a:t>
            </a:r>
            <a:r>
              <a:rPr lang="ru-RU" i="1" dirty="0"/>
              <a:t>Кроз васиону и векове</a:t>
            </a:r>
            <a:r>
              <a:rPr lang="ru-RU" dirty="0"/>
              <a:t>, у виду писама анонимној младој дами. </a:t>
            </a:r>
            <a:r>
              <a:rPr lang="ru-RU" dirty="0" smtClean="0"/>
              <a:t>Дјело </a:t>
            </a:r>
            <a:r>
              <a:rPr lang="ru-RU" dirty="0"/>
              <a:t>говори о историји астрономије, климатологији и </a:t>
            </a:r>
            <a:r>
              <a:rPr lang="ru-RU" dirty="0" smtClean="0"/>
              <a:t>науци,</a:t>
            </a:r>
            <a:r>
              <a:rPr lang="ru-RU" dirty="0"/>
              <a:t> </a:t>
            </a:r>
            <a:endParaRPr lang="ru-RU" dirty="0" smtClean="0"/>
          </a:p>
          <a:p>
            <a:pPr algn="ctr"/>
            <a:r>
              <a:rPr lang="ru-RU" dirty="0" smtClean="0"/>
              <a:t>уопштено </a:t>
            </a:r>
            <a:r>
              <a:rPr lang="ru-RU" dirty="0"/>
              <a:t>кроз низ имагинарних </a:t>
            </a:r>
            <a:r>
              <a:rPr lang="ru-RU" dirty="0" smtClean="0"/>
              <a:t>посјета </a:t>
            </a:r>
            <a:r>
              <a:rPr lang="ru-RU" dirty="0"/>
              <a:t>аутора и његове неименоване </a:t>
            </a:r>
            <a:r>
              <a:rPr lang="ru-RU" dirty="0" smtClean="0"/>
              <a:t>пријатељице.</a:t>
            </a:r>
            <a:endParaRPr lang="sr-Latn-RS" dirty="0"/>
          </a:p>
        </p:txBody>
      </p:sp>
      <p:pic>
        <p:nvPicPr>
          <p:cNvPr id="5122" name="Picture 2" descr="https://upload.wikimedia.org/wikipedia/sr/thumb/3/34/%D0%9A%D1%80%D0%BE%D0%B7_%D0%B2%D0%B0%D1%81%D0%B8%D0%BE%D0%BD%D1%83_%D0%B8_%D0%B2%D0%B5%D0%BA%D0%BE%D0%B2%D0%B5.jpg/190px-%D0%9A%D1%80%D0%BE%D0%B7_%D0%B2%D0%B0%D1%81%D0%B8%D0%BE%D0%BD%D1%83_%D0%B8_%D0%B2%D0%B5%D0%BA%D0%BE%D0%B2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3" y="209244"/>
            <a:ext cx="2259521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84588" y="2809569"/>
            <a:ext cx="2407765" cy="1260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Н</a:t>
            </a:r>
            <a:r>
              <a:rPr lang="ru-RU" sz="1000" dirty="0" smtClean="0"/>
              <a:t>асловница</a:t>
            </a:r>
            <a:r>
              <a:rPr lang="ru-RU" sz="1000" dirty="0"/>
              <a:t> научно-популарне књиге Миланковића; прва верзија из 1928, до почетка 21. </a:t>
            </a:r>
            <a:r>
              <a:rPr lang="ru-RU" sz="1000" dirty="0" smtClean="0"/>
              <a:t>века имала </a:t>
            </a:r>
            <a:r>
              <a:rPr lang="ru-RU" sz="1000" dirty="0"/>
              <a:t>је бројна </a:t>
            </a:r>
            <a:r>
              <a:rPr lang="ru-RU" sz="1000" dirty="0" smtClean="0"/>
              <a:t>издања.</a:t>
            </a:r>
            <a:endParaRPr lang="sr-Latn-RS" sz="1000" dirty="0"/>
          </a:p>
        </p:txBody>
      </p:sp>
    </p:spTree>
    <p:extLst>
      <p:ext uri="{BB962C8B-B14F-4D97-AF65-F5344CB8AC3E}">
        <p14:creationId xmlns:p14="http://schemas.microsoft.com/office/powerpoint/2010/main" val="25874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5323" y="4363960"/>
            <a:ext cx="8067369" cy="1504984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ounded Rectangle 3"/>
          <p:cNvSpPr/>
          <p:nvPr/>
        </p:nvSpPr>
        <p:spPr>
          <a:xfrm>
            <a:off x="259976" y="143435"/>
            <a:ext cx="4607859" cy="5000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 би објединио научна дела о теорији Сунчевог </a:t>
            </a:r>
            <a:r>
              <a:rPr lang="ru-RU" dirty="0" smtClean="0"/>
              <a:t>зрачења, </a:t>
            </a:r>
            <a:r>
              <a:rPr lang="ru-RU" dirty="0"/>
              <a:t>која су се налазила у бројним књигама и свескама, Миланковић почиње рад на свом животном делу 1939. године. Ова обимна књига је објављена под називом </a:t>
            </a:r>
            <a:r>
              <a:rPr lang="ru-RU" i="1" dirty="0"/>
              <a:t>Канон осунчавања Земље и његова примена на проблем ледених доба</a:t>
            </a:r>
            <a:r>
              <a:rPr lang="ru-RU" dirty="0"/>
              <a:t> и покрива скоро три деценије истраживања — укључујући велики број формула, прорачуна и </a:t>
            </a:r>
            <a:r>
              <a:rPr lang="ru-RU" dirty="0" smtClean="0"/>
              <a:t>шема.</a:t>
            </a:r>
          </a:p>
          <a:p>
            <a:pPr algn="ctr"/>
            <a:r>
              <a:rPr lang="ru-RU" dirty="0"/>
              <a:t> </a:t>
            </a:r>
            <a:r>
              <a:rPr lang="sr-Cyrl-BA" i="1" dirty="0"/>
              <a:t>Канон</a:t>
            </a:r>
            <a:r>
              <a:rPr lang="sr-Cyrl-BA" dirty="0"/>
              <a:t> је објавила Српска академија наука и </a:t>
            </a:r>
            <a:r>
              <a:rPr lang="sr-Cyrl-BA" dirty="0" smtClean="0"/>
              <a:t>умјетности</a:t>
            </a:r>
            <a:r>
              <a:rPr lang="sr-Cyrl-BA" dirty="0"/>
              <a:t> на 626 страна и на њ</a:t>
            </a:r>
            <a:r>
              <a:rPr lang="sr-Cyrl-BA" dirty="0" smtClean="0"/>
              <a:t>емачком </a:t>
            </a:r>
            <a:r>
              <a:rPr lang="sr-Cyrl-BA" dirty="0"/>
              <a:t>језику као </a:t>
            </a:r>
            <a:r>
              <a:rPr lang="sr-Latn-RS" i="1" dirty="0"/>
              <a:t>Kanon der Erdbestrahlung und seine Anwendung auf das Eiszeitenproblem</a:t>
            </a:r>
            <a:r>
              <a:rPr lang="sr-Latn-RS" dirty="0"/>
              <a:t>.</a:t>
            </a:r>
          </a:p>
        </p:txBody>
      </p:sp>
      <p:pic>
        <p:nvPicPr>
          <p:cNvPr id="6146" name="Picture 2" descr="https://upload.wikimedia.org/wikipedia/sr/thumb/2/29/MilutinMilankovic.jpg/210px-MilutinMilankov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98" y="132958"/>
            <a:ext cx="1914117" cy="279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sr/thumb/e/e9/Milutin_Milankovic_Kanon.jpg/230px-Milutin_Milankovic_Kan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15" y="143435"/>
            <a:ext cx="2093669" cy="294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964915" y="3095422"/>
            <a:ext cx="2142836" cy="70196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/>
              <a:t>Канон </a:t>
            </a:r>
            <a:r>
              <a:rPr lang="ru-RU" sz="1000" i="1" dirty="0"/>
              <a:t>осунчавања Земље и његова </a:t>
            </a:r>
            <a:r>
              <a:rPr lang="ru-RU" sz="1000" i="1" dirty="0" smtClean="0"/>
              <a:t>примјена </a:t>
            </a:r>
            <a:r>
              <a:rPr lang="ru-RU" sz="1000" i="1" dirty="0"/>
              <a:t>на проблем ледених доба</a:t>
            </a:r>
            <a:r>
              <a:rPr lang="ru-RU" sz="1000" dirty="0"/>
              <a:t> (1941), насловна страна животног </a:t>
            </a:r>
            <a:r>
              <a:rPr lang="ru-RU" sz="1000" dirty="0" smtClean="0"/>
              <a:t>дјела </a:t>
            </a:r>
            <a:r>
              <a:rPr lang="ru-RU" sz="1000" dirty="0"/>
              <a:t>Милутина Миланковића</a:t>
            </a:r>
            <a:endParaRPr lang="sr-Latn-RS" sz="1000" dirty="0"/>
          </a:p>
        </p:txBody>
      </p:sp>
    </p:spTree>
    <p:extLst>
      <p:ext uri="{BB962C8B-B14F-4D97-AF65-F5344CB8AC3E}">
        <p14:creationId xmlns:p14="http://schemas.microsoft.com/office/powerpoint/2010/main" val="35792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atin typeface="Dotum" pitchFamily="34" charset="-127"/>
                <a:ea typeface="Dotum" pitchFamily="34" charset="-127"/>
              </a:rPr>
              <a:t>ПАТЕНТИ</a:t>
            </a:r>
            <a:endParaRPr lang="en-US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781" y="1050208"/>
            <a:ext cx="4444715" cy="3638289"/>
          </a:xfrm>
        </p:spPr>
        <p:txBody>
          <a:bodyPr>
            <a:normAutofit lnSpcReduction="10000"/>
          </a:bodyPr>
          <a:lstStyle/>
          <a:p>
            <a:r>
              <a:rPr lang="sr-Cyrl-RS" sz="2000" b="1" dirty="0" smtClean="0">
                <a:solidFill>
                  <a:srgbClr val="0070C0"/>
                </a:solidFill>
              </a:rPr>
              <a:t>12.мај 1906.године- </a:t>
            </a:r>
            <a:r>
              <a:rPr lang="sr-Cyrl-RS" sz="2000" dirty="0" smtClean="0">
                <a:solidFill>
                  <a:srgbClr val="0070C0"/>
                </a:solidFill>
              </a:rPr>
              <a:t>армирана бетонска таваница </a:t>
            </a:r>
          </a:p>
          <a:p>
            <a:r>
              <a:rPr lang="sr-Cyrl-RS" sz="2000" b="1" dirty="0" smtClean="0">
                <a:solidFill>
                  <a:srgbClr val="0070C0"/>
                </a:solidFill>
              </a:rPr>
              <a:t>4.април 1908.године- </a:t>
            </a:r>
            <a:r>
              <a:rPr lang="sr-Cyrl-RS" sz="2000" dirty="0" smtClean="0">
                <a:solidFill>
                  <a:srgbClr val="0070C0"/>
                </a:solidFill>
              </a:rPr>
              <a:t>машина за производњу балиране трске,сламе или </a:t>
            </a:r>
            <a:r>
              <a:rPr lang="sr-Cyrl-RS" sz="2000" dirty="0" err="1" smtClean="0">
                <a:solidFill>
                  <a:srgbClr val="0070C0"/>
                </a:solidFill>
              </a:rPr>
              <a:t>сијена</a:t>
            </a:r>
            <a:endParaRPr lang="sr-Cyrl-RS" sz="2000" dirty="0" smtClean="0">
              <a:solidFill>
                <a:srgbClr val="0070C0"/>
              </a:solidFill>
            </a:endParaRPr>
          </a:p>
          <a:p>
            <a:r>
              <a:rPr lang="sr-Cyrl-RS" sz="2000" b="1" dirty="0" smtClean="0">
                <a:solidFill>
                  <a:srgbClr val="0070C0"/>
                </a:solidFill>
              </a:rPr>
              <a:t>28.мај 1918.године-</a:t>
            </a:r>
          </a:p>
          <a:p>
            <a:pPr>
              <a:buNone/>
            </a:pPr>
            <a:r>
              <a:rPr lang="sr-Cyrl-RS" sz="2000" dirty="0" smtClean="0">
                <a:solidFill>
                  <a:srgbClr val="0070C0"/>
                </a:solidFill>
              </a:rPr>
              <a:t>      бетонски зид</a:t>
            </a:r>
          </a:p>
          <a:p>
            <a:r>
              <a:rPr lang="sr-Latn-RS" sz="2000" b="1" i="1" dirty="0" smtClean="0">
                <a:solidFill>
                  <a:srgbClr val="0070C0"/>
                </a:solidFill>
              </a:rPr>
              <a:t>NASA</a:t>
            </a:r>
            <a:r>
              <a:rPr lang="sr-Cyrl-RS" sz="2000" b="1" dirty="0" smtClean="0">
                <a:solidFill>
                  <a:srgbClr val="0070C0"/>
                </a:solidFill>
              </a:rPr>
              <a:t> га је сврстала у</a:t>
            </a:r>
          </a:p>
          <a:p>
            <a:r>
              <a:rPr lang="sr-Cyrl-RS" sz="2000" b="1" dirty="0" smtClean="0">
                <a:solidFill>
                  <a:srgbClr val="0070C0"/>
                </a:solidFill>
              </a:rPr>
              <a:t>15 умова свих времена,</a:t>
            </a:r>
          </a:p>
          <a:p>
            <a:r>
              <a:rPr lang="sr-Cyrl-RS" sz="2000" b="1" dirty="0" smtClean="0">
                <a:solidFill>
                  <a:srgbClr val="0070C0"/>
                </a:solidFill>
              </a:rPr>
              <a:t>који су проучавали Земљу</a:t>
            </a:r>
          </a:p>
          <a:p>
            <a:r>
              <a:rPr lang="sr-Cyrl-RS" sz="2000" b="1" dirty="0" smtClean="0">
                <a:solidFill>
                  <a:srgbClr val="0070C0"/>
                </a:solidFill>
              </a:rPr>
              <a:t>и свемир.</a:t>
            </a:r>
          </a:p>
        </p:txBody>
      </p:sp>
      <p:pic>
        <p:nvPicPr>
          <p:cNvPr id="23554" name="Picture 2" descr="http://1.bp.blogspot.com/-wWQYr_H6a0k/VRg6cH7rrEI/AAAAAAAAHAo/jAJqt82Z5xc/w1200-h630-p-nu/2000%2BSerbian%2Bdin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2659" y="114444"/>
            <a:ext cx="1782406" cy="935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s://www.emajstor.hr/showfile.php?id=11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4079"/>
            <a:ext cx="2347415" cy="178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s://pravimajstor.hr/site/papers/gradnja/kako-se-radi/slike/P41512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01504"/>
            <a:ext cx="2074460" cy="168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http://www.gradjevinarstvo.rs/tekstovi_slike/tekstovi/mt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0022" y="1914362"/>
            <a:ext cx="2246430" cy="213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2" name="Picture 10" descr="https://tse1.mm.bing.net/th?id=OIP.2CbAPnva7ANt4ZnGdg3LlgHaJp&amp;pid=Api&amp;P=0&amp;w=300&amp;h=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610436" cy="1853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tous-logos.com/wp-content/uploads/2018/01/Logo-NAS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7671" y="4051680"/>
            <a:ext cx="1598781" cy="86415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5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500"/>
                            </p:stCondLst>
                            <p:childTnLst>
                              <p:par>
                                <p:cTn id="67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9895" y="3232727"/>
            <a:ext cx="2388870" cy="1154917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4" name="Rounded Rectangle 3"/>
          <p:cNvSpPr/>
          <p:nvPr/>
        </p:nvSpPr>
        <p:spPr>
          <a:xfrm>
            <a:off x="188259" y="197224"/>
            <a:ext cx="4652682" cy="4946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Патенти:</a:t>
            </a:r>
          </a:p>
          <a:p>
            <a:pPr algn="ctr"/>
            <a:r>
              <a:rPr lang="sr-Latn-RS" sz="1600" dirty="0" smtClean="0"/>
              <a:t>AT 25292 B</a:t>
            </a:r>
            <a:r>
              <a:rPr lang="sr-Cyrl-RS" sz="1600" dirty="0" smtClean="0"/>
              <a:t>-</a:t>
            </a:r>
            <a:r>
              <a:rPr lang="sr-Cyrl-BA" sz="1600" i="1" dirty="0" smtClean="0"/>
              <a:t>Таваница од армираног бетона</a:t>
            </a:r>
          </a:p>
          <a:p>
            <a:pPr algn="ctr"/>
            <a:r>
              <a:rPr lang="sr-Latn-RS" sz="1600" dirty="0"/>
              <a:t>AT 36916 </a:t>
            </a:r>
            <a:r>
              <a:rPr lang="sr-Latn-RS" sz="1600" dirty="0" smtClean="0"/>
              <a:t>B</a:t>
            </a:r>
            <a:r>
              <a:rPr lang="sr-Cyrl-RS" sz="1600" dirty="0" smtClean="0"/>
              <a:t>-</a:t>
            </a:r>
            <a:r>
              <a:rPr lang="ru-RU" sz="1600" i="1" dirty="0"/>
              <a:t>Таваница од армираног бетона са топлотном изолацијом од бала трске, сламе или сличног </a:t>
            </a:r>
            <a:r>
              <a:rPr lang="ru-RU" sz="1600" i="1" dirty="0" smtClean="0"/>
              <a:t>материјала</a:t>
            </a:r>
          </a:p>
          <a:p>
            <a:pPr algn="ctr"/>
            <a:r>
              <a:rPr lang="sr-Latn-RS" sz="1600" dirty="0"/>
              <a:t>HU 43572 </a:t>
            </a:r>
            <a:r>
              <a:rPr lang="sr-Latn-RS" sz="1600" dirty="0" smtClean="0"/>
              <a:t>B</a:t>
            </a:r>
            <a:r>
              <a:rPr lang="sr-Cyrl-RS" sz="1600" dirty="0" smtClean="0"/>
              <a:t>-</a:t>
            </a:r>
            <a:r>
              <a:rPr lang="ru-RU" sz="1600" i="1" dirty="0"/>
              <a:t>Машина за производњу балиране трске, сламе или сличног материјала за топлотну </a:t>
            </a:r>
            <a:r>
              <a:rPr lang="ru-RU" sz="1600" i="1" dirty="0" smtClean="0"/>
              <a:t>изолацију</a:t>
            </a:r>
          </a:p>
          <a:p>
            <a:pPr algn="ctr"/>
            <a:endParaRPr lang="sr-Cyrl-BA" sz="1600" i="1" dirty="0" smtClean="0"/>
          </a:p>
          <a:p>
            <a:pPr algn="ctr"/>
            <a:r>
              <a:rPr lang="sr-Latn-RS" sz="1600" dirty="0"/>
              <a:t>AT 42720 </a:t>
            </a:r>
            <a:r>
              <a:rPr lang="sr-Latn-RS" sz="1600" dirty="0" smtClean="0"/>
              <a:t>B</a:t>
            </a:r>
            <a:r>
              <a:rPr lang="sr-Cyrl-RS" sz="1600" dirty="0" smtClean="0"/>
              <a:t>-</a:t>
            </a:r>
            <a:r>
              <a:rPr lang="ru-RU" sz="1600" i="1" dirty="0"/>
              <a:t>Поступак за призводњу шупљих армиранобетонских </a:t>
            </a:r>
            <a:r>
              <a:rPr lang="ru-RU" sz="1600" i="1" dirty="0" smtClean="0"/>
              <a:t>плоча</a:t>
            </a:r>
          </a:p>
          <a:p>
            <a:pPr algn="ctr"/>
            <a:r>
              <a:rPr lang="sr-Latn-RS" sz="1600" dirty="0"/>
              <a:t>FR 390283 </a:t>
            </a:r>
            <a:r>
              <a:rPr lang="sr-Latn-RS" sz="1600" dirty="0" smtClean="0"/>
              <a:t>A</a:t>
            </a:r>
            <a:r>
              <a:rPr lang="sr-Cyrl-RS" sz="1600" dirty="0" smtClean="0"/>
              <a:t>-</a:t>
            </a:r>
            <a:r>
              <a:rPr lang="ru-RU" sz="1600" i="1" dirty="0"/>
              <a:t>Машина за производњу балиране трске, сламе или сличног материјала за топлотну </a:t>
            </a:r>
            <a:r>
              <a:rPr lang="ru-RU" sz="1600" i="1" dirty="0" smtClean="0"/>
              <a:t>изолацију</a:t>
            </a:r>
          </a:p>
          <a:p>
            <a:pPr algn="ctr"/>
            <a:r>
              <a:rPr lang="sr-Latn-RS" sz="1600" dirty="0"/>
              <a:t>US 940041 </a:t>
            </a:r>
            <a:r>
              <a:rPr lang="sr-Latn-RS" sz="1600" dirty="0" smtClean="0"/>
              <a:t>A</a:t>
            </a:r>
            <a:r>
              <a:rPr lang="sr-Cyrl-RS" sz="1600" dirty="0" smtClean="0"/>
              <a:t>-</a:t>
            </a:r>
            <a:r>
              <a:rPr lang="ru-RU" sz="1600" i="1" dirty="0"/>
              <a:t>Поступак за </a:t>
            </a:r>
            <a:r>
              <a:rPr lang="ru-RU" sz="1600" i="1" dirty="0" smtClean="0"/>
              <a:t>производњу </a:t>
            </a:r>
            <a:r>
              <a:rPr lang="ru-RU" sz="1600" i="1" dirty="0"/>
              <a:t>шупљих армиранобетонских </a:t>
            </a:r>
            <a:r>
              <a:rPr lang="ru-RU" sz="1600" i="1" dirty="0" smtClean="0"/>
              <a:t>плоча</a:t>
            </a:r>
          </a:p>
          <a:p>
            <a:pPr algn="ctr"/>
            <a:r>
              <a:rPr lang="sr-Latn-RS" sz="1600" dirty="0"/>
              <a:t>HU 73734 </a:t>
            </a:r>
            <a:r>
              <a:rPr lang="sr-Latn-RS" sz="1600" dirty="0" smtClean="0"/>
              <a:t>B</a:t>
            </a:r>
            <a:r>
              <a:rPr lang="sr-Cyrl-RS" sz="1600" dirty="0" smtClean="0"/>
              <a:t>-</a:t>
            </a:r>
            <a:r>
              <a:rPr lang="sr-Cyrl-BA" sz="1600" i="1" dirty="0"/>
              <a:t>Бетонски </a:t>
            </a:r>
            <a:r>
              <a:rPr lang="sr-Cyrl-BA" sz="1600" i="1" dirty="0" smtClean="0"/>
              <a:t>зид</a:t>
            </a:r>
          </a:p>
          <a:p>
            <a:pPr algn="ctr"/>
            <a:r>
              <a:rPr lang="sr-Latn-RS" sz="1600" dirty="0"/>
              <a:t>YU 10929 </a:t>
            </a:r>
            <a:r>
              <a:rPr lang="sr-Latn-RS" sz="1600" dirty="0" smtClean="0"/>
              <a:t>B</a:t>
            </a:r>
            <a:r>
              <a:rPr lang="sr-Cyrl-RS" sz="1600" dirty="0" smtClean="0"/>
              <a:t>-</a:t>
            </a:r>
            <a:r>
              <a:rPr lang="sr-Cyrl-BA" sz="1600" i="1" dirty="0" err="1"/>
              <a:t>Противаеропланско</a:t>
            </a:r>
            <a:r>
              <a:rPr lang="sr-Cyrl-BA" sz="1600" i="1" dirty="0"/>
              <a:t> топовско </a:t>
            </a:r>
            <a:r>
              <a:rPr lang="sr-Cyrl-BA" sz="1600" i="1" dirty="0" smtClean="0"/>
              <a:t>зрно.</a:t>
            </a:r>
            <a:endParaRPr lang="sr-Latn-RS" sz="1600" dirty="0"/>
          </a:p>
        </p:txBody>
      </p:sp>
      <p:pic>
        <p:nvPicPr>
          <p:cNvPr id="7170" name="Picture 2" descr="https://upload.wikimedia.org/wikipedia/commons/thumb/a/a6/STS-134_EVA4_view_to_the_Russian_Orbital_Segment.jpg/320px-STS-134_EVA4_view_to_the_Russian_Orbital_Seg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81" y="197224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136776" y="2339788"/>
            <a:ext cx="3675530" cy="1470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Сунце снимљено камером високе резолуције (HQ) Никон D2Xs дигитал СЛР, из ниске Земљине орбите са греде ISS; истом камером сликан је и Београд, чија фотографија је објављена 5. </a:t>
            </a:r>
            <a:r>
              <a:rPr lang="ru-RU" sz="1200" dirty="0" smtClean="0"/>
              <a:t>марта 2013</a:t>
            </a:r>
            <a:r>
              <a:rPr lang="ru-RU" sz="1200" dirty="0"/>
              <a:t>. на званичној страници Насе, у рубрици „Слика дана</a:t>
            </a:r>
            <a:r>
              <a:rPr lang="ru-RU" sz="1200" dirty="0" smtClean="0"/>
              <a:t>”.</a:t>
            </a:r>
            <a:endParaRPr lang="sr-Latn-RS" sz="1200" dirty="0"/>
          </a:p>
        </p:txBody>
      </p:sp>
    </p:spTree>
    <p:extLst>
      <p:ext uri="{BB962C8B-B14F-4D97-AF65-F5344CB8AC3E}">
        <p14:creationId xmlns:p14="http://schemas.microsoft.com/office/powerpoint/2010/main" val="37688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atin typeface="Dotum" pitchFamily="34" charset="-127"/>
                <a:ea typeface="Dotum" pitchFamily="34" charset="-127"/>
              </a:rPr>
              <a:t>КАЛЕНДАР</a:t>
            </a:r>
            <a:endParaRPr lang="en-US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070C0"/>
                </a:solidFill>
              </a:rPr>
              <a:t>Милутин је 1923.године предложио </a:t>
            </a:r>
            <a:r>
              <a:rPr lang="sr-Cyrl-RS" b="1" i="1" dirty="0" smtClean="0">
                <a:solidFill>
                  <a:srgbClr val="0070C0"/>
                </a:solidFill>
              </a:rPr>
              <a:t>реформу јулијанског календара</a:t>
            </a:r>
          </a:p>
          <a:p>
            <a:r>
              <a:rPr lang="sr-Cyrl-RS" dirty="0" smtClean="0">
                <a:solidFill>
                  <a:srgbClr val="0070C0"/>
                </a:solidFill>
              </a:rPr>
              <a:t>Православна црква </a:t>
            </a:r>
            <a:r>
              <a:rPr lang="sr-Latn-RS" dirty="0" smtClean="0">
                <a:solidFill>
                  <a:srgbClr val="0070C0"/>
                </a:solidFill>
              </a:rPr>
              <a:t>je </a:t>
            </a:r>
            <a:r>
              <a:rPr lang="sr-Cyrl-RS" dirty="0" smtClean="0">
                <a:solidFill>
                  <a:srgbClr val="0070C0"/>
                </a:solidFill>
              </a:rPr>
              <a:t>прихватила календар( уклоњена је разлика од 13 дана настала од </a:t>
            </a:r>
            <a:r>
              <a:rPr lang="sr-Cyrl-RS" dirty="0" err="1" smtClean="0">
                <a:solidFill>
                  <a:srgbClr val="0070C0"/>
                </a:solidFill>
              </a:rPr>
              <a:t>Никејског</a:t>
            </a:r>
            <a:r>
              <a:rPr lang="sr-Cyrl-RS" dirty="0" smtClean="0">
                <a:solidFill>
                  <a:srgbClr val="0070C0"/>
                </a:solidFill>
              </a:rPr>
              <a:t> сабора)</a:t>
            </a:r>
          </a:p>
          <a:p>
            <a:endParaRPr lang="sr-Cyrl-R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mso.hr/essekiana/slike/396_0750%20-%20NOVI%20I%20STARI%20KALENDAR%20SLAVONSKI%20ZA%20PROSTU%20GODINU%201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94561" y="0"/>
            <a:ext cx="3189121" cy="245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www.mso.hr/essekiana/slike/291_0585%20-%20NOVI%20i%20STARI%20KALENDAR%20OSIECKI%20ZA%20PROSTU%20GODINU%201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61210">
            <a:off x="805458" y="2329909"/>
            <a:ext cx="1475223" cy="241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static.mondo.rs/Picture/469692/jpeg/kalend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87340">
            <a:off x="1200604" y="3230087"/>
            <a:ext cx="476727" cy="268061"/>
          </a:xfrm>
          <a:prstGeom prst="rect">
            <a:avLst/>
          </a:prstGeom>
          <a:noFill/>
        </p:spPr>
      </p:pic>
      <p:pic>
        <p:nvPicPr>
          <p:cNvPr id="2056" name="Picture 8" descr="http://static.mondo.rs/Picture/469692/jpeg/kalenda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6265" y="3372592"/>
            <a:ext cx="3149428" cy="177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ounded Rectangle 3"/>
          <p:cNvSpPr/>
          <p:nvPr/>
        </p:nvSpPr>
        <p:spPr>
          <a:xfrm>
            <a:off x="0" y="107577"/>
            <a:ext cx="7287294" cy="4948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Занимљивости</a:t>
            </a:r>
            <a:r>
              <a:rPr lang="ru-RU" dirty="0"/>
              <a:t>!</a:t>
            </a:r>
            <a:endParaRPr lang="ru-RU" b="1" dirty="0"/>
          </a:p>
          <a:p>
            <a:r>
              <a:rPr lang="ru-RU" sz="1400" dirty="0"/>
              <a:t>Миланковић је направио најтачнији календар до сада. Дужина тропске године</a:t>
            </a:r>
            <a:r>
              <a:rPr lang="ru-RU" dirty="0"/>
              <a:t> </a:t>
            </a:r>
            <a:r>
              <a:rPr lang="ru-RU" sz="1400" dirty="0"/>
              <a:t>износи 365 дана, 5 часова, 48 минута и 46 секунди, док је Миланковић постигао тачност од 365 дана, 5 часова, 48 минута и 48 секунди.</a:t>
            </a:r>
          </a:p>
          <a:p>
            <a:r>
              <a:rPr lang="ru-RU" sz="1400" dirty="0"/>
              <a:t>Н</a:t>
            </a:r>
            <a:r>
              <a:rPr lang="ru-RU" sz="1400" dirty="0" smtClean="0"/>
              <a:t>икада </a:t>
            </a:r>
            <a:r>
              <a:rPr lang="ru-RU" sz="1400" dirty="0"/>
              <a:t>није прихватио Ајнштајнову теорију релативности, али је то тада био случај и са многим другим научницима тог времена.</a:t>
            </a:r>
          </a:p>
          <a:p>
            <a:r>
              <a:rPr lang="ru-RU" sz="1400" dirty="0"/>
              <a:t>Милутин је добио кратер са својим именом на даљој страни </a:t>
            </a:r>
            <a:r>
              <a:rPr lang="ru-RU" sz="1400" dirty="0" smtClean="0"/>
              <a:t>Мјесецa</a:t>
            </a:r>
            <a:r>
              <a:rPr lang="ru-RU" sz="1400" dirty="0"/>
              <a:t> величине 34 km, затим кратер на Марсу пречника 118 km, те астероид под називом </a:t>
            </a:r>
            <a:r>
              <a:rPr lang="ru-RU" sz="1400" i="1" dirty="0"/>
              <a:t>1605 Миланковић</a:t>
            </a:r>
            <a:r>
              <a:rPr lang="ru-RU" sz="1400" dirty="0"/>
              <a:t>.</a:t>
            </a:r>
          </a:p>
          <a:p>
            <a:r>
              <a:rPr lang="ru-RU" sz="1400" b="1" dirty="0"/>
              <a:t>НАСА га је уврстила у 10 највећих </a:t>
            </a:r>
            <a:r>
              <a:rPr lang="ru-RU" sz="1400" b="1" dirty="0" smtClean="0"/>
              <a:t>научника, </a:t>
            </a:r>
            <a:r>
              <a:rPr lang="ru-RU" sz="1400" dirty="0"/>
              <a:t>који су се бавили проучавањем Земље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За разлику од Николе Тесле или Михајла Пупина, </a:t>
            </a:r>
            <a:r>
              <a:rPr lang="ru-RU" sz="1400" dirty="0" smtClean="0"/>
              <a:t>свјетску </a:t>
            </a:r>
            <a:r>
              <a:rPr lang="ru-RU" sz="1400" dirty="0"/>
              <a:t>славу није стекао у највећим </a:t>
            </a:r>
            <a:r>
              <a:rPr lang="ru-RU" sz="1400" dirty="0" smtClean="0"/>
              <a:t>свјетским </a:t>
            </a:r>
            <a:r>
              <a:rPr lang="ru-RU" sz="1400" dirty="0"/>
              <a:t>центрима, већ се својим научним теоријама бавио у собици у Капетан-Мишином здању, на Београдском универзитету, и то користећи само папир, оловку, шибер и логаритамске таблице.</a:t>
            </a:r>
          </a:p>
          <a:p>
            <a:r>
              <a:rPr lang="ru-RU" sz="1400" dirty="0"/>
              <a:t>Миланковић је главни „кривац</a:t>
            </a:r>
            <a:r>
              <a:rPr lang="ru-RU" sz="1400" dirty="0" smtClean="0"/>
              <a:t>”, </a:t>
            </a:r>
            <a:r>
              <a:rPr lang="ru-RU" sz="1400" dirty="0"/>
              <a:t>који је доказао да на Марсу не може постојати цивилизован </a:t>
            </a:r>
            <a:r>
              <a:rPr lang="ru-RU" sz="1400" dirty="0" smtClean="0"/>
              <a:t>живот, </a:t>
            </a:r>
            <a:r>
              <a:rPr lang="ru-RU" sz="1400" dirty="0"/>
              <a:t>јер је својим прорачунима показао да су тамо температуре исувише ниске да би живот у таквом облику постојао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Миланковић је први српски доктор техничких наука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Најцитиранији је српски научник свих времена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 smtClean="0"/>
              <a:t>Посљедњи текст, </a:t>
            </a:r>
            <a:r>
              <a:rPr lang="ru-RU" sz="1400" dirty="0"/>
              <a:t>који је написао није била научна расправа, већ оглед о </a:t>
            </a:r>
            <a:r>
              <a:rPr lang="ru-RU" sz="1400" dirty="0" smtClean="0"/>
              <a:t>пјесми </a:t>
            </a:r>
            <a:r>
              <a:rPr lang="ru-RU" sz="1400" dirty="0"/>
              <a:t>„Смрт Марка Краљевића</a:t>
            </a:r>
            <a:r>
              <a:rPr lang="ru-RU" sz="1400" dirty="0" smtClean="0"/>
              <a:t>”.</a:t>
            </a:r>
            <a:endParaRPr lang="ru-RU" sz="1400" dirty="0"/>
          </a:p>
          <a:p>
            <a:r>
              <a:rPr lang="ru-RU" sz="1400" dirty="0"/>
              <a:t>2010. година је била година Милутина Миланковића</a:t>
            </a:r>
            <a:r>
              <a:rPr lang="ru-RU" dirty="0"/>
              <a:t>.</a:t>
            </a:r>
          </a:p>
        </p:txBody>
      </p:sp>
      <p:pic>
        <p:nvPicPr>
          <p:cNvPr id="8194" name="Picture 2" descr="https://upload.wikimedia.org/wikipedia/sr/thumb/0/05/%D0%A1%D0%BF%D0%BE%D0%BC%D0%B5%D0%BD%D0%B8%D0%BA_%D0%9C%D0%B8%D0%BB%D1%83%D1%82%D0%B8%D0%BD%D1%83_%D0%9C%D0%B8%D0%BB%D0%B0%D0%BD%D0%BA%D0%BE%D0%B2%D0%B8%D1%9B%D1%83.jpg/178px-%D0%A1%D0%BF%D0%BE%D0%BC%D0%B5%D0%BD%D0%B8%D0%BA_%D0%9C%D0%B8%D0%BB%D1%83%D1%82%D0%B8%D0%BD%D1%83_%D0%9C%D0%B8%D0%BB%D0%B0%D0%BD%D0%BA%D0%BE%D0%B2%D0%B8%D1%9B%D1%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9" y="26894"/>
            <a:ext cx="1695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324165" y="2286000"/>
            <a:ext cx="1819835" cy="995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Споменик Милутина Миланковића у Београду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13011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ctangular Callout 3"/>
          <p:cNvSpPr/>
          <p:nvPr/>
        </p:nvSpPr>
        <p:spPr>
          <a:xfrm>
            <a:off x="179294" y="313765"/>
            <a:ext cx="5647765" cy="427616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 периоду од 1927. до своје смрти, Миланковић је живио у Професорској колонији у Београду.</a:t>
            </a:r>
          </a:p>
          <a:p>
            <a:r>
              <a:rPr lang="ru-RU" dirty="0" smtClean="0"/>
              <a:t>Након више деценија рада, 1955. године српски великан, са позиције професора небеске механике Филозофског факултета, одлази у пензију.</a:t>
            </a:r>
          </a:p>
          <a:p>
            <a:r>
              <a:rPr lang="ru-RU" dirty="0"/>
              <a:t>Миланковић је </a:t>
            </a:r>
            <a:r>
              <a:rPr lang="ru-RU" dirty="0" smtClean="0"/>
              <a:t>доживио</a:t>
            </a:r>
            <a:r>
              <a:rPr lang="ru-RU" dirty="0"/>
              <a:t> мождани удар и преминуо је 12. децембра 1958. године у 80. години живота, у </a:t>
            </a:r>
            <a:r>
              <a:rPr lang="ru-RU" dirty="0" smtClean="0"/>
              <a:t>Београду,</a:t>
            </a:r>
            <a:r>
              <a:rPr lang="ru-RU" dirty="0"/>
              <a:t> </a:t>
            </a:r>
            <a:r>
              <a:rPr lang="ru-RU" dirty="0" smtClean="0"/>
              <a:t>гдје </a:t>
            </a:r>
            <a:r>
              <a:rPr lang="ru-RU" dirty="0"/>
              <a:t>је и сахрањен. Оставио је опоруку да његови посмртни остаци буду пребачени у Даљ, што је учињено 1966. године.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Ð ÐµÐ·ÑÐ»ÑÐ°Ñ ÑÐ»Ð¸ÐºÐ° Ð·Ð° milutin milankoviÄ ÑÐ¾ÑÐ¾Ð³ÑÐ°ÑÐ¸Ñ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52" y="383240"/>
            <a:ext cx="2687965" cy="407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9459" y="2782945"/>
            <a:ext cx="6044541" cy="15928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b="1" dirty="0" smtClean="0">
                <a:solidFill>
                  <a:srgbClr val="0070C0"/>
                </a:solidFill>
                <a:latin typeface="Arial Black" pitchFamily="34" charset="0"/>
              </a:rPr>
              <a:t> ХВАЛА НА ПАЖЊИ!</a:t>
            </a:r>
            <a:endParaRPr lang="en-US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Ð ÐµÐ·ÑÐ»ÑÐ°Ñ ÑÐ»Ð¸ÐºÐ° Ð·Ð° milutin milankoviÄ ÑÐ¾ÑÐ¾Ð³ÑÐ°ÑÐ¸Ñ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17" y="349625"/>
            <a:ext cx="4094968" cy="22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625" y="0"/>
            <a:ext cx="4536375" cy="10687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rgbClr val="0070C0"/>
                </a:solidFill>
              </a:rPr>
              <a:t>ПУТНИК КРОЗ ВАСИОНУ</a:t>
            </a:r>
            <a:br>
              <a:rPr lang="sr-Cyrl-RS" dirty="0" smtClean="0">
                <a:solidFill>
                  <a:srgbClr val="0070C0"/>
                </a:solidFill>
              </a:rPr>
            </a:br>
            <a:r>
              <a:rPr lang="sr-Cyrl-RS" dirty="0" smtClean="0">
                <a:solidFill>
                  <a:srgbClr val="0070C0"/>
                </a:solidFill>
              </a:rPr>
              <a:t>И ВЕКОВЕ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sr-Cyrl-RS" b="1" dirty="0" smtClean="0">
                <a:solidFill>
                  <a:srgbClr val="0070C0"/>
                </a:solidFill>
                <a:latin typeface="Dotum" pitchFamily="34" charset="-127"/>
                <a:ea typeface="Dotum" pitchFamily="34" charset="-127"/>
              </a:rPr>
              <a:t>Дјети</a:t>
            </a:r>
            <a:r>
              <a:rPr lang="sr-Cyrl-RS" sz="3200" b="1" dirty="0" smtClean="0">
                <a:solidFill>
                  <a:srgbClr val="0070C0"/>
                </a:solidFill>
                <a:latin typeface="Dotum" pitchFamily="34" charset="-127"/>
                <a:ea typeface="Dotum" pitchFamily="34" charset="-127"/>
              </a:rPr>
              <a:t>њ</a:t>
            </a:r>
            <a:r>
              <a:rPr lang="sr-Cyrl-RS" b="1" dirty="0" smtClean="0">
                <a:solidFill>
                  <a:srgbClr val="0070C0"/>
                </a:solidFill>
                <a:latin typeface="Dotum" pitchFamily="34" charset="-127"/>
                <a:ea typeface="Dotum" pitchFamily="34" charset="-127"/>
              </a:rPr>
              <a:t>ство</a:t>
            </a:r>
          </a:p>
          <a:p>
            <a:pPr>
              <a:buBlip>
                <a:blip r:embed="rId2"/>
              </a:buBlip>
            </a:pPr>
            <a:r>
              <a:rPr lang="sr-Cyrl-RS" b="1" dirty="0" smtClean="0">
                <a:solidFill>
                  <a:srgbClr val="0070C0"/>
                </a:solidFill>
                <a:latin typeface="Dotum" pitchFamily="34" charset="-127"/>
                <a:ea typeface="Dotum" pitchFamily="34" charset="-127"/>
              </a:rPr>
              <a:t>Образова</a:t>
            </a:r>
            <a:r>
              <a:rPr lang="sr-Cyrl-RS" sz="3200" b="1" dirty="0" smtClean="0">
                <a:solidFill>
                  <a:srgbClr val="0070C0"/>
                </a:solidFill>
                <a:latin typeface="Dotum" pitchFamily="34" charset="-127"/>
                <a:ea typeface="Dotum" pitchFamily="34" charset="-127"/>
              </a:rPr>
              <a:t>њ</a:t>
            </a:r>
            <a:r>
              <a:rPr lang="sr-Cyrl-RS" b="1" dirty="0" smtClean="0">
                <a:solidFill>
                  <a:srgbClr val="0070C0"/>
                </a:solidFill>
                <a:latin typeface="Dotum" pitchFamily="34" charset="-127"/>
                <a:ea typeface="Dotum" pitchFamily="34" charset="-127"/>
              </a:rPr>
              <a:t>е</a:t>
            </a:r>
          </a:p>
          <a:p>
            <a:pPr>
              <a:buBlip>
                <a:blip r:embed="rId2"/>
              </a:buBlip>
            </a:pPr>
            <a:r>
              <a:rPr lang="sr-Cyrl-RS" b="1" dirty="0" smtClean="0">
                <a:solidFill>
                  <a:srgbClr val="0070C0"/>
                </a:solidFill>
                <a:latin typeface="Dotum" pitchFamily="34" charset="-127"/>
                <a:ea typeface="Dotum" pitchFamily="34" charset="-127"/>
              </a:rPr>
              <a:t>Животни пут</a:t>
            </a:r>
          </a:p>
          <a:p>
            <a:pPr>
              <a:buBlip>
                <a:blip r:embed="rId2"/>
              </a:buBlip>
            </a:pPr>
            <a:r>
              <a:rPr lang="sr-Cyrl-RS" b="1" dirty="0" smtClean="0">
                <a:solidFill>
                  <a:srgbClr val="0070C0"/>
                </a:solidFill>
                <a:latin typeface="Dotum" pitchFamily="34" charset="-127"/>
                <a:ea typeface="Dotum" pitchFamily="34" charset="-127"/>
              </a:rPr>
              <a:t>Патенти</a:t>
            </a:r>
          </a:p>
          <a:p>
            <a:pPr>
              <a:buBlip>
                <a:blip r:embed="rId2"/>
              </a:buBlip>
            </a:pPr>
            <a:r>
              <a:rPr lang="sr-Cyrl-RS" b="1" dirty="0" smtClean="0">
                <a:solidFill>
                  <a:srgbClr val="0070C0"/>
                </a:solidFill>
                <a:latin typeface="Dotum" pitchFamily="34" charset="-127"/>
                <a:ea typeface="Dotum" pitchFamily="34" charset="-127"/>
              </a:rPr>
              <a:t>Календар</a:t>
            </a:r>
          </a:p>
          <a:p>
            <a:pPr>
              <a:buBlip>
                <a:blip r:embed="rId2"/>
              </a:buBlip>
            </a:pP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snv.hr/img/profile/headerImage/small1/ecw0w9vv4m4ywayow4xidxv4uz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9164" y="1355271"/>
            <a:ext cx="3581192" cy="370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tse2.mm.bing.net/th?id=OIP.F0p8zrbTv4pRioENr0ToHAAAAA&amp;pid=Api&amp;P=0&amp;w=246&amp;h=1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7151" y="3589399"/>
            <a:ext cx="2343150" cy="15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s://geek.hr/e-kako/wp-content/uploads/sites/34/2011/02/kako-su-podjeljenje-klimatske-zone-500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1644" y="2685221"/>
            <a:ext cx="2199407" cy="131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d.ibtimes.co.uk/en/full/1579833/nasa-discovery-miss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63" y="3705300"/>
            <a:ext cx="2183588" cy="1455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879" y="273544"/>
            <a:ext cx="6658607" cy="725349"/>
          </a:xfrm>
        </p:spPr>
        <p:txBody>
          <a:bodyPr>
            <a:normAutofit/>
          </a:bodyPr>
          <a:lstStyle/>
          <a:p>
            <a:r>
              <a:rPr lang="sr-Cyrl-RS" b="1" dirty="0" smtClean="0">
                <a:latin typeface="Dotum" pitchFamily="34" charset="-127"/>
                <a:ea typeface="Dotum" pitchFamily="34" charset="-127"/>
              </a:rPr>
              <a:t>ДЈЕТИЊСТВО</a:t>
            </a:r>
            <a:endParaRPr lang="en-US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9507" y="1084729"/>
            <a:ext cx="5065057" cy="36037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RS" sz="2400" dirty="0" smtClean="0">
                <a:solidFill>
                  <a:srgbClr val="0070C0"/>
                </a:solidFill>
              </a:rPr>
              <a:t>-</a:t>
            </a:r>
            <a:r>
              <a:rPr lang="sr-Cyrl-RS" sz="1800" dirty="0" smtClean="0">
                <a:solidFill>
                  <a:srgbClr val="0070C0"/>
                </a:solidFill>
              </a:rPr>
              <a:t>Рођен је 28.маја 1879.године у Даљу, </a:t>
            </a:r>
            <a:r>
              <a:rPr lang="ru-RU" sz="1800" dirty="0">
                <a:solidFill>
                  <a:srgbClr val="0000CC"/>
                </a:solidFill>
              </a:rPr>
              <a:t>на десној обали </a:t>
            </a:r>
            <a:endParaRPr lang="ru-RU" sz="1800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00CC"/>
                </a:solidFill>
              </a:rPr>
              <a:t>Дунава</a:t>
            </a:r>
            <a:r>
              <a:rPr lang="ru-RU" sz="1800" dirty="0">
                <a:solidFill>
                  <a:srgbClr val="0000CC"/>
                </a:solidFill>
              </a:rPr>
              <a:t>, у Аустроугарском царству</a:t>
            </a:r>
            <a:r>
              <a:rPr lang="ru-RU" sz="1800" dirty="0" smtClean="0">
                <a:solidFill>
                  <a:srgbClr val="0000CC"/>
                </a:solidFill>
              </a:rPr>
              <a:t>.</a:t>
            </a:r>
          </a:p>
          <a:p>
            <a:pPr>
              <a:buNone/>
            </a:pPr>
            <a:r>
              <a:rPr lang="sr-Cyrl-RS" sz="1800" dirty="0" smtClean="0">
                <a:solidFill>
                  <a:srgbClr val="0070C0"/>
                </a:solidFill>
              </a:rPr>
              <a:t>-Породица Миланковић је једна од</a:t>
            </a:r>
          </a:p>
          <a:p>
            <a:pPr>
              <a:buNone/>
            </a:pPr>
            <a:r>
              <a:rPr lang="sr-Cyrl-RS" sz="1800" dirty="0" smtClean="0">
                <a:solidFill>
                  <a:srgbClr val="0070C0"/>
                </a:solidFill>
              </a:rPr>
              <a:t>најстаријих и највиђенијих српских породица која</a:t>
            </a:r>
          </a:p>
          <a:p>
            <a:pPr>
              <a:buNone/>
            </a:pPr>
            <a:r>
              <a:rPr lang="sr-Cyrl-RS" sz="1800" dirty="0" smtClean="0">
                <a:solidFill>
                  <a:srgbClr val="0070C0"/>
                </a:solidFill>
              </a:rPr>
              <a:t>се населила на обалу Дунава.</a:t>
            </a:r>
          </a:p>
          <a:p>
            <a:pPr>
              <a:buNone/>
            </a:pPr>
            <a:r>
              <a:rPr lang="sr-Cyrl-RS" sz="2400" dirty="0" smtClean="0">
                <a:solidFill>
                  <a:srgbClr val="0070C0"/>
                </a:solidFill>
              </a:rPr>
              <a:t>-</a:t>
            </a:r>
            <a:r>
              <a:rPr lang="ru-RU" sz="1800" dirty="0">
                <a:solidFill>
                  <a:schemeClr val="tx2"/>
                </a:solidFill>
              </a:rPr>
              <a:t>Милутин и његова сестра близнакиња Милена</a:t>
            </a:r>
            <a:r>
              <a:rPr lang="ru-RU" sz="1800" dirty="0" smtClean="0">
                <a:solidFill>
                  <a:schemeClr val="tx2"/>
                </a:solidFill>
              </a:rPr>
              <a:t>,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>
                <a:solidFill>
                  <a:schemeClr val="tx2"/>
                </a:solidFill>
              </a:rPr>
              <a:t>били су најстарији од седморо </a:t>
            </a:r>
            <a:r>
              <a:rPr lang="ru-RU" sz="1800" dirty="0" smtClean="0">
                <a:solidFill>
                  <a:schemeClr val="tx2"/>
                </a:solidFill>
              </a:rPr>
              <a:t>дјеце.</a:t>
            </a:r>
          </a:p>
          <a:p>
            <a:pPr>
              <a:buNone/>
            </a:pPr>
            <a:r>
              <a:rPr lang="ru-RU" sz="1800" dirty="0">
                <a:solidFill>
                  <a:schemeClr val="tx2"/>
                </a:solidFill>
              </a:rPr>
              <a:t>-</a:t>
            </a:r>
            <a:r>
              <a:rPr lang="ru-RU" sz="1800" dirty="0" smtClean="0"/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отац Милан био је имућан земљорадник и трговац као и локални политичар, али је умро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млад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 када је Милутину било свега 8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година.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-Милутин је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посебно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говорио о Урошу Миланковићу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1780—1849), локалном</a:t>
            </a:r>
            <a:r>
              <a:rPr lang="ru-RU" sz="1800" dirty="0"/>
              <a:t> </a:t>
            </a:r>
            <a:r>
              <a:rPr lang="ru-RU" sz="1800" dirty="0" smtClean="0">
                <a:solidFill>
                  <a:srgbClr val="0000CC"/>
                </a:solidFill>
              </a:rPr>
              <a:t>просвјетитељу,</a:t>
            </a:r>
          </a:p>
          <a:p>
            <a:pPr>
              <a:buNone/>
            </a:pPr>
            <a:r>
              <a:rPr lang="ru-RU" sz="1800" dirty="0">
                <a:solidFill>
                  <a:srgbClr val="0000CC"/>
                </a:solidFill>
              </a:rPr>
              <a:t> природном филозофу и </a:t>
            </a:r>
            <a:r>
              <a:rPr lang="ru-RU" sz="1800" dirty="0" smtClean="0">
                <a:solidFill>
                  <a:srgbClr val="0000CC"/>
                </a:solidFill>
              </a:rPr>
              <a:t>реалисти</a:t>
            </a:r>
            <a:r>
              <a:rPr lang="ru-RU" sz="1800" dirty="0" smtClean="0"/>
              <a:t>.</a:t>
            </a:r>
            <a:r>
              <a:rPr lang="ru-RU" sz="1800" dirty="0"/>
              <a:t> </a:t>
            </a:r>
            <a:endParaRPr lang="sr-Cyrl-RS" sz="1800" dirty="0" smtClean="0">
              <a:solidFill>
                <a:schemeClr val="tx2"/>
              </a:solidFill>
            </a:endParaRPr>
          </a:p>
          <a:p>
            <a:endParaRPr lang="sr-Cyrl-RS" sz="2400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 descr="https://upload.wikimedia.org/wikipedia/commons/thumb/b/b1/Rezidencija.dalj.jpg/1200px-Rezidencija.dal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030" y="1755479"/>
            <a:ext cx="1898350" cy="165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AutoShape 4" descr="http://www.croatia-in-english.com/images/pc/dal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http://www.croatia-in-english.com/images/pc/dal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http://www.croatia-in-english.com/images/pc/dal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http://3.bp.blogspot.com/-4Hf6_Xw4Pq4/UL199ipMCII/AAAAAAAAeLk/j_RCjzd1nJk/s1600/Croatia,+DALJ-DALYA+1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4564" y="3497059"/>
            <a:ext cx="2268647" cy="136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upload.wikimedia.org/wikipedia/commons/thumb/e/ea/Rodna_ku%C4%87a_Milutina_Milankovi%C4%87a.jpg/180px-Rodna_ku%C4%87a_Milutina_Milankovi%C4%8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7937"/>
            <a:ext cx="17145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2094" y="1293814"/>
            <a:ext cx="18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Родна кућа Милутина Миланковића у Даљу.</a:t>
            </a:r>
            <a:endParaRPr lang="sr-Latn-RS" sz="1200" dirty="0"/>
          </a:p>
        </p:txBody>
      </p:sp>
      <p:pic>
        <p:nvPicPr>
          <p:cNvPr id="1028" name="Picture 4" descr="Ð ÐµÐ·ÑÐ»ÑÐ°Ñ ÑÐ»Ð¸ÐºÐ° Ð·Ð° milutin milankoviÄ ÑÐ¾ÑÐ¾Ð³ÑÐ°ÑÐ¸Ñ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" y="354592"/>
            <a:ext cx="1642887" cy="30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7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4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tse2.mm.bing.net/th?id=OIP.xDk27gcK8cAzLT6ObktH7QAAAA&amp;pid=Api&amp;P=0&amp;w=300&amp;h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06" y="95186"/>
            <a:ext cx="3286489" cy="3404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PC\Downloads\20190401_192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5727" y="180091"/>
            <a:ext cx="4680281" cy="3510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48966" y="3938992"/>
            <a:ext cx="574345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0070C0"/>
                </a:solidFill>
                <a:ea typeface="Dotum" pitchFamily="34" charset="-127"/>
              </a:rPr>
              <a:t>ПОРОДИЦА МИЛАНКОВИЋ</a:t>
            </a:r>
          </a:p>
          <a:p>
            <a:pPr algn="ctr"/>
            <a:r>
              <a:rPr lang="sr-Cyrl-RS" b="1" dirty="0" smtClean="0">
                <a:solidFill>
                  <a:srgbClr val="0070C0"/>
                </a:solidFill>
                <a:latin typeface="Dotum" pitchFamily="34" charset="-127"/>
                <a:ea typeface="Dotum" pitchFamily="34" charset="-127"/>
              </a:rPr>
              <a:t>(Милутин-лијево ; </a:t>
            </a:r>
          </a:p>
          <a:p>
            <a:pPr algn="ctr"/>
            <a:r>
              <a:rPr lang="sr-Cyrl-RS" b="1" dirty="0" smtClean="0">
                <a:solidFill>
                  <a:srgbClr val="0070C0"/>
                </a:solidFill>
                <a:latin typeface="Dotum" pitchFamily="34" charset="-127"/>
                <a:ea typeface="Dotum" pitchFamily="34" charset="-127"/>
              </a:rPr>
              <a:t>Милан и  Јелисавета- десно)</a:t>
            </a:r>
            <a:endParaRPr lang="en-US" b="1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atin typeface="Dotum" pitchFamily="34" charset="-127"/>
                <a:ea typeface="Dotum" pitchFamily="34" charset="-127"/>
              </a:rPr>
              <a:t>ОБРАЗОВАЊЕ</a:t>
            </a:r>
            <a:endParaRPr lang="en-US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782" y="1030941"/>
            <a:ext cx="3809916" cy="36575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r-Cyrl-RS" dirty="0" smtClean="0">
                <a:solidFill>
                  <a:srgbClr val="0070C0"/>
                </a:solidFill>
              </a:rPr>
              <a:t>-био је веома </a:t>
            </a:r>
            <a:r>
              <a:rPr lang="sr-Cyrl-RS" dirty="0" err="1" smtClean="0">
                <a:solidFill>
                  <a:srgbClr val="0070C0"/>
                </a:solidFill>
              </a:rPr>
              <a:t>осјетљивог</a:t>
            </a:r>
            <a:r>
              <a:rPr lang="sr-Cyrl-RS" dirty="0" smtClean="0">
                <a:solidFill>
                  <a:srgbClr val="0070C0"/>
                </a:solidFill>
              </a:rPr>
              <a:t> здравља,</a:t>
            </a:r>
          </a:p>
          <a:p>
            <a:pPr>
              <a:buNone/>
            </a:pPr>
            <a:r>
              <a:rPr lang="sr-Cyrl-RS" dirty="0" smtClean="0">
                <a:solidFill>
                  <a:srgbClr val="0070C0"/>
                </a:solidFill>
              </a:rPr>
              <a:t>није ишао у </a:t>
            </a:r>
            <a:r>
              <a:rPr lang="sr-Cyrl-RS" dirty="0" err="1" smtClean="0">
                <a:solidFill>
                  <a:srgbClr val="0070C0"/>
                </a:solidFill>
              </a:rPr>
              <a:t>школу,већ</a:t>
            </a:r>
            <a:r>
              <a:rPr lang="sr-Cyrl-RS" dirty="0" smtClean="0">
                <a:solidFill>
                  <a:srgbClr val="0070C0"/>
                </a:solidFill>
              </a:rPr>
              <a:t> су га подучавале  гувернанте и приватни учитељи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rgbClr val="0070C0"/>
                </a:solidFill>
              </a:rPr>
              <a:t>1889.године отишао је у Осијек,</a:t>
            </a:r>
          </a:p>
          <a:p>
            <a:pPr marL="0" indent="0">
              <a:buNone/>
            </a:pP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    код ујака,гдје је</a:t>
            </a:r>
          </a:p>
          <a:p>
            <a:pPr>
              <a:buNone/>
            </a:pPr>
            <a:r>
              <a:rPr lang="sr-Cyrl-RS" dirty="0" smtClean="0">
                <a:solidFill>
                  <a:srgbClr val="0070C0"/>
                </a:solidFill>
              </a:rPr>
              <a:t>    кренуо у реалну гимназију,</a:t>
            </a:r>
          </a:p>
          <a:p>
            <a:pPr>
              <a:buNone/>
            </a:pPr>
            <a:r>
              <a:rPr lang="sr-Cyrl-RS" dirty="0" smtClean="0">
                <a:solidFill>
                  <a:srgbClr val="0070C0"/>
                </a:solidFill>
              </a:rPr>
              <a:t>    која је припремала ученике</a:t>
            </a:r>
          </a:p>
          <a:p>
            <a:pPr>
              <a:buNone/>
            </a:pPr>
            <a:r>
              <a:rPr lang="sr-Cyrl-RS" dirty="0" smtClean="0">
                <a:solidFill>
                  <a:srgbClr val="0070C0"/>
                </a:solidFill>
              </a:rPr>
              <a:t>    за студије технике и пољопривреде</a:t>
            </a:r>
          </a:p>
          <a:p>
            <a:pPr>
              <a:buNone/>
            </a:pPr>
            <a:r>
              <a:rPr lang="sr-Cyrl-RS" dirty="0" smtClean="0">
                <a:solidFill>
                  <a:srgbClr val="0070C0"/>
                </a:solidFill>
              </a:rPr>
              <a:t>-постао је најбољи ученик</a:t>
            </a:r>
          </a:p>
          <a:p>
            <a:pPr>
              <a:buNone/>
            </a:pPr>
            <a:r>
              <a:rPr lang="sr-Cyrl-R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C\Downloads\IMG_20190402_084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5697" y="2144235"/>
            <a:ext cx="2015177" cy="268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PC\Downloads\IMG_20190402_084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0640" y="80683"/>
            <a:ext cx="1861640" cy="248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PC\Downloads\IMG_20190402_084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570" y="1978150"/>
            <a:ext cx="1308905" cy="1745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s://www.famousbirthdays.com/faces/milankovic-milutin-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2638" y="0"/>
            <a:ext cx="1727816" cy="172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189" y="1801906"/>
            <a:ext cx="6076624" cy="1007663"/>
          </a:xfrm>
        </p:spPr>
        <p:txBody>
          <a:bodyPr>
            <a:noAutofit/>
          </a:bodyPr>
          <a:lstStyle/>
          <a:p>
            <a:endParaRPr lang="sr-Latn-RS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upload.wikimedia.org/wikipedia/commons/thumb/7/72/Milutin_Milankovi%C4%87.jpg/150px-Milutin_Milankovi%C4%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" y="52633"/>
            <a:ext cx="14287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31397" y="776064"/>
            <a:ext cx="6087036" cy="2126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Октобра 1896. године, у 17. години, Милутин одлази на студије у </a:t>
            </a:r>
            <a:r>
              <a:rPr lang="ru-RU" dirty="0" smtClean="0">
                <a:solidFill>
                  <a:schemeClr val="tx1"/>
                </a:solidFill>
              </a:rPr>
              <a:t>Беч, </a:t>
            </a:r>
            <a:r>
              <a:rPr lang="ru-RU" dirty="0">
                <a:solidFill>
                  <a:schemeClr val="tx1"/>
                </a:solidFill>
              </a:rPr>
              <a:t>које успешно завршава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1902.</a:t>
            </a:r>
            <a:r>
              <a:rPr lang="ru-RU" dirty="0">
                <a:solidFill>
                  <a:schemeClr val="tx1"/>
                </a:solidFill>
              </a:rPr>
              <a:t> године, </a:t>
            </a:r>
            <a:r>
              <a:rPr lang="ru-RU" dirty="0" smtClean="0">
                <a:solidFill>
                  <a:schemeClr val="tx1"/>
                </a:solidFill>
              </a:rPr>
              <a:t>најбољим оцјенама.</a:t>
            </a:r>
            <a:r>
              <a:rPr lang="ru-RU" dirty="0"/>
              <a:t> </a:t>
            </a:r>
            <a:r>
              <a:rPr lang="ru-RU" sz="1600" dirty="0">
                <a:solidFill>
                  <a:schemeClr val="tx1"/>
                </a:solidFill>
              </a:rPr>
              <a:t>Докторски испит Миланковић је положио у 25. години, 12. децембра 1904. на Високој техничкој школи у Бечу, и то расправом под називом </a:t>
            </a:r>
            <a:r>
              <a:rPr lang="ru-RU" sz="1600" i="1" dirty="0">
                <a:solidFill>
                  <a:schemeClr val="tx1"/>
                </a:solidFill>
              </a:rPr>
              <a:t>Теорија линија притиска</a:t>
            </a:r>
            <a:r>
              <a:rPr lang="ru-RU" sz="1600" dirty="0">
                <a:solidFill>
                  <a:schemeClr val="tx1"/>
                </a:solidFill>
              </a:rPr>
              <a:t> (</a:t>
            </a:r>
            <a:r>
              <a:rPr lang="ru-RU" sz="1600" dirty="0" smtClean="0">
                <a:solidFill>
                  <a:schemeClr val="tx1"/>
                </a:solidFill>
              </a:rPr>
              <a:t>нем.</a:t>
            </a:r>
            <a:r>
              <a:rPr lang="ru-RU" sz="1600" i="1" dirty="0" smtClean="0">
                <a:solidFill>
                  <a:schemeClr val="tx1"/>
                </a:solidFill>
              </a:rPr>
              <a:t>Beitrag </a:t>
            </a:r>
            <a:r>
              <a:rPr lang="ru-RU" sz="1600" i="1" dirty="0">
                <a:solidFill>
                  <a:schemeClr val="tx1"/>
                </a:solidFill>
              </a:rPr>
              <a:t>zur Theorie der Druck-kurven</a:t>
            </a:r>
            <a:r>
              <a:rPr lang="ru-RU" sz="1600" dirty="0">
                <a:solidFill>
                  <a:schemeClr val="tx1"/>
                </a:solidFill>
              </a:rPr>
              <a:t>).</a:t>
            </a:r>
            <a:endParaRPr lang="sr-Latn-RS" sz="1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6285" y="2605332"/>
            <a:ext cx="1450876" cy="487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Милутин</a:t>
            </a:r>
          </a:p>
          <a:p>
            <a:pPr algn="ctr"/>
            <a:r>
              <a:rPr lang="sr-Cyrl-RS" sz="1100" dirty="0" smtClean="0"/>
              <a:t> Миланковић </a:t>
            </a:r>
          </a:p>
          <a:p>
            <a:pPr algn="ctr"/>
            <a:r>
              <a:rPr lang="sr-Cyrl-RS" sz="1100" dirty="0" smtClean="0"/>
              <a:t>као студент у Бечу</a:t>
            </a:r>
            <a:endParaRPr lang="sr-Latn-RS" sz="1100" dirty="0"/>
          </a:p>
        </p:txBody>
      </p:sp>
    </p:spTree>
    <p:extLst>
      <p:ext uri="{BB962C8B-B14F-4D97-AF65-F5344CB8AC3E}">
        <p14:creationId xmlns:p14="http://schemas.microsoft.com/office/powerpoint/2010/main" val="423572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448" y="318053"/>
            <a:ext cx="4327718" cy="850704"/>
          </a:xfrm>
        </p:spPr>
        <p:txBody>
          <a:bodyPr/>
          <a:lstStyle/>
          <a:p>
            <a:r>
              <a:rPr lang="sr-Cyrl-RS" b="1" dirty="0" smtClean="0"/>
              <a:t>ЖИВОТНИ ПУТ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782" y="1168756"/>
            <a:ext cx="4637066" cy="3519741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>
                <a:solidFill>
                  <a:srgbClr val="0000CC"/>
                </a:solidFill>
              </a:rPr>
              <a:t>Почетком </a:t>
            </a:r>
            <a:r>
              <a:rPr lang="ru-RU" sz="2400" dirty="0" smtClean="0">
                <a:solidFill>
                  <a:srgbClr val="0000CC"/>
                </a:solidFill>
              </a:rPr>
              <a:t>1905</a:t>
            </a:r>
            <a:r>
              <a:rPr lang="ru-RU" sz="2400" dirty="0">
                <a:solidFill>
                  <a:srgbClr val="0000CC"/>
                </a:solidFill>
              </a:rPr>
              <a:t>.</a:t>
            </a:r>
            <a:r>
              <a:rPr lang="ru-RU" sz="2400" dirty="0" smtClean="0">
                <a:solidFill>
                  <a:srgbClr val="0000CC"/>
                </a:solidFill>
              </a:rPr>
              <a:t> </a:t>
            </a:r>
            <a:r>
              <a:rPr lang="ru-RU" sz="2400" dirty="0">
                <a:solidFill>
                  <a:srgbClr val="0000CC"/>
                </a:solidFill>
              </a:rPr>
              <a:t>године, на основу препоруке, Миланковић је примљен у познату бечку грађевинску фирму </a:t>
            </a:r>
            <a:r>
              <a:rPr lang="ru-RU" sz="2400" dirty="0" smtClean="0">
                <a:solidFill>
                  <a:srgbClr val="0000CC"/>
                </a:solidFill>
              </a:rPr>
              <a:t>барона Адолфа </a:t>
            </a:r>
            <a:r>
              <a:rPr lang="ru-RU" sz="2400" dirty="0">
                <a:solidFill>
                  <a:srgbClr val="0000CC"/>
                </a:solidFill>
              </a:rPr>
              <a:t>Питела, где је убрзо заузео једно од главних </a:t>
            </a:r>
            <a:r>
              <a:rPr lang="ru-RU" sz="2400" dirty="0" smtClean="0">
                <a:solidFill>
                  <a:srgbClr val="0000CC"/>
                </a:solidFill>
              </a:rPr>
              <a:t>мјеста </a:t>
            </a:r>
            <a:r>
              <a:rPr lang="ru-RU" sz="2400" dirty="0">
                <a:solidFill>
                  <a:srgbClr val="0000CC"/>
                </a:solidFill>
              </a:rPr>
              <a:t>у конструктивном бироу</a:t>
            </a:r>
            <a:r>
              <a:rPr lang="ru-RU" sz="2400" dirty="0" smtClean="0">
                <a:solidFill>
                  <a:srgbClr val="0000CC"/>
                </a:solidFill>
              </a:rPr>
              <a:t>.</a:t>
            </a:r>
          </a:p>
          <a:p>
            <a:r>
              <a:rPr lang="ru-RU" sz="2400" dirty="0">
                <a:solidFill>
                  <a:srgbClr val="0000CC"/>
                </a:solidFill>
              </a:rPr>
              <a:t>Миланковић је радио као грађевински инжењер у Бечу све до </a:t>
            </a:r>
            <a:r>
              <a:rPr lang="ru-RU" sz="2400" dirty="0" smtClean="0">
                <a:solidFill>
                  <a:srgbClr val="0000CC"/>
                </a:solidFill>
              </a:rPr>
              <a:t>1. </a:t>
            </a:r>
            <a:r>
              <a:rPr lang="ru-RU" sz="2400" dirty="0">
                <a:solidFill>
                  <a:srgbClr val="0000CC"/>
                </a:solidFill>
              </a:rPr>
              <a:t>октобра </a:t>
            </a:r>
            <a:r>
              <a:rPr lang="ru-RU" sz="2400" dirty="0" smtClean="0">
                <a:solidFill>
                  <a:srgbClr val="0000CC"/>
                </a:solidFill>
              </a:rPr>
              <a:t>1909</a:t>
            </a:r>
            <a:r>
              <a:rPr lang="ru-RU" sz="2400" dirty="0">
                <a:solidFill>
                  <a:srgbClr val="0000CC"/>
                </a:solidFill>
              </a:rPr>
              <a:t>.</a:t>
            </a:r>
            <a:r>
              <a:rPr lang="ru-RU" sz="2400" dirty="0" smtClean="0">
                <a:solidFill>
                  <a:srgbClr val="0000CC"/>
                </a:solidFill>
              </a:rPr>
              <a:t> </a:t>
            </a:r>
            <a:r>
              <a:rPr lang="ru-RU" sz="2400" dirty="0">
                <a:solidFill>
                  <a:srgbClr val="0000CC"/>
                </a:solidFill>
              </a:rPr>
              <a:t>године, када је прихватио позив за ванредног професора Београдског универзитета — на Катедри </a:t>
            </a:r>
            <a:r>
              <a:rPr lang="ru-RU" sz="2400" dirty="0" smtClean="0">
                <a:solidFill>
                  <a:srgbClr val="0000CC"/>
                </a:solidFill>
              </a:rPr>
              <a:t>примијењене </a:t>
            </a:r>
            <a:r>
              <a:rPr lang="ru-RU" sz="2400" dirty="0">
                <a:solidFill>
                  <a:srgbClr val="0000CC"/>
                </a:solidFill>
              </a:rPr>
              <a:t>математике, у склопу које су биле рационална и небеска механика, као и теоријска физика.</a:t>
            </a:r>
            <a:endParaRPr lang="en-US" sz="2400" dirty="0">
              <a:solidFill>
                <a:srgbClr val="0000CC"/>
              </a:solidFill>
            </a:endParaRPr>
          </a:p>
        </p:txBody>
      </p:sp>
      <p:pic>
        <p:nvPicPr>
          <p:cNvPr id="22530" name="Picture 2" descr="http://teorija-etra-aether-theory.yolasite.com/resources/milankovi%20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4456" y="71717"/>
            <a:ext cx="2198798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s://tse3.mm.bing.net/th?id=OIP.ssKpYNFyKBq8_yuSXTUUWQHaHd&amp;pid=Api&amp;P=0&amp;w=300&amp;h=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3064" y="2999188"/>
            <a:ext cx="1970936" cy="197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2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16543" y="0"/>
            <a:ext cx="4912657" cy="4387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>
                <a:solidFill>
                  <a:schemeClr val="tx1"/>
                </a:solidFill>
              </a:rPr>
              <a:t>Миланковић се од 1911. године почео занимати за </a:t>
            </a:r>
            <a:r>
              <a:rPr lang="sr-Cyrl-BA" dirty="0" err="1">
                <a:solidFill>
                  <a:schemeClr val="tx1"/>
                </a:solidFill>
              </a:rPr>
              <a:t>климатологију</a:t>
            </a:r>
            <a:r>
              <a:rPr lang="sr-Cyrl-BA" dirty="0">
                <a:solidFill>
                  <a:schemeClr val="tx1"/>
                </a:solidFill>
              </a:rPr>
              <a:t>. </a:t>
            </a:r>
            <a:r>
              <a:rPr lang="sr-Cyrl-BA" dirty="0" smtClean="0">
                <a:solidFill>
                  <a:schemeClr val="tx1"/>
                </a:solidFill>
              </a:rPr>
              <a:t>Миланковић </a:t>
            </a:r>
            <a:r>
              <a:rPr lang="sr-Cyrl-BA" dirty="0">
                <a:solidFill>
                  <a:schemeClr val="tx1"/>
                </a:solidFill>
              </a:rPr>
              <a:t>је уочио значајно питање које ће постати једно од главних области његовог научног истраживања: мистерија леденог доба</a:t>
            </a:r>
            <a:r>
              <a:rPr lang="sr-Cyrl-BA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Његов први рад егзактно описује садашњу климу на Земљи и како Сунчеви зраци одређују температуру на површини Земље након проласка кроз атмосферу. Први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ову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тему,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штампао је под називом 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Прилог теорији математске климе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у Београду, 5. априла 1912.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године.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https://upload.wikimedia.org/wikipedia/sr/thumb/6/60/%D0%A0%D0%B0%D0%B7%D0%B3%D0%BB%D0%B5%D0%B4%D0%BD%D0%B8%D1%86%D0%B0_%D0%91%D0%B5%D0%BE%D0%B3%D1%80%D0%B0%D0%B4%D0%B0_1938.jpg/230px-%D0%A0%D0%B0%D0%B7%D0%B3%D0%BB%D0%B5%D0%B4%D0%BD%D0%B8%D1%86%D0%B0_%D0%91%D0%B5%D0%BE%D0%B3%D1%80%D0%B0%D0%B4%D0%B0_1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32" y="38589"/>
            <a:ext cx="21907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258983" y="170329"/>
            <a:ext cx="1705724" cy="1165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(у то доба, </a:t>
            </a:r>
            <a:r>
              <a:rPr lang="ru-RU" sz="800" dirty="0" smtClean="0"/>
              <a:t>Филозофски факултет, </a:t>
            </a:r>
            <a:r>
              <a:rPr lang="ru-RU" sz="800" dirty="0"/>
              <a:t>данас Ректорат БУ; у згради поред био је смештен „Нови универзитет”, данас Филолошки факултет), у коме је професор Миланковић од 1909. до 1955. имао радни </a:t>
            </a:r>
            <a:r>
              <a:rPr lang="ru-RU" sz="800" dirty="0" smtClean="0"/>
              <a:t>кабинет.</a:t>
            </a:r>
            <a:endParaRPr lang="sr-Latn-RS" sz="800" dirty="0"/>
          </a:p>
        </p:txBody>
      </p:sp>
      <p:pic>
        <p:nvPicPr>
          <p:cNvPr id="3076" name="Picture 4" descr="https://upload.wikimedia.org/wikipedia/sr/thumb/9/98/%D0%A1%D1%80%D0%B5%D0%B4%D1%9A%D0%B5_%D0%B3%D0%BE%D0%B4%D0%B8%D1%88%D1%9A%D0%B5_%D1%82%D0%B5%D0%BC%D0%BF%D0%B5%D1%80%D0%B0%D1%82%D1%83%D1%80%D0%B5_%D0%BD%D0%B0_%D0%9C%D0%B0%D1%80%D1%81%D1%83.png/300px-%D0%A1%D1%80%D0%B5%D0%B4%D1%9A%D0%B5_%D0%B3%D0%BE%D0%B4%D0%B8%D1%88%D1%9A%D0%B5_%D1%82%D0%B5%D0%BC%D0%BF%D0%B5%D1%80%D0%B0%D1%82%D1%83%D1%80%D0%B5_%D0%BD%D0%B0_%D0%9C%D0%B0%D1%80%D1%81%D1%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32" y="1467481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-62753"/>
            <a:ext cx="6690419" cy="4751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Миланковић се 14. </a:t>
            </a:r>
            <a:r>
              <a:rPr lang="ru-RU" dirty="0" smtClean="0"/>
              <a:t>јуна </a:t>
            </a:r>
            <a:r>
              <a:rPr lang="ru-RU" dirty="0"/>
              <a:t> 1914. године </a:t>
            </a:r>
            <a:r>
              <a:rPr lang="ru-RU" dirty="0" smtClean="0"/>
              <a:t>оженио </a:t>
            </a:r>
            <a:r>
              <a:rPr lang="ru-RU" dirty="0"/>
              <a:t>Христином Топузовић, родом из </a:t>
            </a:r>
            <a:r>
              <a:rPr lang="ru-RU" dirty="0" smtClean="0"/>
              <a:t>Шапца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dirty="0"/>
              <a:t>након чега одлазе на свадбено путовање у његово родно село Даљ. Како је у то време био држављанин </a:t>
            </a:r>
            <a:r>
              <a:rPr lang="ru-RU" dirty="0" smtClean="0"/>
              <a:t>Србије, </a:t>
            </a:r>
            <a:r>
              <a:rPr lang="ru-RU" dirty="0"/>
              <a:t>са којом је Аустроугарска у ратном стању, Миланковић је ухапшен. Затворен је у једну стару жандармеријску касарну, а потом пребачен у логор Нежидер на Балатонском језеру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Миланковић </a:t>
            </a:r>
            <a:r>
              <a:rPr lang="ru-RU" dirty="0" smtClean="0"/>
              <a:t>је, </a:t>
            </a:r>
            <a:r>
              <a:rPr lang="ru-RU" dirty="0"/>
              <a:t>децембра 1914. </a:t>
            </a:r>
            <a:r>
              <a:rPr lang="ru-RU" dirty="0" smtClean="0"/>
              <a:t>године, ослобођен и  </a:t>
            </a:r>
            <a:r>
              <a:rPr lang="ru-RU" dirty="0"/>
              <a:t>стигао у </a:t>
            </a:r>
            <a:r>
              <a:rPr lang="ru-RU" dirty="0" smtClean="0"/>
              <a:t>Будимпешту.</a:t>
            </a:r>
            <a:r>
              <a:rPr lang="ru-RU" dirty="0"/>
              <a:t> </a:t>
            </a:r>
            <a:endParaRPr lang="ru-RU" dirty="0" smtClean="0"/>
          </a:p>
          <a:p>
            <a:pPr algn="ctr"/>
            <a:r>
              <a:rPr lang="ru-RU" dirty="0"/>
              <a:t>1916. године објавио је рад под називом </a:t>
            </a:r>
            <a:r>
              <a:rPr lang="ru-RU" i="1" dirty="0"/>
              <a:t>Испитивање климе планете Марс</a:t>
            </a:r>
            <a:r>
              <a:rPr lang="ru-RU" dirty="0"/>
              <a:t>.</a:t>
            </a:r>
            <a:endParaRPr lang="sr-Latn-RS" dirty="0"/>
          </a:p>
        </p:txBody>
      </p:sp>
      <p:pic>
        <p:nvPicPr>
          <p:cNvPr id="10242" name="Picture 2" descr="https://upload.wikimedia.org/wikipedia/commons/thumb/e/e2/Milutin_Milankovi%C4%87_u_SANU.JPG/110px-Milutin_Milankovi%C4%87_u_SA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94" y="143436"/>
            <a:ext cx="1615701" cy="205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064188" y="2312894"/>
            <a:ext cx="1694330" cy="1210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Биста Милутина Миланковића</a:t>
            </a:r>
            <a:br>
              <a:rPr lang="ru-RU" sz="1200" dirty="0"/>
            </a:br>
            <a:r>
              <a:rPr lang="ru-RU" sz="1200" dirty="0"/>
              <a:t>(Математички институт САНУ)</a:t>
            </a:r>
            <a:endParaRPr lang="sr-Latn-RS" sz="1200" dirty="0"/>
          </a:p>
        </p:txBody>
      </p:sp>
    </p:spTree>
    <p:extLst>
      <p:ext uri="{BB962C8B-B14F-4D97-AF65-F5344CB8AC3E}">
        <p14:creationId xmlns:p14="http://schemas.microsoft.com/office/powerpoint/2010/main" val="1200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On-screen Show (16:9)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Dotum</vt:lpstr>
      <vt:lpstr>Office Theme</vt:lpstr>
      <vt:lpstr>МИЛУТИН  МИЛАНКОВИЋ</vt:lpstr>
      <vt:lpstr>ПУТНИК КРОЗ ВАСИОНУ И ВЕКОВЕ</vt:lpstr>
      <vt:lpstr>ДЈЕТИЊСТВО</vt:lpstr>
      <vt:lpstr>PowerPoint Presentation</vt:lpstr>
      <vt:lpstr>ОБРАЗОВАЊЕ</vt:lpstr>
      <vt:lpstr>PowerPoint Presentation</vt:lpstr>
      <vt:lpstr>ЖИВОТНИ ПУТ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ПАТЕНТИ</vt:lpstr>
      <vt:lpstr>PowerPoint Presentation</vt:lpstr>
      <vt:lpstr>КАЛЕНДАР</vt:lpstr>
      <vt:lpstr>PowerPoint Presentation</vt:lpstr>
      <vt:lpstr>PowerPoint Presentation</vt:lpstr>
      <vt:lpstr> ХВАЛА НА ПАЖЊИ!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2020-04-07T15:23:52Z</dcterms:modified>
</cp:coreProperties>
</file>